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44" r:id="rId3"/>
    <p:sldId id="258" r:id="rId4"/>
    <p:sldId id="346" r:id="rId5"/>
    <p:sldId id="345" r:id="rId6"/>
    <p:sldId id="347" r:id="rId7"/>
    <p:sldId id="352" r:id="rId8"/>
    <p:sldId id="348" r:id="rId9"/>
    <p:sldId id="349" r:id="rId10"/>
    <p:sldId id="353" r:id="rId11"/>
    <p:sldId id="354" r:id="rId12"/>
    <p:sldId id="356" r:id="rId13"/>
    <p:sldId id="355" r:id="rId14"/>
    <p:sldId id="357" r:id="rId15"/>
    <p:sldId id="358" r:id="rId16"/>
    <p:sldId id="361" r:id="rId17"/>
    <p:sldId id="359" r:id="rId18"/>
    <p:sldId id="362" r:id="rId19"/>
    <p:sldId id="364" r:id="rId20"/>
    <p:sldId id="365" r:id="rId21"/>
    <p:sldId id="369" r:id="rId22"/>
    <p:sldId id="363" r:id="rId23"/>
    <p:sldId id="368" r:id="rId24"/>
    <p:sldId id="366" r:id="rId25"/>
    <p:sldId id="394" r:id="rId26"/>
    <p:sldId id="367" r:id="rId27"/>
    <p:sldId id="387" r:id="rId28"/>
    <p:sldId id="370" r:id="rId29"/>
    <p:sldId id="383" r:id="rId30"/>
    <p:sldId id="360" r:id="rId31"/>
    <p:sldId id="371" r:id="rId32"/>
    <p:sldId id="377" r:id="rId33"/>
    <p:sldId id="388" r:id="rId34"/>
    <p:sldId id="372" r:id="rId35"/>
    <p:sldId id="390" r:id="rId36"/>
    <p:sldId id="373" r:id="rId37"/>
    <p:sldId id="374" r:id="rId38"/>
    <p:sldId id="375" r:id="rId39"/>
    <p:sldId id="376" r:id="rId40"/>
    <p:sldId id="395" r:id="rId41"/>
    <p:sldId id="391" r:id="rId42"/>
    <p:sldId id="378" r:id="rId43"/>
    <p:sldId id="397" r:id="rId44"/>
    <p:sldId id="379" r:id="rId45"/>
    <p:sldId id="380" r:id="rId46"/>
    <p:sldId id="398" r:id="rId47"/>
    <p:sldId id="384" r:id="rId48"/>
    <p:sldId id="381" r:id="rId49"/>
    <p:sldId id="393" r:id="rId50"/>
    <p:sldId id="386" r:id="rId51"/>
    <p:sldId id="396" r:id="rId52"/>
    <p:sldId id="385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6600"/>
    <a:srgbClr val="66FF33"/>
    <a:srgbClr val="3333CC"/>
    <a:srgbClr val="FF0000"/>
    <a:srgbClr val="F5F5F5"/>
    <a:srgbClr val="FFFFFF"/>
    <a:srgbClr val="E3E3E3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4638" autoAdjust="0"/>
  </p:normalViewPr>
  <p:slideViewPr>
    <p:cSldViewPr>
      <p:cViewPr>
        <p:scale>
          <a:sx n="100" d="100"/>
          <a:sy n="100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4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9BB50C-5174-423B-843B-76CDD738DEB0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5F6B0D-84B7-4AD2-B289-9DE01D01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5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B9D4C-7F44-4E42-8F26-A738847D35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57066" indent="-291179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64717" indent="-232943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30604" indent="-232943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96491" indent="-232943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fld id="{7CDEECB5-57E9-4A21-9008-323C38A5442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13C96-8471-457E-A396-5A589F8B87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0703-8B07-4ED0-809C-EB7A18D82935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302B-5988-483F-A615-71DCCAF7F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4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F189-25B0-471A-BF87-CD2EE882B0C8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9A51-C32D-441D-96E6-7C6B28FF9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C7E9-1604-4C89-B307-A0FB2AADB8CF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0CBE-BAC2-4024-B7DD-BE2763949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8910-6651-46A1-BB9B-C5B52772E470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C382-D3DB-4E85-BD89-1496CC886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7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2B17-E04B-4D71-895A-F787512023AB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48A4-893C-4DD4-9E3E-07348902A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5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3657-8D05-46DF-B97E-41E73A3B3B42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9090-CF14-404F-B5CD-798B5673F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AC80-8143-4764-B3D8-3949648E0785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CAD58-CA1B-4AD1-ACA3-3E3571A0C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4B79-CDA2-48DC-9B2C-F7D275560EA0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3CBD-E4D7-4850-841B-05D7BCCB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1320-B8B9-46C7-87B7-7DB7C1016B61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55F8-C06D-4CA0-AD8E-C0202A124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66A1-9426-4505-8264-E8909B18FFA8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EEEA-23D2-4E85-AFCD-F6731F6E8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9565-CFAE-41DE-BA78-1DAC21603E72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07BD-4A08-4810-8777-8E56968D3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50000">
              <a:srgbClr val="F5F5F5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8F575-ECA1-4236-BA7D-F1C6DFA4B87E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4B9CC-585B-4095-B801-16530D72A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0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3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48600" cy="472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AQUEOUS CHEMISTRY </a:t>
            </a:r>
            <a:br>
              <a:rPr lang="en-US" b="1" dirty="0" smtClean="0">
                <a:solidFill>
                  <a:schemeClr val="folHlink"/>
                </a:solidFill>
              </a:rPr>
            </a:br>
            <a:r>
              <a:rPr lang="en-US" sz="3200" b="1" dirty="0" smtClean="0">
                <a:solidFill>
                  <a:schemeClr val="folHlink"/>
                </a:solidFill>
              </a:rPr>
              <a:t>+ </a:t>
            </a:r>
            <a:r>
              <a:rPr lang="en-US" b="1" dirty="0" smtClean="0">
                <a:solidFill>
                  <a:schemeClr val="folHlink"/>
                </a:solidFill>
              </a:rPr>
              <a:t/>
            </a:r>
            <a:br>
              <a:rPr lang="en-US" b="1" dirty="0" smtClean="0">
                <a:solidFill>
                  <a:schemeClr val="folHlink"/>
                </a:solidFill>
              </a:rPr>
            </a:br>
            <a:r>
              <a:rPr lang="en-US" b="1" dirty="0" smtClean="0">
                <a:solidFill>
                  <a:schemeClr val="folHlink"/>
                </a:solidFill>
              </a:rPr>
              <a:t>HETEROGENEOUS REACTIONS</a:t>
            </a:r>
            <a:r>
              <a:rPr lang="en-US" sz="4800" dirty="0" smtClean="0">
                <a:solidFill>
                  <a:schemeClr val="folHlink"/>
                </a:solidFill>
              </a:rPr>
              <a:t/>
            </a:r>
            <a:br>
              <a:rPr lang="en-US" sz="4800" dirty="0" smtClean="0">
                <a:solidFill>
                  <a:schemeClr val="folHlink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4000" dirty="0" smtClean="0">
                <a:solidFill>
                  <a:srgbClr val="0000FF"/>
                </a:solidFill>
              </a:rPr>
              <a:t>NC A&amp;T Lecture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4000" dirty="0" smtClean="0">
                <a:solidFill>
                  <a:schemeClr val="folHlink"/>
                </a:solidFill>
              </a:rPr>
              <a:t>February 15, 2011</a:t>
            </a:r>
            <a:r>
              <a:rPr lang="en-US" sz="4000" dirty="0" smtClean="0">
                <a:solidFill>
                  <a:srgbClr val="0000FF"/>
                </a:solidFill>
              </a:rPr>
              <a:t/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>
                <a:solidFill>
                  <a:srgbClr val="0000FF"/>
                </a:solidFill>
              </a:rPr>
              <a:t>Mary Barth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barthm@ucar.edu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007350" y="0"/>
          <a:ext cx="1136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r:id="rId4" imgW="1590897" imgH="1190476" progId="">
                  <p:embed/>
                </p:oleObj>
              </mc:Choice>
              <mc:Fallback>
                <p:oleObj r:id="rId4" imgW="1590897" imgH="119047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350" y="0"/>
                        <a:ext cx="1136650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99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7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50578"/>
            <a:ext cx="1087438" cy="100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Intro. to Clouds and Cloud Physics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9144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nature makes a cloud; a 1 minute lesson</a:t>
            </a:r>
          </a:p>
          <a:p>
            <a:r>
              <a:rPr lang="en-US" dirty="0" smtClean="0"/>
              <a:t>Ingredients:  water vapor, aerosols, </a:t>
            </a:r>
            <a:r>
              <a:rPr lang="en-US" dirty="0" err="1" smtClean="0"/>
              <a:t>airmass</a:t>
            </a:r>
            <a:r>
              <a:rPr lang="en-US" dirty="0" smtClean="0"/>
              <a:t> cooling</a:t>
            </a:r>
          </a:p>
          <a:p>
            <a:endParaRPr lang="en-US" dirty="0"/>
          </a:p>
          <a:p>
            <a:r>
              <a:rPr lang="en-US" dirty="0" smtClean="0"/>
              <a:t>Rising air cools and expands</a:t>
            </a:r>
          </a:p>
          <a:p>
            <a:r>
              <a:rPr lang="en-US" dirty="0" smtClean="0"/>
              <a:t>Aerosols provide nuclei for water vapor to condense on</a:t>
            </a:r>
            <a:endParaRPr lang="en-US" dirty="0"/>
          </a:p>
        </p:txBody>
      </p:sp>
      <p:pic>
        <p:nvPicPr>
          <p:cNvPr id="11" name="Picture 2" descr="barth_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2590800"/>
            <a:ext cx="3020786" cy="243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ent Arrow 12"/>
          <p:cNvSpPr/>
          <p:nvPr/>
        </p:nvSpPr>
        <p:spPr>
          <a:xfrm rot="16200000">
            <a:off x="2458811" y="5021139"/>
            <a:ext cx="1905000" cy="800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 flipH="1">
            <a:off x="1771650" y="5048250"/>
            <a:ext cx="1905000" cy="800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895600" y="2743200"/>
            <a:ext cx="381000" cy="1725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05300" y="2717676"/>
            <a:ext cx="3367881" cy="2703731"/>
            <a:chOff x="4305300" y="2717676"/>
            <a:chExt cx="3367881" cy="2703731"/>
          </a:xfrm>
        </p:grpSpPr>
        <p:pic>
          <p:nvPicPr>
            <p:cNvPr id="16" name="Picture 5" descr="C:\Documents and Settings\user\Local Settings\Temporary Internet Files\Content.IE5\J0YEPWJI\MPj01780440000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581" y="2717676"/>
              <a:ext cx="1371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25"/>
            <p:cNvSpPr txBox="1">
              <a:spLocks noChangeArrowheads="1"/>
            </p:cNvSpPr>
            <p:nvPr/>
          </p:nvSpPr>
          <p:spPr bwMode="auto">
            <a:xfrm>
              <a:off x="6416776" y="4775076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Cloud </a:t>
              </a:r>
              <a:endParaRPr lang="en-US" dirty="0"/>
            </a:p>
            <a:p>
              <a:pPr algn="ctr" eaLnBrk="1" hangingPunct="1"/>
              <a:r>
                <a:rPr lang="en-US" dirty="0"/>
                <a:t>droplets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4305300" y="2743200"/>
              <a:ext cx="1996281" cy="1981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05300" y="4724400"/>
              <a:ext cx="1996281" cy="506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81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914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Chemistry occurring in or on liquid particles (cloud drops, rain drops, fog droplets, aerosols)</a:t>
            </a:r>
            <a:endParaRPr lang="en-US" dirty="0"/>
          </a:p>
        </p:txBody>
      </p:sp>
      <p:pic>
        <p:nvPicPr>
          <p:cNvPr id="11" name="Picture 2" descr="barth_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2590800"/>
            <a:ext cx="3020786" cy="243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305300" y="2717676"/>
            <a:ext cx="3367881" cy="2703731"/>
            <a:chOff x="4305300" y="2717676"/>
            <a:chExt cx="3367881" cy="2703731"/>
          </a:xfrm>
        </p:grpSpPr>
        <p:pic>
          <p:nvPicPr>
            <p:cNvPr id="16" name="Picture 5" descr="C:\Documents and Settings\user\Local Settings\Temporary Internet Files\Content.IE5\J0YEPWJI\MPj01780440000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581" y="2717676"/>
              <a:ext cx="1371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25"/>
            <p:cNvSpPr txBox="1">
              <a:spLocks noChangeArrowheads="1"/>
            </p:cNvSpPr>
            <p:nvPr/>
          </p:nvSpPr>
          <p:spPr bwMode="auto">
            <a:xfrm>
              <a:off x="6416776" y="4775076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Cloud </a:t>
              </a:r>
              <a:endParaRPr lang="en-US" dirty="0"/>
            </a:p>
            <a:p>
              <a:pPr algn="ctr" eaLnBrk="1" hangingPunct="1"/>
              <a:r>
                <a:rPr lang="en-US" dirty="0"/>
                <a:t>droplets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4305300" y="2743200"/>
              <a:ext cx="1996281" cy="1981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05300" y="4724400"/>
              <a:ext cx="1996281" cy="506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5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Effects of Acid Rain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4666184"/>
            <a:ext cx="3819525" cy="20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5240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How does rain become acidic?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Aerosols containing sulfate (SO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=</a:t>
            </a:r>
            <a:r>
              <a:rPr lang="en-US" sz="2400" dirty="0" smtClean="0"/>
              <a:t>) are cloud condensation nuclei for cloud formation</a:t>
            </a:r>
          </a:p>
          <a:p>
            <a:endParaRPr lang="en-US" sz="2400" dirty="0"/>
          </a:p>
          <a:p>
            <a:r>
              <a:rPr lang="en-US" sz="2400" dirty="0" smtClean="0"/>
              <a:t>Aqueous-phase chemistry converts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baseline="36000" dirty="0"/>
              <a:t>=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352800"/>
            <a:ext cx="7010400" cy="479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09600" y="42672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4502512"/>
              <a:ext cx="13335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477000" y="4267200"/>
            <a:ext cx="2286000" cy="2133600"/>
            <a:chOff x="5334000" y="4267200"/>
            <a:chExt cx="22860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735071"/>
              <a:ext cx="2286000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HSO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r>
                <a:rPr lang="en-US" baseline="42000" dirty="0" smtClean="0"/>
                <a:t> </a:t>
              </a:r>
              <a:r>
                <a:rPr lang="en-US" sz="1600" dirty="0" smtClean="0"/>
                <a:t>+ oxidant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  SO</a:t>
              </a:r>
              <a:r>
                <a:rPr lang="en-US" baseline="-25000" dirty="0" smtClean="0"/>
                <a:t>4</a:t>
              </a:r>
              <a:r>
                <a:rPr lang="en-US" baseline="42000" dirty="0" smtClean="0"/>
                <a:t>=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r>
                <a:rPr lang="en-US" dirty="0"/>
                <a:t> </a:t>
              </a:r>
              <a:r>
                <a:rPr lang="en-US" sz="1600" dirty="0"/>
                <a:t>+ oxidant</a:t>
              </a:r>
              <a:endParaRPr lang="en-US" sz="1600" baseline="4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67475" y="5105400"/>
              <a:ext cx="542925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477000" y="5334000"/>
              <a:ext cx="542925" cy="154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105400" y="110626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Dissolution into drop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Dissociation or ionization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1200" y="3974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76200" y="10784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4191000" cy="2195989"/>
            <a:chOff x="76200" y="1524000"/>
            <a:chExt cx="41910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325" y="1740933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174093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657475" y="201715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8600" y="1600200"/>
            <a:ext cx="4953000" cy="2133600"/>
            <a:chOff x="4038600" y="1600200"/>
            <a:chExt cx="4953000" cy="2133600"/>
          </a:xfrm>
        </p:grpSpPr>
        <p:sp>
          <p:nvSpPr>
            <p:cNvPr id="38" name="Oval 37"/>
            <p:cNvSpPr/>
            <p:nvPr/>
          </p:nvSpPr>
          <p:spPr>
            <a:xfrm>
              <a:off x="5334000" y="1600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sz="1600" dirty="0" smtClean="0"/>
                <a:t> (gas)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05400" y="25146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864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sz="16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938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(gas)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3600" y="29380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162800" y="31242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971800" y="427362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Aqueous-phase diffusion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352800" y="4648200"/>
            <a:ext cx="2371725" cy="2133600"/>
            <a:chOff x="1066800" y="1586389"/>
            <a:chExt cx="2371725" cy="2133600"/>
          </a:xfrm>
        </p:grpSpPr>
        <p:sp>
          <p:nvSpPr>
            <p:cNvPr id="35" name="Oval 34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4900" y="2588657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</p:txBody>
        </p:sp>
        <p:sp>
          <p:nvSpPr>
            <p:cNvPr id="53" name="Freeform 52"/>
            <p:cNvSpPr/>
            <p:nvPr/>
          </p:nvSpPr>
          <p:spPr>
            <a:xfrm rot="18533366">
              <a:off x="1705837" y="2220818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71725" y="2424589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20389850" flipH="1" flipV="1">
              <a:off x="1686195" y="215709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8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4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752600"/>
            <a:ext cx="4267200" cy="33528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most species, the diffusion processes are faster than the other processes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less important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Will come back to this at end of lecture</a:t>
            </a:r>
            <a:endParaRPr lang="en-US" sz="2400" baseline="-2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76200" y="107108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4191000" cy="2195989"/>
            <a:chOff x="76200" y="1524000"/>
            <a:chExt cx="41910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325" y="1740933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174093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657475" y="201715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33400" y="403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Aqueous-phase diffusion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14400" y="4413171"/>
            <a:ext cx="2371725" cy="2133600"/>
            <a:chOff x="1066800" y="1586389"/>
            <a:chExt cx="2371725" cy="2133600"/>
          </a:xfrm>
        </p:grpSpPr>
        <p:sp>
          <p:nvSpPr>
            <p:cNvPr id="35" name="Oval 34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4900" y="2588657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</p:txBody>
        </p:sp>
        <p:sp>
          <p:nvSpPr>
            <p:cNvPr id="53" name="Freeform 52"/>
            <p:cNvSpPr/>
            <p:nvPr/>
          </p:nvSpPr>
          <p:spPr>
            <a:xfrm rot="18533366">
              <a:off x="1705837" y="2220818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71725" y="2424589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20389850" flipH="1" flipV="1">
              <a:off x="1686195" y="215709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600" y="990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Dissolution into drop </a:t>
            </a:r>
            <a:r>
              <a:rPr lang="en-US" dirty="0" smtClean="0">
                <a:sym typeface="Wingdings" pitchFamily="2" charset="2"/>
              </a:rPr>
              <a:t> Henry’s Law equilibrium</a:t>
            </a:r>
            <a:endParaRPr lang="en-US" dirty="0" smtClean="0"/>
          </a:p>
        </p:txBody>
      </p:sp>
      <p:grpSp>
        <p:nvGrpSpPr>
          <p:cNvPr id="49" name="Group 48"/>
          <p:cNvGrpSpPr/>
          <p:nvPr/>
        </p:nvGrpSpPr>
        <p:grpSpPr>
          <a:xfrm>
            <a:off x="-76200" y="1484531"/>
            <a:ext cx="4953000" cy="2133600"/>
            <a:chOff x="4038600" y="1600200"/>
            <a:chExt cx="4953000" cy="2133600"/>
          </a:xfrm>
        </p:grpSpPr>
        <p:sp>
          <p:nvSpPr>
            <p:cNvPr id="38" name="Oval 37"/>
            <p:cNvSpPr/>
            <p:nvPr/>
          </p:nvSpPr>
          <p:spPr>
            <a:xfrm>
              <a:off x="5334000" y="1600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sz="1600" dirty="0" smtClean="0"/>
                <a:t> (gas)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05400" y="25146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864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sz="16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938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(gas)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3600" y="29380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162800" y="31242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4048125" y="1365815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dirty="0"/>
              <a:t>Henry’s Law: </a:t>
            </a:r>
            <a:r>
              <a:rPr lang="en-US" b="0" dirty="0" smtClean="0"/>
              <a:t>Partitioning of </a:t>
            </a:r>
            <a:r>
              <a:rPr lang="en-US" b="0" dirty="0"/>
              <a:t>species between aqueous and gas phases (for dilute solutions)</a:t>
            </a:r>
          </a:p>
        </p:txBody>
      </p:sp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4750123" y="3602830"/>
            <a:ext cx="3531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K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= Henry’s Law Constant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</a:rPr>
              <a:t>Units </a:t>
            </a:r>
            <a:r>
              <a:rPr lang="en-US" dirty="0" smtClean="0">
                <a:solidFill>
                  <a:schemeClr val="tx2"/>
                </a:solidFill>
              </a:rPr>
              <a:t>are  </a:t>
            </a:r>
            <a:r>
              <a:rPr lang="en-US" dirty="0" err="1">
                <a:solidFill>
                  <a:schemeClr val="tx2"/>
                </a:solidFill>
              </a:rPr>
              <a:t>mol</a:t>
            </a:r>
            <a:r>
              <a:rPr lang="en-US" dirty="0">
                <a:solidFill>
                  <a:schemeClr val="tx2"/>
                </a:solidFill>
              </a:rPr>
              <a:t>/L/</a:t>
            </a:r>
            <a:r>
              <a:rPr lang="en-US" dirty="0" err="1">
                <a:solidFill>
                  <a:schemeClr val="tx2"/>
                </a:solidFill>
              </a:rPr>
              <a:t>atm</a:t>
            </a:r>
            <a:r>
              <a:rPr lang="en-US" dirty="0">
                <a:solidFill>
                  <a:schemeClr val="tx2"/>
                </a:solidFill>
              </a:rPr>
              <a:t> OR M/</a:t>
            </a:r>
            <a:r>
              <a:rPr lang="en-US" dirty="0" err="1">
                <a:solidFill>
                  <a:schemeClr val="tx2"/>
                </a:solidFill>
              </a:rPr>
              <a:t>atm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4933950" y="4858305"/>
            <a:ext cx="2520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Note: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↑ 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as T↓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5375" y="2170331"/>
                <a:ext cx="3854773" cy="117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𝑺𝑶</m:t>
                    </m:r>
                    <m:r>
                      <a:rPr lang="en-US" b="1" i="1" baseline="-22000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𝑯</m:t>
                    </m:r>
                    <m:r>
                      <a:rPr lang="en-US" b="1" i="1" baseline="-22000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 ↔</m:t>
                    </m:r>
                    <m:r>
                      <a:rPr lang="en-US" b="1" i="1" smtClean="0">
                        <a:latin typeface="Cambria Math"/>
                      </a:rPr>
                      <m:t>𝑺𝑶</m:t>
                    </m:r>
                    <m:r>
                      <a:rPr lang="en-US" b="1" i="1" baseline="-22000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</a:rPr>
                      <m:t>𝑯</m:t>
                    </m:r>
                    <m:r>
                      <a:rPr lang="en-US" b="1" i="1" baseline="-22000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H</a:t>
                </a:r>
                <a:r>
                  <a:rPr lang="en-US" b="0" i="1" baseline="-22000" dirty="0" smtClean="0">
                    <a:latin typeface="Cambria Math"/>
                  </a:rPr>
                  <a:t>2</a:t>
                </a:r>
                <a:r>
                  <a:rPr lang="en-US" b="0" i="1" dirty="0" smtClean="0">
                    <a:latin typeface="Cambria Math"/>
                  </a:rPr>
                  <a:t>SO</a:t>
                </a:r>
                <a:r>
                  <a:rPr lang="en-US" b="0" i="1" baseline="-22000" dirty="0" smtClean="0">
                    <a:latin typeface="Cambria Math"/>
                  </a:rPr>
                  <a:t>3</a:t>
                </a:r>
              </a:p>
              <a:p>
                <a:endParaRPr lang="en-US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b="0" i="0" baseline="-22000" smtClean="0">
                          <a:latin typeface="Cambria Math"/>
                        </a:rPr>
                        <m:t>H</m:t>
                      </m:r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𝑆𝑂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𝑆𝑂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5" y="2170331"/>
                <a:ext cx="3854773" cy="1173847"/>
              </a:xfrm>
              <a:prstGeom prst="rect">
                <a:avLst/>
              </a:prstGeom>
              <a:blipFill rotWithShape="1">
                <a:blip r:embed="rId3"/>
                <a:stretch>
                  <a:fillRect t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79315" y="4858305"/>
                <a:ext cx="3975319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baseline="-22000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𝐾𝐻</m:t>
                      </m:r>
                      <m:r>
                        <a:rPr lang="en-US" b="0" i="1" baseline="-30000" smtClean="0">
                          <a:latin typeface="Cambria Math"/>
                        </a:rPr>
                        <m:t>298</m:t>
                      </m:r>
                      <m:r>
                        <a:rPr lang="en-US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298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5" y="4858305"/>
                <a:ext cx="3975319" cy="808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5" name="Picture 7" descr="C:\Users\barthm\AppData\Local\Microsoft\Windows\Temporary Internet Files\Content.IE5\3MYJBXCO\MC90043476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181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600" y="990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Dissolution into drop </a:t>
            </a:r>
            <a:r>
              <a:rPr lang="en-US" dirty="0" smtClean="0">
                <a:sym typeface="Wingdings" pitchFamily="2" charset="2"/>
              </a:rPr>
              <a:t> Henry’s Law equilibrium</a:t>
            </a:r>
            <a:endParaRPr lang="en-US" dirty="0" smtClean="0"/>
          </a:p>
        </p:txBody>
      </p:sp>
      <p:grpSp>
        <p:nvGrpSpPr>
          <p:cNvPr id="49" name="Group 48"/>
          <p:cNvGrpSpPr/>
          <p:nvPr/>
        </p:nvGrpSpPr>
        <p:grpSpPr>
          <a:xfrm>
            <a:off x="114300" y="4343400"/>
            <a:ext cx="4953000" cy="2133600"/>
            <a:chOff x="4038600" y="1600200"/>
            <a:chExt cx="4953000" cy="2133600"/>
          </a:xfrm>
        </p:grpSpPr>
        <p:sp>
          <p:nvSpPr>
            <p:cNvPr id="38" name="Oval 37"/>
            <p:cNvSpPr/>
            <p:nvPr/>
          </p:nvSpPr>
          <p:spPr>
            <a:xfrm>
              <a:off x="5334000" y="1600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sz="1600" dirty="0" smtClean="0"/>
                <a:t> (gas)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05400" y="25146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864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sz="16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938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(gas)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3600" y="29380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162800" y="31242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8"/>
          <p:cNvSpPr txBox="1">
            <a:spLocks noChangeArrowheads="1"/>
          </p:cNvSpPr>
          <p:nvPr/>
        </p:nvSpPr>
        <p:spPr bwMode="auto">
          <a:xfrm>
            <a:off x="2667000" y="1494274"/>
            <a:ext cx="645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7030A0"/>
                </a:solidFill>
              </a:rPr>
              <a:t>Some Henry’s Law Constants of Atmospheric </a:t>
            </a:r>
            <a:r>
              <a:rPr lang="en-US" dirty="0" smtClean="0">
                <a:solidFill>
                  <a:srgbClr val="7030A0"/>
                </a:solidFill>
              </a:rPr>
              <a:t>Relevance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91757"/>
              </p:ext>
            </p:extLst>
          </p:nvPr>
        </p:nvGraphicFramePr>
        <p:xfrm>
          <a:off x="3533775" y="1951474"/>
          <a:ext cx="4724400" cy="32611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75865"/>
                <a:gridCol w="2848535"/>
              </a:tblGrid>
              <a:tr h="578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Chemical Species</a:t>
                      </a:r>
                      <a:endParaRPr lang="en-US" sz="2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Henry’s Law Constant @ 25°C (mol/L/</a:t>
                      </a:r>
                      <a:r>
                        <a:rPr lang="en-US" sz="2000" dirty="0" err="1" smtClean="0"/>
                        <a:t>atm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T="45708" marB="45708"/>
                </a:tc>
              </a:tr>
              <a:tr h="319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HNO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2.1x10</a:t>
                      </a:r>
                      <a:r>
                        <a:rPr lang="en-US" sz="1800" baseline="30000" dirty="0" smtClean="0"/>
                        <a:t>5</a:t>
                      </a:r>
                      <a:endParaRPr lang="en-US" sz="1800" baseline="30000" dirty="0"/>
                    </a:p>
                  </a:txBody>
                  <a:tcPr marT="45708" marB="45708"/>
                </a:tc>
              </a:tr>
              <a:tr h="319959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H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baseline="0" dirty="0" smtClean="0"/>
                        <a:t>O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7.5x10</a:t>
                      </a:r>
                      <a:r>
                        <a:rPr lang="en-US" sz="1800" baseline="30000" dirty="0" smtClean="0"/>
                        <a:t>4</a:t>
                      </a:r>
                      <a:endParaRPr lang="en-US" sz="1800" baseline="30000" dirty="0"/>
                    </a:p>
                  </a:txBody>
                  <a:tcPr marT="45708" marB="45708"/>
                </a:tc>
              </a:tr>
              <a:tr h="319959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HCHO</a:t>
                      </a:r>
                      <a:endParaRPr lang="en-US" sz="1800" baseline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3.5x10</a:t>
                      </a:r>
                      <a:r>
                        <a:rPr lang="en-US" sz="1800" baseline="30000" dirty="0" smtClean="0"/>
                        <a:t>3</a:t>
                      </a:r>
                      <a:endParaRPr lang="en-US" sz="1800" baseline="30000" dirty="0"/>
                    </a:p>
                  </a:txBody>
                  <a:tcPr marT="45708" marB="45708"/>
                </a:tc>
              </a:tr>
              <a:tr h="319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NH</a:t>
                      </a:r>
                      <a:r>
                        <a:rPr lang="en-US" sz="1800" baseline="-25000" dirty="0" smtClean="0"/>
                        <a:t>3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57.5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319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</a:t>
                      </a:r>
                      <a:r>
                        <a:rPr lang="en-US" sz="1800" baseline="-25000" dirty="0" smtClean="0"/>
                        <a:t>2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1.2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319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</a:t>
                      </a:r>
                      <a:r>
                        <a:rPr lang="en-US" sz="1800" baseline="-20000" dirty="0" smtClean="0"/>
                        <a:t>3</a:t>
                      </a:r>
                      <a:endParaRPr lang="en-US" sz="1800" baseline="-20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0.0113</a:t>
                      </a:r>
                      <a:endParaRPr lang="en-US" sz="1800" baseline="0" dirty="0"/>
                    </a:p>
                  </a:txBody>
                  <a:tcPr marT="45708" marB="45708"/>
                </a:tc>
              </a:tr>
              <a:tr h="319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9.6x10</a:t>
                      </a:r>
                      <a:r>
                        <a:rPr lang="en-US" sz="1800" baseline="30000" dirty="0" smtClean="0"/>
                        <a:t>-4</a:t>
                      </a:r>
                      <a:endParaRPr lang="en-US" sz="1800" baseline="30000" dirty="0"/>
                    </a:p>
                  </a:txBody>
                  <a:tcPr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0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14400" y="12954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4502512"/>
              <a:ext cx="13335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048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Dissociation or ionization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1295400"/>
            <a:ext cx="53383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The most fundamental ionization reaction:</a:t>
            </a:r>
          </a:p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↔ H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OH</a:t>
            </a:r>
            <a:r>
              <a:rPr lang="en-US" sz="2000" b="1" baseline="46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000" b="1" baseline="46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74404"/>
              </p:ext>
            </p:extLst>
          </p:nvPr>
        </p:nvGraphicFramePr>
        <p:xfrm>
          <a:off x="3962400" y="2200818"/>
          <a:ext cx="4537075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2819160" imgH="711000" progId="Equation.DSMT4">
                  <p:embed/>
                </p:oleObj>
              </mc:Choice>
              <mc:Fallback>
                <p:oleObj name="Equation" r:id="rId4" imgW="28191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00818"/>
                        <a:ext cx="4537075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57200" y="3886200"/>
            <a:ext cx="68178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Acidity of a Drop: 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Electroneutrality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or charge balance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pure water     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en-US" sz="2000" b="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]=[OH</a:t>
            </a:r>
            <a:r>
              <a:rPr lang="en-US" sz="2000" b="0" baseline="4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185069" y="4953000"/>
            <a:ext cx="4801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pH = 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log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  </a:t>
            </a:r>
            <a:r>
              <a:rPr lang="en-US" sz="2000" b="0" dirty="0">
                <a:latin typeface="Arial" pitchFamily="34" charset="0"/>
                <a:cs typeface="Arial" pitchFamily="34" charset="0"/>
                <a:sym typeface="Wingdings" pitchFamily="2" charset="2"/>
              </a:rPr>
              <a:t> the activity of H</a:t>
            </a:r>
            <a:r>
              <a:rPr lang="en-US" sz="2000" b="0" baseline="30000" dirty="0"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&lt; 7 = acidic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&gt; 7 = basic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  7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= neutral</a:t>
            </a:r>
          </a:p>
        </p:txBody>
      </p:sp>
    </p:spTree>
    <p:extLst>
      <p:ext uri="{BB962C8B-B14F-4D97-AF65-F5344CB8AC3E}">
        <p14:creationId xmlns:p14="http://schemas.microsoft.com/office/powerpoint/2010/main" val="10605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14400" y="12954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4502512"/>
              <a:ext cx="13335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048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Dissociation or ionization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19500" y="1247928"/>
                <a:ext cx="4997773" cy="61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𝑺𝑶</m:t>
                      </m:r>
                      <m:r>
                        <a:rPr lang="en-US" b="1" i="1" baseline="-22000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baseline="-22000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</a:rPr>
                        <m:t> ↔</m:t>
                      </m:r>
                      <m:r>
                        <a:rPr lang="en-US" b="1" i="1" smtClean="0">
                          <a:latin typeface="Cambria Math"/>
                        </a:rPr>
                        <m:t>𝑺𝑶</m:t>
                      </m:r>
                      <m:r>
                        <a:rPr lang="en-US" b="1" i="1" baseline="-22000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baseline="-22000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r>
                        <a:rPr lang="en-US" b="0" i="1" smtClean="0">
                          <a:latin typeface="Cambria Math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b="0" i="0" baseline="-22000" smtClean="0">
                          <a:latin typeface="Cambria Math"/>
                        </a:rPr>
                        <m:t>H</m:t>
                      </m:r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𝑆𝑂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𝑆𝑂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247928"/>
                <a:ext cx="4997773" cy="6198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0" y="2056265"/>
                <a:ext cx="5164234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baseline="-22000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𝑺𝑶</m:t>
                      </m:r>
                      <m:r>
                        <a:rPr lang="en-US" b="1" i="1" baseline="-25000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↔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𝑯𝑺𝑶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baseline="3000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             </m:t>
                      </m:r>
                      <m:r>
                        <a:rPr lang="en-US" b="0" i="1" baseline="3000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</m:t>
                      </m:r>
                      <m:r>
                        <a:rPr lang="en-US" b="0" i="0" baseline="-22000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baseline="-2200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𝐻𝑆𝑂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  <m:r>
                            <a:rPr lang="en-US" i="1" baseline="-2200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𝑆𝑂</m:t>
                          </m:r>
                          <m:r>
                            <a:rPr lang="en-US" b="0" i="1" baseline="-22000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056265"/>
                <a:ext cx="5164234" cy="689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0" y="3017319"/>
                <a:ext cx="5053563" cy="698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𝑯𝑺𝑶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↔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𝑺𝑶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baseline="3000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                  </m:t>
                      </m:r>
                      <m:r>
                        <a:rPr lang="en-US" b="0" i="1" baseline="3000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</m:t>
                      </m:r>
                      <m:r>
                        <a:rPr lang="en-US" b="0" i="0" baseline="-2200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baseline="-2200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𝐻𝑆𝑂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017319"/>
                <a:ext cx="5053563" cy="6980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700" y="3962400"/>
                <a:ext cx="4337919" cy="243996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[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𝑰𝑽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]=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r>
                            <a:rPr lang="en-US" b="1" i="1" baseline="-22000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𝑺𝑶</m:t>
                          </m:r>
                          <m:r>
                            <a:rPr lang="en-US" b="1" i="1" baseline="-22000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𝑯𝑺𝑶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endParaRPr lang="en-US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𝑰𝑽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𝑺𝑶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]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1" i="1" baseline="36000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𝑰𝑽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𝑯𝒆𝒇𝒇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𝑺𝑶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𝑯𝒆𝒇𝒇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962400"/>
                <a:ext cx="4337919" cy="24399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81600" y="5029200"/>
            <a:ext cx="343567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Dissociation in water increases the effective solubility of the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14400" y="12954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4502512"/>
              <a:ext cx="13335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048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Dissociation or ionization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6300" y="1169075"/>
            <a:ext cx="4381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 = 298 K, p</a:t>
            </a:r>
            <a:r>
              <a:rPr lang="en-US" b="0" baseline="-20000" dirty="0" smtClean="0"/>
              <a:t>air</a:t>
            </a:r>
            <a:r>
              <a:rPr lang="en-US" b="0" dirty="0" smtClean="0"/>
              <a:t> = 1 </a:t>
            </a:r>
            <a:r>
              <a:rPr lang="en-US" b="0" dirty="0" err="1" smtClean="0"/>
              <a:t>atm</a:t>
            </a:r>
            <a:endParaRPr lang="en-US" b="0" dirty="0" smtClean="0"/>
          </a:p>
          <a:p>
            <a:r>
              <a:rPr lang="en-US" dirty="0" smtClean="0"/>
              <a:t>SO</a:t>
            </a:r>
            <a:r>
              <a:rPr lang="en-US" baseline="-20000" dirty="0" smtClean="0"/>
              <a:t>2</a:t>
            </a:r>
            <a:r>
              <a:rPr lang="en-US" dirty="0" smtClean="0"/>
              <a:t> = 1ppb = 10</a:t>
            </a:r>
            <a:r>
              <a:rPr lang="en-US" baseline="36000" dirty="0" smtClean="0"/>
              <a:t>-9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SO</a:t>
            </a:r>
            <a:r>
              <a:rPr lang="en-US" baseline="-2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smtClean="0"/>
              <a:t> air </a:t>
            </a:r>
          </a:p>
          <a:p>
            <a:r>
              <a:rPr lang="en-US" dirty="0"/>
              <a:t> </a:t>
            </a:r>
            <a:r>
              <a:rPr lang="en-US" dirty="0" smtClean="0"/>
              <a:t>       = 10</a:t>
            </a:r>
            <a:r>
              <a:rPr lang="en-US" baseline="36000" dirty="0" smtClean="0"/>
              <a:t>-9</a:t>
            </a:r>
            <a:r>
              <a:rPr lang="en-US" dirty="0" smtClean="0"/>
              <a:t> </a:t>
            </a:r>
            <a:r>
              <a:rPr lang="en-US" dirty="0" err="1" smtClean="0"/>
              <a:t>atm</a:t>
            </a:r>
            <a:r>
              <a:rPr lang="en-US" dirty="0" smtClean="0"/>
              <a:t> SO</a:t>
            </a:r>
            <a:r>
              <a:rPr lang="en-US" baseline="-2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atm</a:t>
            </a:r>
            <a:r>
              <a:rPr lang="en-US" dirty="0" smtClean="0"/>
              <a:t> air</a:t>
            </a:r>
          </a:p>
          <a:p>
            <a:r>
              <a:rPr lang="en-US" b="0" dirty="0" smtClean="0"/>
              <a:t>K</a:t>
            </a:r>
            <a:r>
              <a:rPr lang="en-US" b="0" baseline="-20000" dirty="0" smtClean="0"/>
              <a:t>H</a:t>
            </a:r>
            <a:r>
              <a:rPr lang="en-US" b="0" dirty="0" smtClean="0"/>
              <a:t>  = 1.23 M/</a:t>
            </a:r>
            <a:r>
              <a:rPr lang="en-US" b="0" dirty="0" err="1" smtClean="0"/>
              <a:t>atm</a:t>
            </a:r>
            <a:endParaRPr lang="en-US" b="0" dirty="0" smtClean="0"/>
          </a:p>
          <a:p>
            <a:r>
              <a:rPr lang="en-US" b="0" dirty="0" smtClean="0"/>
              <a:t>K</a:t>
            </a:r>
            <a:r>
              <a:rPr lang="en-US" b="0" baseline="-20000" dirty="0" smtClean="0"/>
              <a:t>1S</a:t>
            </a:r>
            <a:r>
              <a:rPr lang="en-US" b="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1.23x10</a:t>
            </a:r>
            <a:r>
              <a:rPr lang="en-US" baseline="36000" dirty="0" smtClean="0"/>
              <a:t>-2</a:t>
            </a:r>
            <a:r>
              <a:rPr lang="en-US" dirty="0" smtClean="0"/>
              <a:t> </a:t>
            </a:r>
            <a:r>
              <a:rPr lang="en-US" b="0" dirty="0" smtClean="0"/>
              <a:t>M</a:t>
            </a:r>
          </a:p>
          <a:p>
            <a:r>
              <a:rPr lang="en-US" dirty="0" smtClean="0"/>
              <a:t>K</a:t>
            </a:r>
            <a:r>
              <a:rPr lang="en-US" baseline="-20000" dirty="0" smtClean="0"/>
              <a:t>2S</a:t>
            </a:r>
            <a:r>
              <a:rPr lang="en-US" dirty="0" smtClean="0"/>
              <a:t> = 6.61x10</a:t>
            </a:r>
            <a:r>
              <a:rPr lang="en-US" baseline="36000" dirty="0" smtClean="0"/>
              <a:t>-8</a:t>
            </a:r>
            <a:r>
              <a:rPr lang="en-US" dirty="0" smtClean="0"/>
              <a:t> M</a:t>
            </a:r>
          </a:p>
          <a:p>
            <a:r>
              <a:rPr lang="en-US" dirty="0" smtClean="0"/>
              <a:t>pH = 5.5 = -log</a:t>
            </a:r>
            <a:r>
              <a:rPr lang="en-US" baseline="-20000" dirty="0" smtClean="0"/>
              <a:t>10</a:t>
            </a:r>
            <a:r>
              <a:rPr lang="en-US" dirty="0" smtClean="0"/>
              <a:t>[H</a:t>
            </a:r>
            <a:r>
              <a:rPr lang="en-US" baseline="36000" dirty="0" smtClean="0"/>
              <a:t>+</a:t>
            </a:r>
            <a:r>
              <a:rPr lang="en-US" dirty="0" smtClean="0"/>
              <a:t>]</a:t>
            </a:r>
          </a:p>
          <a:p>
            <a:r>
              <a:rPr lang="en-US" dirty="0" smtClean="0"/>
              <a:t>[H</a:t>
            </a:r>
            <a:r>
              <a:rPr lang="en-US" baseline="36000" dirty="0" smtClean="0"/>
              <a:t>+</a:t>
            </a:r>
            <a:r>
              <a:rPr lang="en-US" dirty="0" smtClean="0"/>
              <a:t>] = 10</a:t>
            </a:r>
            <a:r>
              <a:rPr lang="en-US" baseline="36000" dirty="0" smtClean="0"/>
              <a:t>-5.5</a:t>
            </a:r>
            <a:r>
              <a:rPr lang="en-US" dirty="0" smtClean="0"/>
              <a:t> = 3.16x10</a:t>
            </a:r>
            <a:r>
              <a:rPr lang="en-US" baseline="36000" dirty="0" smtClean="0"/>
              <a:t>-6</a:t>
            </a:r>
            <a:r>
              <a:rPr lang="en-US" dirty="0" smtClean="0"/>
              <a:t> M</a:t>
            </a:r>
          </a:p>
          <a:p>
            <a:r>
              <a:rPr lang="en-US" b="0" dirty="0" smtClean="0">
                <a:sym typeface="Wingdings" pitchFamily="2" charset="2"/>
              </a:rPr>
              <a:t></a:t>
            </a:r>
          </a:p>
          <a:p>
            <a:r>
              <a:rPr lang="en-US" dirty="0" smtClean="0">
                <a:sym typeface="Wingdings" pitchFamily="2" charset="2"/>
              </a:rPr>
              <a:t>[S(IV)] = 1.23x10</a:t>
            </a:r>
            <a:r>
              <a:rPr lang="en-US" baseline="36000" dirty="0" smtClean="0">
                <a:sym typeface="Wingdings" pitchFamily="2" charset="2"/>
              </a:rPr>
              <a:t>-9</a:t>
            </a:r>
            <a:r>
              <a:rPr lang="en-US" dirty="0" smtClean="0">
                <a:sym typeface="Wingdings" pitchFamily="2" charset="2"/>
              </a:rPr>
              <a:t> + 4.8x10</a:t>
            </a:r>
            <a:r>
              <a:rPr lang="en-US" baseline="36000" dirty="0" smtClean="0">
                <a:sym typeface="Wingdings" pitchFamily="2" charset="2"/>
              </a:rPr>
              <a:t>-6</a:t>
            </a:r>
            <a:r>
              <a:rPr lang="en-US" dirty="0" smtClean="0">
                <a:sym typeface="Wingdings" pitchFamily="2" charset="2"/>
              </a:rPr>
              <a:t> + 1.0x10</a:t>
            </a:r>
            <a:r>
              <a:rPr lang="en-US" baseline="36000" dirty="0" smtClean="0">
                <a:sym typeface="Wingdings" pitchFamily="2" charset="2"/>
              </a:rPr>
              <a:t>-7</a:t>
            </a:r>
          </a:p>
          <a:p>
            <a:r>
              <a:rPr lang="en-US" b="0" dirty="0">
                <a:sym typeface="Wingdings" pitchFamily="2" charset="2"/>
              </a:rPr>
              <a:t> </a:t>
            </a:r>
            <a:r>
              <a:rPr lang="en-US" b="0" dirty="0" smtClean="0">
                <a:sym typeface="Wingdings" pitchFamily="2" charset="2"/>
              </a:rPr>
              <a:t>          = 4.9x10</a:t>
            </a:r>
            <a:r>
              <a:rPr lang="en-US" b="0" baseline="36000" dirty="0" smtClean="0">
                <a:sym typeface="Wingdings" pitchFamily="2" charset="2"/>
              </a:rPr>
              <a:t>-6</a:t>
            </a:r>
            <a:endParaRPr lang="en-US" b="0" baseline="36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700" y="3962400"/>
                <a:ext cx="4337919" cy="243996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[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𝑰𝑽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]=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r>
                            <a:rPr lang="en-US" b="1" i="1" baseline="-22000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𝑺𝑶</m:t>
                          </m:r>
                          <m:r>
                            <a:rPr lang="en-US" b="1" i="1" baseline="-22000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𝑯𝑺𝑶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endParaRPr lang="en-US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𝑰𝑽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𝑺𝑶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]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1" i="1" baseline="36000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𝑰𝑽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𝑯𝒆𝒇𝒇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𝑺𝑶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𝑯𝒆𝒇𝒇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962400"/>
                <a:ext cx="4337919" cy="24399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181600" y="5029200"/>
            <a:ext cx="343567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HSO</a:t>
            </a:r>
            <a:r>
              <a:rPr lang="en-US" baseline="-20000" dirty="0" smtClean="0"/>
              <a:t>3</a:t>
            </a:r>
            <a:r>
              <a:rPr lang="en-US" baseline="38000" dirty="0" smtClean="0"/>
              <a:t>-</a:t>
            </a:r>
            <a:r>
              <a:rPr lang="en-US" dirty="0" smtClean="0"/>
              <a:t> dominates S(IV) fraction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Effects of Acid Rain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29000"/>
            <a:ext cx="51911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91000" y="2214265"/>
            <a:ext cx="450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does rain become acidic?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8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228600" y="152400"/>
            <a:ext cx="88106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3333CC"/>
                </a:solidFill>
              </a:rPr>
              <a:t>S(IV) Solubility and Composition Depends Strongly on pH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856413" y="6488113"/>
            <a:ext cx="228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/>
              <a:t>[Seinfeld &amp; Pandis]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81200"/>
            <a:ext cx="423227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981200"/>
            <a:ext cx="44878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699" y="1143000"/>
                <a:ext cx="8772525" cy="7255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𝑰𝑽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𝑺𝑶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]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1" i="1" baseline="36000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         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𝑰𝑽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𝑯𝒆𝒇𝒇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𝑺𝑶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" y="1143000"/>
                <a:ext cx="8772525" cy="7255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1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" y="655809"/>
            <a:ext cx="6442038" cy="5938329"/>
            <a:chOff x="1106311" y="840475"/>
            <a:chExt cx="6442038" cy="5938329"/>
          </a:xfrm>
        </p:grpSpPr>
        <p:grpSp>
          <p:nvGrpSpPr>
            <p:cNvPr id="7" name="Group 6"/>
            <p:cNvGrpSpPr/>
            <p:nvPr/>
          </p:nvGrpSpPr>
          <p:grpSpPr>
            <a:xfrm>
              <a:off x="1371600" y="840475"/>
              <a:ext cx="6176749" cy="5934075"/>
              <a:chOff x="1371600" y="840475"/>
              <a:chExt cx="6176749" cy="5934075"/>
            </a:xfrm>
          </p:grpSpPr>
          <p:pic>
            <p:nvPicPr>
              <p:cNvPr id="3074" name="Picture 2" descr="D:\ASPCOLL\HEFF_000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817"/>
              <a:stretch/>
            </p:blipFill>
            <p:spPr bwMode="auto">
              <a:xfrm>
                <a:off x="1371600" y="840475"/>
                <a:ext cx="6176749" cy="5934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724400" y="44958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298 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363570" y="393695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288 K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475896" y="32766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278 K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833777" y="346126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Heff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5800" y="64094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pH</a:t>
              </a:r>
              <a:endParaRPr 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15000" y="3461266"/>
            <a:ext cx="3048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soluble at colder temperatures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Super-cooled cloud water exists at temperatures as cold as 235 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00521" y="2317002"/>
            <a:ext cx="874596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268 K</a:t>
            </a:r>
            <a:endParaRPr lang="en-US" b="1" dirty="0"/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228600" y="152400"/>
            <a:ext cx="88106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3333CC"/>
                </a:solidFill>
              </a:rPr>
              <a:t>Importance of Temperature on effective Henry’s Law </a:t>
            </a:r>
            <a:r>
              <a:rPr lang="en-US" sz="2800" b="1" dirty="0" err="1" smtClean="0">
                <a:solidFill>
                  <a:srgbClr val="3333CC"/>
                </a:solidFill>
              </a:rPr>
              <a:t>const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14400" y="12954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4502512"/>
              <a:ext cx="13335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048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Acidity of Drop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886200" y="1175266"/>
            <a:ext cx="45416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Electroneutrality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charge balance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= 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000" b="0" baseline="4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[HSO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4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+ 2[SO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US" sz="2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81000" y="5181600"/>
            <a:ext cx="4801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pH = -log[H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  </a:t>
            </a:r>
            <a:r>
              <a:rPr lang="en-US" sz="2000" b="0" dirty="0">
                <a:latin typeface="Arial" pitchFamily="34" charset="0"/>
                <a:cs typeface="Arial" pitchFamily="34" charset="0"/>
                <a:sym typeface="Wingdings" pitchFamily="2" charset="2"/>
              </a:rPr>
              <a:t> the activity of H</a:t>
            </a:r>
            <a:r>
              <a:rPr lang="en-US" sz="2000" b="0" baseline="30000" dirty="0"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&lt; 7 = acidic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&gt; 7 = basic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  7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= neutral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023296" y="3456801"/>
            <a:ext cx="59683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Include contribution from CCN</a:t>
            </a:r>
          </a:p>
          <a:p>
            <a:pPr algn="ctr" eaLnBrk="1" hangingPunct="1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b="0" baseline="-2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b="0" baseline="-2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NH</a:t>
            </a:r>
            <a:r>
              <a:rPr lang="en-US" sz="2000" b="0" baseline="-2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HSO</a:t>
            </a:r>
            <a:r>
              <a:rPr lang="en-US" sz="2000" b="0" baseline="-2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or (NH</a:t>
            </a:r>
            <a:r>
              <a:rPr lang="en-US" sz="2000" b="0" baseline="-2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0" baseline="-2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b="0" baseline="-20000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= 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000" b="0" baseline="4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[HSO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4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+ 2[SO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+ 2[SO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</a:t>
            </a:r>
            <a:endParaRPr lang="en-US" sz="2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14400" y="12954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1600" y="4502512"/>
              <a:ext cx="14097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</a:t>
              </a:r>
              <a:r>
                <a:rPr lang="en-US" dirty="0" smtClean="0"/>
                <a:t>HCO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endParaRPr lang="en-US" baseline="46000" dirty="0"/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CO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048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Acidity of Drop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81000" y="5181600"/>
            <a:ext cx="4801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pH = -log[H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  </a:t>
            </a:r>
            <a:r>
              <a:rPr lang="en-US" sz="2000" b="0" dirty="0">
                <a:latin typeface="Arial" pitchFamily="34" charset="0"/>
                <a:cs typeface="Arial" pitchFamily="34" charset="0"/>
                <a:sym typeface="Wingdings" pitchFamily="2" charset="2"/>
              </a:rPr>
              <a:t> the activity of H</a:t>
            </a:r>
            <a:r>
              <a:rPr lang="en-US" sz="2000" b="0" baseline="30000" dirty="0"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&lt; 7 = acidic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&gt; 7 = basic</a:t>
            </a:r>
          </a:p>
          <a:p>
            <a:pPr eaLnBrk="1" hangingPunct="1"/>
            <a:r>
              <a:rPr lang="en-US" sz="2000" b="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  7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= neutral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124200" y="1151382"/>
            <a:ext cx="58977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about CO</a:t>
            </a:r>
            <a:r>
              <a:rPr lang="en-US" sz="2000" baseline="-2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?</a:t>
            </a:r>
            <a:endParaRPr lang="en-US" sz="2000" b="0" baseline="-200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= 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000" b="0" baseline="4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[HSO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4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+ 2[SO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+ 2[SO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[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4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2[CO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3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177372" y="3248561"/>
            <a:ext cx="37914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If no SO</a:t>
            </a:r>
            <a:r>
              <a:rPr lang="en-US" sz="2000" baseline="-2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NH</a:t>
            </a:r>
            <a:r>
              <a:rPr lang="en-US" sz="2000" baseline="-2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sulfate, then</a:t>
            </a:r>
            <a:endParaRPr lang="en-US" sz="2000" b="0" baseline="-200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= 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000" b="0" baseline="4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[HCO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4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+ 2[CO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Natural acidity of rain</a:t>
            </a:r>
            <a:endParaRPr lang="en-US" sz="20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7" name="Freeform 16"/>
          <p:cNvSpPr/>
          <p:nvPr/>
        </p:nvSpPr>
        <p:spPr>
          <a:xfrm>
            <a:off x="695325" y="1740933"/>
            <a:ext cx="771525" cy="286757"/>
          </a:xfrm>
          <a:custGeom>
            <a:avLst/>
            <a:gdLst>
              <a:gd name="connsiteX0" fmla="*/ 0 w 771525"/>
              <a:gd name="connsiteY0" fmla="*/ 0 h 561975"/>
              <a:gd name="connsiteX1" fmla="*/ 342900 w 771525"/>
              <a:gd name="connsiteY1" fmla="*/ 200025 h 561975"/>
              <a:gd name="connsiteX2" fmla="*/ 419100 w 771525"/>
              <a:gd name="connsiteY2" fmla="*/ 485775 h 561975"/>
              <a:gd name="connsiteX3" fmla="*/ 771525 w 771525"/>
              <a:gd name="connsiteY3" fmla="*/ 561975 h 561975"/>
              <a:gd name="connsiteX4" fmla="*/ 771525 w 771525"/>
              <a:gd name="connsiteY4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61975">
                <a:moveTo>
                  <a:pt x="0" y="0"/>
                </a:moveTo>
                <a:cubicBezTo>
                  <a:pt x="136525" y="59531"/>
                  <a:pt x="273050" y="119063"/>
                  <a:pt x="342900" y="200025"/>
                </a:cubicBezTo>
                <a:cubicBezTo>
                  <a:pt x="412750" y="280988"/>
                  <a:pt x="347663" y="425450"/>
                  <a:pt x="419100" y="485775"/>
                </a:cubicBezTo>
                <a:cubicBezTo>
                  <a:pt x="490537" y="546100"/>
                  <a:pt x="771525" y="561975"/>
                  <a:pt x="771525" y="561975"/>
                </a:cubicBezTo>
                <a:lnTo>
                  <a:pt x="771525" y="561975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Natural Acidity of Rain 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14400" y="12954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799" y="4502512"/>
              <a:ext cx="1410057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</a:t>
              </a:r>
              <a:r>
                <a:rPr lang="en-US" dirty="0" smtClean="0"/>
                <a:t>HCO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endParaRPr lang="en-US" baseline="46000" dirty="0"/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CO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04800" y="990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147 of </a:t>
            </a:r>
            <a:r>
              <a:rPr lang="en-US" dirty="0" err="1" smtClean="0"/>
              <a:t>Brasseur</a:t>
            </a:r>
            <a:r>
              <a:rPr lang="en-US" dirty="0" smtClean="0"/>
              <a:t>, Orlando, Tyndall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94103" y="457200"/>
            <a:ext cx="37914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Following book: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= [OH</a:t>
            </a:r>
            <a:r>
              <a:rPr lang="en-US" sz="2000" b="0" baseline="4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[HCO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4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+ 2[CO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Freeform 15"/>
          <p:cNvSpPr/>
          <p:nvPr/>
        </p:nvSpPr>
        <p:spPr>
          <a:xfrm>
            <a:off x="695325" y="1740933"/>
            <a:ext cx="828675" cy="152399"/>
          </a:xfrm>
          <a:custGeom>
            <a:avLst/>
            <a:gdLst>
              <a:gd name="connsiteX0" fmla="*/ 0 w 771525"/>
              <a:gd name="connsiteY0" fmla="*/ 0 h 561975"/>
              <a:gd name="connsiteX1" fmla="*/ 342900 w 771525"/>
              <a:gd name="connsiteY1" fmla="*/ 200025 h 561975"/>
              <a:gd name="connsiteX2" fmla="*/ 419100 w 771525"/>
              <a:gd name="connsiteY2" fmla="*/ 485775 h 561975"/>
              <a:gd name="connsiteX3" fmla="*/ 771525 w 771525"/>
              <a:gd name="connsiteY3" fmla="*/ 561975 h 561975"/>
              <a:gd name="connsiteX4" fmla="*/ 771525 w 771525"/>
              <a:gd name="connsiteY4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61975">
                <a:moveTo>
                  <a:pt x="0" y="0"/>
                </a:moveTo>
                <a:cubicBezTo>
                  <a:pt x="136525" y="59531"/>
                  <a:pt x="273050" y="119063"/>
                  <a:pt x="342900" y="200025"/>
                </a:cubicBezTo>
                <a:cubicBezTo>
                  <a:pt x="412750" y="280988"/>
                  <a:pt x="347663" y="425450"/>
                  <a:pt x="419100" y="485775"/>
                </a:cubicBezTo>
                <a:cubicBezTo>
                  <a:pt x="490537" y="546100"/>
                  <a:pt x="771525" y="561975"/>
                  <a:pt x="771525" y="561975"/>
                </a:cubicBezTo>
                <a:lnTo>
                  <a:pt x="771525" y="561975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7404" y="1311744"/>
                <a:ext cx="4324823" cy="50879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</a:t>
                </a:r>
                <a:r>
                  <a:rPr lang="en-US" baseline="-20000" dirty="0" smtClean="0"/>
                  <a:t>2</a:t>
                </a:r>
                <a:r>
                  <a:rPr lang="en-US" dirty="0" smtClean="0"/>
                  <a:t> (g) = 360 ppm, T = 298, p = 1 </a:t>
                </a:r>
                <a:r>
                  <a:rPr lang="en-US" dirty="0" err="1" smtClean="0"/>
                  <a:t>atm</a:t>
                </a:r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>
                        <a:latin typeface="Cambria Math"/>
                      </a:rPr>
                      <m:t>𝑪𝑶</m:t>
                    </m:r>
                    <m:r>
                      <a:rPr lang="en-US" b="1" i="1" baseline="-22000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</a:rPr>
                      <m:t>𝑯</m:t>
                    </m:r>
                    <m:r>
                      <a:rPr lang="en-US" b="1" i="1" baseline="-22000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dirty="0" smtClean="0"/>
                  <a:t>] = K</a:t>
                </a:r>
                <a:r>
                  <a:rPr lang="en-US" baseline="-20000" dirty="0" smtClean="0"/>
                  <a:t>H</a:t>
                </a:r>
                <a:r>
                  <a:rPr lang="en-US" dirty="0" smtClean="0"/>
                  <a:t> p</a:t>
                </a:r>
                <a:r>
                  <a:rPr lang="en-US" baseline="-20000" dirty="0" smtClean="0"/>
                  <a:t>CO2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= 3.4x10</a:t>
                </a:r>
                <a:r>
                  <a:rPr lang="en-US" baseline="36000" dirty="0" smtClean="0"/>
                  <a:t>-2</a:t>
                </a:r>
                <a:r>
                  <a:rPr lang="en-US" dirty="0" smtClean="0"/>
                  <a:t> (360x10</a:t>
                </a:r>
                <a:r>
                  <a:rPr lang="en-US" baseline="36000" dirty="0" smtClean="0"/>
                  <a:t>-6</a:t>
                </a:r>
                <a:r>
                  <a:rPr lang="en-US" dirty="0" smtClean="0"/>
                  <a:t>)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= 1.2x10</a:t>
                </a:r>
                <a:r>
                  <a:rPr lang="en-US" baseline="36000" dirty="0" smtClean="0"/>
                  <a:t>-5</a:t>
                </a:r>
                <a:r>
                  <a:rPr lang="en-US" dirty="0" smtClean="0"/>
                  <a:t> 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[</m:t>
                        </m:r>
                        <m:r>
                          <a:rPr lang="en-US" b="1" i="1">
                            <a:latin typeface="Cambria Math"/>
                          </a:rPr>
                          <m:t>𝑯𝑪𝑶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][</m:t>
                    </m:r>
                    <m:r>
                      <a:rPr lang="en-US" b="1" i="1">
                        <a:latin typeface="Cambria Math"/>
                      </a:rPr>
                      <m:t>𝑯</m:t>
                    </m:r>
                    <m:r>
                      <a:rPr lang="en-US" b="1" i="1" baseline="3000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] = 4.5x10</a:t>
                </a:r>
                <a:r>
                  <a:rPr lang="en-US" baseline="36000" dirty="0" smtClean="0"/>
                  <a:t>-7</a:t>
                </a:r>
                <a:r>
                  <a:rPr lang="en-US" dirty="0" smtClean="0"/>
                  <a:t> (1.2x10</a:t>
                </a:r>
                <a:r>
                  <a:rPr lang="en-US" baseline="36000" dirty="0" smtClean="0"/>
                  <a:t>-5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= 5.5x10</a:t>
                </a:r>
                <a:r>
                  <a:rPr lang="en-US" baseline="36000" dirty="0" smtClean="0"/>
                  <a:t>-12</a:t>
                </a:r>
                <a:r>
                  <a:rPr lang="en-US" dirty="0" smtClean="0"/>
                  <a:t> M</a:t>
                </a:r>
                <a:r>
                  <a:rPr lang="en-US" baseline="36000" dirty="0" smtClean="0"/>
                  <a:t>2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[OH</a:t>
                </a:r>
                <a:r>
                  <a:rPr lang="en-US" baseline="46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] 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1x10</a:t>
                </a:r>
                <a:r>
                  <a:rPr lang="en-US" baseline="36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-14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(negligible)</a:t>
                </a:r>
              </a:p>
              <a:p>
                <a:r>
                  <a:rPr lang="en-US" dirty="0" smtClean="0"/>
                  <a:t>And 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𝑯𝑪𝑶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 more predominant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[H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] = 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HCO</a:t>
                </a:r>
                <a:r>
                  <a:rPr lang="en-US" baseline="-20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baseline="4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</a:p>
              <a:p>
                <a:endPara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[H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]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5.5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−12</m:t>
                            </m:r>
                          </m:sup>
                        </m:sSup>
                      </m:e>
                    </m:ra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2.3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x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pH = -log</a:t>
                </a:r>
                <a:r>
                  <a:rPr lang="en-US" baseline="-20000" dirty="0" smtClean="0"/>
                  <a:t>10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[</m:t>
                    </m:r>
                    <m:r>
                      <a:rPr lang="en-US" b="1" i="1">
                        <a:latin typeface="Cambria Math"/>
                      </a:rPr>
                      <m:t>𝑯</m:t>
                    </m:r>
                    <m:r>
                      <a:rPr lang="en-US" b="1" i="1" baseline="30000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 smtClean="0"/>
                  <a:t> = 5.6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</m:sup>
                    </m:sSubSup>
                  </m:oMath>
                </a14:m>
                <a:r>
                  <a:rPr lang="en-US" dirty="0" smtClean="0"/>
                  <a:t> &lt;&lt;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𝑯𝑪𝑶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 at pH &lt; 7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404" y="1311744"/>
                <a:ext cx="4324823" cy="5087996"/>
              </a:xfrm>
              <a:prstGeom prst="rect">
                <a:avLst/>
              </a:prstGeom>
              <a:blipFill rotWithShape="1">
                <a:blip r:embed="rId3"/>
                <a:stretch>
                  <a:fillRect l="-839" t="-357" b="-59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76199" y="4098009"/>
                <a:ext cx="4803604" cy="56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𝑪𝑶</m:t>
                      </m:r>
                      <m:r>
                        <a:rPr lang="en-US" sz="1600" b="1" i="1" baseline="-22000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latin typeface="Cambria Math"/>
                        </a:rPr>
                        <m:t>𝑯</m:t>
                      </m:r>
                      <m:r>
                        <a:rPr lang="en-US" sz="1600" b="1" i="1" baseline="-22000" smtClean="0"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</a:rPr>
                        <m:t>𝑶</m:t>
                      </m:r>
                      <m:r>
                        <a:rPr lang="en-US" sz="1600" b="1" i="1" smtClean="0">
                          <a:latin typeface="Cambria Math"/>
                        </a:rPr>
                        <m:t> ↔</m:t>
                      </m:r>
                      <m:r>
                        <a:rPr lang="en-US" sz="1600" b="1" i="1" smtClean="0">
                          <a:latin typeface="Cambria Math"/>
                        </a:rPr>
                        <m:t>𝑪𝑶</m:t>
                      </m:r>
                      <m:r>
                        <a:rPr lang="en-US" sz="1600" b="1" i="1" baseline="-22000" smtClean="0"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b="1" i="1" smtClean="0">
                          <a:latin typeface="Cambria Math"/>
                        </a:rPr>
                        <m:t>𝑯</m:t>
                      </m:r>
                      <m:r>
                        <a:rPr lang="en-US" sz="1600" b="1" i="1" baseline="-22000" smtClean="0"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</a:rPr>
                        <m:t>𝑶</m:t>
                      </m:r>
                      <m:r>
                        <a:rPr lang="en-US" sz="1600" b="0" i="1" smtClean="0">
                          <a:latin typeface="Cambria Math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1600" b="0" i="0" baseline="-22000" smtClean="0">
                          <a:latin typeface="Cambria Math"/>
                        </a:rPr>
                        <m:t>H</m:t>
                      </m:r>
                      <m:r>
                        <a:rPr lang="en-US" sz="16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𝐶𝑂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𝐶𝑂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199" y="4098009"/>
                <a:ext cx="4803604" cy="5613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4300" y="4906346"/>
                <a:ext cx="4207306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𝑯</m:t>
                      </m:r>
                      <m:r>
                        <a:rPr lang="en-US" sz="1600" b="1" i="1" baseline="-22000" smtClean="0"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</a:rPr>
                        <m:t>𝑪𝑶</m:t>
                      </m:r>
                      <m:r>
                        <a:rPr lang="en-US" sz="1600" b="1" i="1" baseline="-25000" smtClean="0">
                          <a:latin typeface="Cambria Math"/>
                        </a:rPr>
                        <m:t>𝟑</m:t>
                      </m:r>
                      <m:r>
                        <a:rPr lang="en-US" sz="1600" b="1" i="1" smtClean="0">
                          <a:latin typeface="Cambria Math"/>
                        </a:rPr>
                        <m:t> ↔</m:t>
                      </m:r>
                      <m:sSubSup>
                        <m:sSub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𝑯𝑪𝑶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latin typeface="Cambria Math"/>
                        </a:rPr>
                        <m:t>𝑯</m:t>
                      </m:r>
                      <m:r>
                        <a:rPr lang="en-US" sz="1600" b="1" i="1" baseline="30000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   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K</m:t>
                      </m:r>
                      <m:r>
                        <a:rPr lang="en-US" sz="1600" b="0" i="0" baseline="-22000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1600" b="0" i="0" baseline="-22000" smtClean="0">
                          <a:latin typeface="Cambria Math"/>
                        </a:rPr>
                        <m:t>C</m:t>
                      </m:r>
                      <m:r>
                        <a:rPr lang="en-US" sz="16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𝐻𝐶𝑂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[</m:t>
                          </m:r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  <m:r>
                            <a:rPr lang="en-US" sz="1600" i="1" baseline="-2200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906346"/>
                <a:ext cx="4207306" cy="6229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" y="5867400"/>
                <a:ext cx="4060342" cy="630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/>
                            </a:rPr>
                            <m:t>𝑯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1600" b="1" i="1"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sz="1600" b="1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sz="1600" b="1" i="1" smtClean="0">
                          <a:latin typeface="Cambria Math"/>
                        </a:rPr>
                        <m:t>↔</m:t>
                      </m:r>
                      <m:sSubSup>
                        <m:sSub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𝑪𝑶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=</m:t>
                          </m:r>
                        </m:sup>
                      </m:sSubSup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latin typeface="Cambria Math"/>
                        </a:rPr>
                        <m:t>𝑯</m:t>
                      </m:r>
                      <m:r>
                        <a:rPr lang="en-US" sz="1600" b="1" i="1" baseline="30000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        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K</m:t>
                      </m:r>
                      <m:r>
                        <a:rPr lang="en-US" sz="1600" b="0" i="0" baseline="-2200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600" b="0" i="0" baseline="-22000" smtClean="0">
                          <a:latin typeface="Cambria Math"/>
                        </a:rPr>
                        <m:t>C</m:t>
                      </m:r>
                      <m:r>
                        <a:rPr lang="en-US" sz="16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sz="1600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5867400"/>
                <a:ext cx="4060342" cy="6308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6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Natural Acidity of Rain 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62000" y="1295403"/>
            <a:ext cx="1283021" cy="1371597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799" y="4502512"/>
              <a:ext cx="1410057" cy="181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800" dirty="0" smtClean="0"/>
                <a:t>CO</a:t>
              </a:r>
              <a:r>
                <a:rPr lang="en-US" sz="800" baseline="-25000" dirty="0" smtClean="0"/>
                <a:t>2</a:t>
              </a:r>
              <a:r>
                <a:rPr lang="en-US" sz="800" dirty="0" smtClean="0"/>
                <a:t> • H</a:t>
              </a:r>
              <a:r>
                <a:rPr lang="en-US" sz="800" baseline="-25000" dirty="0" smtClean="0"/>
                <a:t>2</a:t>
              </a:r>
              <a:r>
                <a:rPr lang="en-US" sz="800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sz="800" dirty="0" smtClean="0"/>
            </a:p>
            <a:p>
              <a:pPr algn="ctr">
                <a:spcAft>
                  <a:spcPts val="300"/>
                </a:spcAft>
              </a:pPr>
              <a:r>
                <a:rPr lang="en-US" sz="800" dirty="0" smtClean="0"/>
                <a:t>H</a:t>
              </a:r>
              <a:r>
                <a:rPr lang="en-US" sz="800" baseline="30000" dirty="0"/>
                <a:t>+</a:t>
              </a:r>
              <a:r>
                <a:rPr lang="en-US" sz="800" dirty="0"/>
                <a:t> + </a:t>
              </a:r>
              <a:r>
                <a:rPr lang="en-US" sz="800" dirty="0" smtClean="0"/>
                <a:t>HCO</a:t>
              </a:r>
              <a:r>
                <a:rPr lang="en-US" sz="800" baseline="-25000" dirty="0" smtClean="0"/>
                <a:t>3</a:t>
              </a:r>
              <a:r>
                <a:rPr lang="en-US" sz="800" baseline="46000" dirty="0" smtClean="0"/>
                <a:t>-</a:t>
              </a:r>
              <a:endParaRPr lang="en-US" sz="800" baseline="46000" dirty="0"/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sz="900" dirty="0" smtClean="0"/>
                <a:t>H</a:t>
              </a:r>
              <a:r>
                <a:rPr lang="en-US" sz="900" baseline="30000" dirty="0" smtClean="0"/>
                <a:t>+</a:t>
              </a:r>
              <a:r>
                <a:rPr lang="en-US" sz="900" dirty="0" smtClean="0"/>
                <a:t> + CO</a:t>
              </a:r>
              <a:r>
                <a:rPr lang="en-US" sz="900" baseline="-25000" dirty="0" smtClean="0"/>
                <a:t>3</a:t>
              </a:r>
              <a:r>
                <a:rPr lang="en-US" sz="900" baseline="42000" dirty="0" smtClean="0"/>
                <a:t>=</a:t>
              </a:r>
              <a:endParaRPr lang="en-US" sz="900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04800" y="990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147 of </a:t>
            </a:r>
            <a:r>
              <a:rPr lang="en-US" dirty="0" err="1" smtClean="0"/>
              <a:t>Brasseur</a:t>
            </a:r>
            <a:r>
              <a:rPr lang="en-US" dirty="0" smtClean="0"/>
              <a:t>, Orlando, Tyndall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94103" y="478102"/>
            <a:ext cx="37914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Without assumptions: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= [OH</a:t>
            </a:r>
            <a:r>
              <a:rPr lang="en-US" sz="2000" b="0" baseline="4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[HCO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4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+ 2[CO</a:t>
            </a:r>
            <a:r>
              <a:rPr lang="en-US" sz="2000" b="0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0" baseline="3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15240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</a:t>
            </a:r>
            <a:r>
              <a:rPr lang="en-US" sz="1100" baseline="-25000" dirty="0" smtClean="0"/>
              <a:t>2</a:t>
            </a:r>
            <a:endParaRPr lang="en-US" sz="1100" baseline="-25000" dirty="0"/>
          </a:p>
        </p:txBody>
      </p:sp>
      <p:sp>
        <p:nvSpPr>
          <p:cNvPr id="16" name="Freeform 15"/>
          <p:cNvSpPr/>
          <p:nvPr/>
        </p:nvSpPr>
        <p:spPr>
          <a:xfrm>
            <a:off x="626665" y="1667901"/>
            <a:ext cx="452995" cy="347005"/>
          </a:xfrm>
          <a:custGeom>
            <a:avLst/>
            <a:gdLst>
              <a:gd name="connsiteX0" fmla="*/ 0 w 771525"/>
              <a:gd name="connsiteY0" fmla="*/ 0 h 561975"/>
              <a:gd name="connsiteX1" fmla="*/ 342900 w 771525"/>
              <a:gd name="connsiteY1" fmla="*/ 200025 h 561975"/>
              <a:gd name="connsiteX2" fmla="*/ 419100 w 771525"/>
              <a:gd name="connsiteY2" fmla="*/ 485775 h 561975"/>
              <a:gd name="connsiteX3" fmla="*/ 771525 w 771525"/>
              <a:gd name="connsiteY3" fmla="*/ 561975 h 561975"/>
              <a:gd name="connsiteX4" fmla="*/ 771525 w 771525"/>
              <a:gd name="connsiteY4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61975">
                <a:moveTo>
                  <a:pt x="0" y="0"/>
                </a:moveTo>
                <a:cubicBezTo>
                  <a:pt x="136525" y="59531"/>
                  <a:pt x="273050" y="119063"/>
                  <a:pt x="342900" y="200025"/>
                </a:cubicBezTo>
                <a:cubicBezTo>
                  <a:pt x="412750" y="280988"/>
                  <a:pt x="347663" y="425450"/>
                  <a:pt x="419100" y="485775"/>
                </a:cubicBezTo>
                <a:cubicBezTo>
                  <a:pt x="490537" y="546100"/>
                  <a:pt x="771525" y="561975"/>
                  <a:pt x="771525" y="561975"/>
                </a:cubicBezTo>
                <a:lnTo>
                  <a:pt x="771525" y="561975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4600" y="1519020"/>
                <a:ext cx="6575727" cy="49709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𝐶𝑂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box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box>
                        <m:boxPr>
                          <m:ctrlPr>
                            <a:rPr lang="en-US" sz="20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𝐶𝑂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  <a:p>
                <a:endParaRPr lang="en-US" i="1" dirty="0" smtClean="0">
                  <a:solidFill>
                    <a:srgbClr val="FF0000"/>
                  </a:solidFill>
                  <a:latin typeface="Cambria Math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𝐶𝑂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- 2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0</a:t>
                </a:r>
                <a:endPara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Polynomial!  Can either get computer/calculator to estimate OR iterate:  guess a value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calculate result.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For pH </a:t>
                </a:r>
                <a:r>
                  <a:rPr lang="en-US" dirty="0"/>
                  <a:t>= -log</a:t>
                </a:r>
                <a:r>
                  <a:rPr lang="en-US" baseline="-20000" dirty="0"/>
                  <a:t>10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[</m:t>
                    </m:r>
                    <m:r>
                      <a:rPr lang="en-US" b="1" i="1">
                        <a:latin typeface="Cambria Math"/>
                      </a:rPr>
                      <m:t>𝑯</m:t>
                    </m:r>
                    <m:r>
                      <a:rPr lang="en-US" b="1" i="1" baseline="30000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]  = 5.6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1.585x10</a:t>
                </a:r>
                <a:r>
                  <a:rPr lang="en-US" baseline="36000" dirty="0" smtClean="0">
                    <a:solidFill>
                      <a:srgbClr val="FF0000"/>
                    </a:solidFill>
                  </a:rPr>
                  <a:t>-17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– 1.386x10</a:t>
                </a:r>
                <a:r>
                  <a:rPr lang="en-US" baseline="36000" dirty="0" smtClean="0">
                    <a:solidFill>
                      <a:srgbClr val="FF0000"/>
                    </a:solidFill>
                  </a:rPr>
                  <a:t>-17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– 5.18x10</a:t>
                </a:r>
                <a:r>
                  <a:rPr lang="en-US" baseline="36000" dirty="0" smtClean="0">
                    <a:solidFill>
                      <a:srgbClr val="FF0000"/>
                    </a:solidFill>
                  </a:rPr>
                  <a:t>-22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1.99x10</a:t>
                </a:r>
                <a:r>
                  <a:rPr lang="en-US" baseline="36000" dirty="0" smtClean="0">
                    <a:solidFill>
                      <a:srgbClr val="FF0000"/>
                    </a:solidFill>
                  </a:rPr>
                  <a:t>-18</a:t>
                </a:r>
                <a:endParaRPr lang="en-US" baseline="36000" dirty="0" smtClean="0"/>
              </a:p>
              <a:p>
                <a:endParaRPr lang="en-US" dirty="0"/>
              </a:p>
              <a:p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</m:sup>
                    </m:sSubSup>
                  </m:oMath>
                </a14:m>
                <a:r>
                  <a:rPr lang="en-US" dirty="0" smtClean="0"/>
                  <a:t> &lt;&lt;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𝑯𝑪𝑶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b="1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𝐶𝑂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] = [HCO</a:t>
                </a:r>
                <a:r>
                  <a:rPr lang="en-US" baseline="-20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baseline="4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] assumption is valid</a:t>
                </a:r>
                <a:endPara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519020"/>
                <a:ext cx="6575727" cy="4970976"/>
              </a:xfrm>
              <a:prstGeom prst="rect">
                <a:avLst/>
              </a:prstGeom>
              <a:blipFill rotWithShape="1">
                <a:blip r:embed="rId3"/>
                <a:stretch>
                  <a:fillRect l="-646" r="-1293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76198" y="4098009"/>
                <a:ext cx="2152826" cy="56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1600" b="0" i="0" baseline="-22000" smtClean="0">
                          <a:latin typeface="Cambria Math"/>
                        </a:rPr>
                        <m:t>H</m:t>
                      </m:r>
                      <m:r>
                        <a:rPr lang="en-US" sz="16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𝐶𝑂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𝐶𝑂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198" y="4098009"/>
                <a:ext cx="2152826" cy="5613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4300" y="4906346"/>
                <a:ext cx="1930721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K</m:t>
                      </m:r>
                      <m:r>
                        <a:rPr lang="en-US" sz="1600" b="0" i="0" baseline="-22000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1600" b="0" i="0" baseline="-22000" smtClean="0">
                          <a:latin typeface="Cambria Math"/>
                        </a:rPr>
                        <m:t>C</m:t>
                      </m:r>
                      <m:r>
                        <a:rPr lang="en-US" sz="16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𝐻𝐶𝑂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[</m:t>
                          </m:r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  <m:r>
                            <a:rPr lang="en-US" sz="1600" i="1" baseline="-2200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  <m:r>
                            <a:rPr lang="en-US" sz="1600" b="0" i="1" baseline="-22000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906346"/>
                <a:ext cx="1930721" cy="6229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" y="5867400"/>
                <a:ext cx="1781642" cy="630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K</m:t>
                      </m:r>
                      <m:r>
                        <a:rPr lang="en-US" sz="1600" b="0" i="0" baseline="-2200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600" b="0" i="0" baseline="-22000" smtClean="0">
                          <a:latin typeface="Cambria Math"/>
                        </a:rPr>
                        <m:t>C</m:t>
                      </m:r>
                      <m:r>
                        <a:rPr lang="en-US" sz="16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sz="1600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5867400"/>
                <a:ext cx="1781642" cy="6308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2025" y="2809020"/>
            <a:ext cx="21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0000" dirty="0"/>
              <a:t>2</a:t>
            </a:r>
            <a:r>
              <a:rPr lang="en-US" dirty="0"/>
              <a:t> (g) = 360 </a:t>
            </a:r>
            <a:r>
              <a:rPr lang="en-US" dirty="0" smtClean="0"/>
              <a:t>ppm</a:t>
            </a:r>
          </a:p>
          <a:p>
            <a:r>
              <a:rPr lang="en-US" dirty="0" smtClean="0"/>
              <a:t>T </a:t>
            </a:r>
            <a:r>
              <a:rPr lang="en-US" dirty="0"/>
              <a:t>= 298, p = 1 </a:t>
            </a:r>
            <a:r>
              <a:rPr lang="en-US" dirty="0" err="1" smtClean="0"/>
              <a:t>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28600" y="152400"/>
            <a:ext cx="8229600" cy="944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Phase Ratio between Gas and Liquid</a:t>
            </a:r>
            <a:endParaRPr lang="en-US" sz="4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8001000" cy="2523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Phase ratio = amount of gas in a cloud volume that resides in aqueous phase relative to the gas phase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𝑃</m:t>
                      </m:r>
                      <m:r>
                        <a:rPr lang="en-US" i="1" baseline="-20000" dirty="0" smtClean="0"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[</m:t>
                          </m:r>
                          <m:r>
                            <a:rPr lang="en-US" i="1" dirty="0">
                              <a:latin typeface="Cambria Math"/>
                            </a:rPr>
                            <m:t>𝑎𝑞𝑢𝑒𝑜𝑢𝑠</m:t>
                          </m:r>
                          <m:r>
                            <a:rPr lang="en-US" i="1" dirty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𝑔𝑎𝑠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P</a:t>
                </a:r>
                <a:r>
                  <a:rPr lang="en-US" baseline="-20000" dirty="0" err="1" smtClean="0"/>
                  <a:t>x</a:t>
                </a:r>
                <a:r>
                  <a:rPr lang="en-US" dirty="0" smtClean="0"/>
                  <a:t> = 1 </a:t>
                </a:r>
                <a:r>
                  <a:rPr lang="en-US" dirty="0" smtClean="0">
                    <a:sym typeface="Wingdings" pitchFamily="2" charset="2"/>
                  </a:rPr>
                  <a:t> half of the gas is dissolved in drops and half resides in cloud interstitial gas phase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𝑃</m:t>
                      </m:r>
                      <m:r>
                        <a:rPr lang="en-US" i="1" baseline="-20000" dirty="0">
                          <a:latin typeface="Cambria Math"/>
                        </a:rPr>
                        <m:t>𝑥</m:t>
                      </m:r>
                      <m:r>
                        <a:rPr lang="en-US" i="1" dirty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𝐿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𝐻𝑒𝑓𝑓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𝑅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1100" dirty="0" smtClean="0"/>
              </a:p>
              <a:p>
                <a:pPr algn="ctr"/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L</a:t>
                </a:r>
                <a:r>
                  <a:rPr lang="en-US" dirty="0" smtClean="0"/>
                  <a:t> = liquid water content (cm</a:t>
                </a:r>
                <a:r>
                  <a:rPr lang="en-US" baseline="36000" dirty="0" smtClean="0"/>
                  <a:t>3</a:t>
                </a:r>
                <a:r>
                  <a:rPr lang="en-US" dirty="0" smtClean="0"/>
                  <a:t> H</a:t>
                </a:r>
                <a:r>
                  <a:rPr lang="en-US" baseline="-20000" dirty="0" smtClean="0"/>
                  <a:t>2</a:t>
                </a:r>
                <a:r>
                  <a:rPr lang="en-US" dirty="0" smtClean="0"/>
                  <a:t>O/cm</a:t>
                </a:r>
                <a:r>
                  <a:rPr lang="en-US" baseline="36000" dirty="0" smtClean="0"/>
                  <a:t>3</a:t>
                </a:r>
                <a:r>
                  <a:rPr lang="en-US" dirty="0" smtClean="0"/>
                  <a:t> air)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8001000" cy="2523704"/>
              </a:xfrm>
              <a:prstGeom prst="rect">
                <a:avLst/>
              </a:prstGeom>
              <a:blipFill rotWithShape="1">
                <a:blip r:embed="rId2"/>
                <a:stretch>
                  <a:fillRect l="-609" t="-1211" r="-1371" b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5326"/>
              </p:ext>
            </p:extLst>
          </p:nvPr>
        </p:nvGraphicFramePr>
        <p:xfrm>
          <a:off x="2286000" y="3810000"/>
          <a:ext cx="396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268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293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HNO</a:t>
                      </a:r>
                      <a:r>
                        <a:rPr lang="en-US" baseline="-20000" dirty="0" smtClean="0"/>
                        <a:t>3</a:t>
                      </a:r>
                      <a:endParaRPr lang="en-US" baseline="-2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1.6x10</a:t>
                      </a:r>
                      <a:r>
                        <a:rPr lang="en-US" baseline="36000" dirty="0" smtClean="0"/>
                        <a:t>9</a:t>
                      </a:r>
                      <a:endParaRPr lang="en-US" baseline="3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6.4x10</a:t>
                      </a:r>
                      <a:r>
                        <a:rPr lang="en-US" baseline="36000" dirty="0" smtClean="0"/>
                        <a:t>6</a:t>
                      </a:r>
                      <a:endParaRPr lang="en-US" baseline="36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0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0000" dirty="0" smtClean="0"/>
                        <a:t>2</a:t>
                      </a:r>
                      <a:endParaRPr lang="en-US" baseline="-2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</a:t>
                      </a:r>
                      <a:r>
                        <a:rPr lang="en-US" baseline="-20000" dirty="0" smtClean="0"/>
                        <a:t>2</a:t>
                      </a:r>
                      <a:endParaRPr lang="en-US" baseline="-2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0000" dirty="0" smtClean="0"/>
                        <a:t>2</a:t>
                      </a:r>
                      <a:endParaRPr lang="en-US" baseline="-2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6.3x10</a:t>
                      </a:r>
                      <a:r>
                        <a:rPr lang="en-US" baseline="36000" dirty="0" smtClean="0"/>
                        <a:t>-7</a:t>
                      </a:r>
                      <a:endParaRPr lang="en-US" baseline="3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2.9x10</a:t>
                      </a:r>
                      <a:r>
                        <a:rPr lang="en-US" baseline="36000" dirty="0" smtClean="0"/>
                        <a:t>-7</a:t>
                      </a:r>
                      <a:endParaRPr lang="en-US" baseline="36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-20000" dirty="0" smtClean="0"/>
                        <a:t>3</a:t>
                      </a:r>
                      <a:endParaRPr lang="en-US" baseline="-2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1.9x10</a:t>
                      </a:r>
                      <a:r>
                        <a:rPr lang="en-US" baseline="36000" dirty="0" smtClean="0"/>
                        <a:t>-7</a:t>
                      </a:r>
                      <a:endParaRPr lang="en-US" baseline="3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9.1x10</a:t>
                      </a:r>
                      <a:r>
                        <a:rPr lang="en-US" baseline="36000" dirty="0" smtClean="0"/>
                        <a:t>-8</a:t>
                      </a:r>
                      <a:endParaRPr lang="en-US" baseline="3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4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09600" y="42672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4502512"/>
              <a:ext cx="13335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477000" y="4267200"/>
            <a:ext cx="2286000" cy="2133600"/>
            <a:chOff x="5334000" y="4267200"/>
            <a:chExt cx="22860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735071"/>
              <a:ext cx="2286000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HSO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r>
                <a:rPr lang="en-US" baseline="42000" dirty="0" smtClean="0"/>
                <a:t> </a:t>
              </a:r>
              <a:r>
                <a:rPr lang="en-US" sz="1600" dirty="0" smtClean="0"/>
                <a:t>+ oxidant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  SO</a:t>
              </a:r>
              <a:r>
                <a:rPr lang="en-US" baseline="-25000" dirty="0" smtClean="0"/>
                <a:t>4</a:t>
              </a:r>
              <a:r>
                <a:rPr lang="en-US" baseline="42000" dirty="0" smtClean="0"/>
                <a:t>=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r>
                <a:rPr lang="en-US" dirty="0"/>
                <a:t> </a:t>
              </a:r>
              <a:r>
                <a:rPr lang="en-US" sz="1600" dirty="0"/>
                <a:t>+ oxidant</a:t>
              </a:r>
              <a:endParaRPr lang="en-US" sz="1600" baseline="4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67475" y="5105400"/>
              <a:ext cx="542925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477000" y="5334000"/>
              <a:ext cx="542925" cy="154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105400" y="110626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Dissolution into drop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Dissociation or ionization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1200" y="3974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76200" y="10784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4191000" cy="2195989"/>
            <a:chOff x="76200" y="1524000"/>
            <a:chExt cx="41910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325" y="1740933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174093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657475" y="201715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8600" y="1600200"/>
            <a:ext cx="4953000" cy="2133600"/>
            <a:chOff x="4038600" y="1600200"/>
            <a:chExt cx="4953000" cy="2133600"/>
          </a:xfrm>
        </p:grpSpPr>
        <p:sp>
          <p:nvSpPr>
            <p:cNvPr id="38" name="Oval 37"/>
            <p:cNvSpPr/>
            <p:nvPr/>
          </p:nvSpPr>
          <p:spPr>
            <a:xfrm>
              <a:off x="5334000" y="1600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sz="1600" dirty="0" smtClean="0"/>
                <a:t> (gas)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05400" y="25146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864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sz="16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938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(gas)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3600" y="29380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162800" y="31242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971800" y="427362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Aqueous-phase diffusion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352800" y="4648200"/>
            <a:ext cx="2371725" cy="2133600"/>
            <a:chOff x="1066800" y="1586389"/>
            <a:chExt cx="2371725" cy="2133600"/>
          </a:xfrm>
        </p:grpSpPr>
        <p:sp>
          <p:nvSpPr>
            <p:cNvPr id="35" name="Oval 34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4900" y="2588657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</p:txBody>
        </p:sp>
        <p:sp>
          <p:nvSpPr>
            <p:cNvPr id="53" name="Freeform 52"/>
            <p:cNvSpPr/>
            <p:nvPr/>
          </p:nvSpPr>
          <p:spPr>
            <a:xfrm rot="18533366">
              <a:off x="1705837" y="2220818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71725" y="2424589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20389850" flipH="1" flipV="1">
              <a:off x="1686195" y="215709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257925" y="1639669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9137" y="4972879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6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4504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What type of cloud is shown?</a:t>
            </a:r>
            <a:endParaRPr lang="en-US" sz="4000" dirty="0">
              <a:solidFill>
                <a:srgbClr val="33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28" y="2133600"/>
            <a:ext cx="3235147" cy="2209800"/>
          </a:xfrm>
          <a:prstGeom prst="rect">
            <a:avLst/>
          </a:prstGeom>
        </p:spPr>
      </p:pic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64730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599"/>
            <a:ext cx="2743200" cy="181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5750" y="1593354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Cirrus = high clouds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667536"/>
            <a:ext cx="36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Cirrocumulus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8449" y="2133600"/>
            <a:ext cx="36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Cirrocumulus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4800599"/>
            <a:ext cx="36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Cirrus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Intro. to Clouds and Cloud Physics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914400"/>
            <a:ext cx="3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different types of clouds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81086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9" r="44444"/>
          <a:stretch/>
        </p:blipFill>
        <p:spPr bwMode="auto">
          <a:xfrm>
            <a:off x="285750" y="2238374"/>
            <a:ext cx="47625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3657600"/>
            <a:ext cx="3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Marine stratus is very common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50" y="1593354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Stratus = low level layer of cloud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08" y="4746171"/>
            <a:ext cx="2850291" cy="188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60308" y="4459069"/>
            <a:ext cx="285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Stratocumulus by </a:t>
            </a:r>
          </a:p>
          <a:p>
            <a:pPr algn="ctr"/>
            <a:r>
              <a:rPr lang="en-US" dirty="0" smtClean="0"/>
              <a:t>Atacama Desert, Chile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19200" y="1207532"/>
            <a:ext cx="2286000" cy="2133600"/>
            <a:chOff x="5334000" y="4267200"/>
            <a:chExt cx="22860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735071"/>
              <a:ext cx="2286000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HSO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r>
                <a:rPr lang="en-US" baseline="42000" dirty="0" smtClean="0"/>
                <a:t> </a:t>
              </a:r>
              <a:r>
                <a:rPr lang="en-US" sz="1600" dirty="0" smtClean="0"/>
                <a:t>+ oxidant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  SO</a:t>
              </a:r>
              <a:r>
                <a:rPr lang="en-US" baseline="-25000" dirty="0" smtClean="0"/>
                <a:t>4</a:t>
              </a:r>
              <a:r>
                <a:rPr lang="en-US" baseline="42000" dirty="0" smtClean="0"/>
                <a:t>=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r>
                <a:rPr lang="en-US" dirty="0"/>
                <a:t> </a:t>
              </a:r>
              <a:r>
                <a:rPr lang="en-US" sz="1600" dirty="0"/>
                <a:t>+ oxidant</a:t>
              </a:r>
              <a:endParaRPr lang="en-US" sz="1600" baseline="4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67475" y="5105400"/>
              <a:ext cx="542925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477000" y="5334000"/>
              <a:ext cx="542925" cy="154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334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1076236"/>
            <a:ext cx="4191000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oxidants react with S(IV) ?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H</a:t>
            </a:r>
            <a:r>
              <a:rPr lang="en-US" sz="2000" baseline="-20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0000" dirty="0" smtClean="0"/>
              <a:t>2</a:t>
            </a:r>
          </a:p>
          <a:p>
            <a:pPr algn="ctr"/>
            <a:r>
              <a:rPr lang="en-US" sz="2000" dirty="0" smtClean="0"/>
              <a:t>O</a:t>
            </a:r>
            <a:r>
              <a:rPr lang="en-US" sz="2000" baseline="-20000" dirty="0" smtClean="0"/>
              <a:t>3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209800" y="3810000"/>
            <a:ext cx="4626588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z="2000" b="0" dirty="0"/>
              <a:t>HSO</a:t>
            </a:r>
            <a:r>
              <a:rPr lang="en-US" sz="2000" b="0" baseline="-25000" dirty="0"/>
              <a:t>3</a:t>
            </a:r>
            <a:r>
              <a:rPr lang="en-US" sz="2000" b="0" baseline="30000" dirty="0"/>
              <a:t>-</a:t>
            </a:r>
            <a:r>
              <a:rPr lang="en-US" sz="2000" b="0" dirty="0"/>
              <a:t>(</a:t>
            </a:r>
            <a:r>
              <a:rPr lang="en-US" sz="2000" b="0" dirty="0" err="1"/>
              <a:t>aq</a:t>
            </a:r>
            <a:r>
              <a:rPr lang="en-US" sz="2000" b="0" dirty="0"/>
              <a:t>) + H</a:t>
            </a:r>
            <a:r>
              <a:rPr lang="en-US" sz="2000" b="0" baseline="-25000" dirty="0"/>
              <a:t>2</a:t>
            </a:r>
            <a:r>
              <a:rPr lang="en-US" sz="2000" b="0" dirty="0"/>
              <a:t>O</a:t>
            </a:r>
            <a:r>
              <a:rPr lang="en-US" sz="2000" b="0" baseline="-25000" dirty="0"/>
              <a:t>2</a:t>
            </a:r>
            <a:r>
              <a:rPr lang="en-US" sz="2000" b="0" dirty="0"/>
              <a:t>(</a:t>
            </a:r>
            <a:r>
              <a:rPr lang="en-US" sz="2000" b="0" dirty="0" err="1"/>
              <a:t>aq</a:t>
            </a:r>
            <a:r>
              <a:rPr lang="en-US" sz="2000" b="0" dirty="0"/>
              <a:t>) </a:t>
            </a:r>
            <a:r>
              <a:rPr lang="en-US" sz="2000" b="0" dirty="0">
                <a:cs typeface="Times New Roman" pitchFamily="18" charset="0"/>
              </a:rPr>
              <a:t>↔</a:t>
            </a:r>
            <a:r>
              <a:rPr lang="en-US" sz="2000" b="0" dirty="0">
                <a:sym typeface="Wingdings" pitchFamily="2" charset="2"/>
              </a:rPr>
              <a:t> SO</a:t>
            </a:r>
            <a:r>
              <a:rPr lang="en-US" sz="2000" b="0" baseline="-25000" dirty="0">
                <a:sym typeface="Wingdings" pitchFamily="2" charset="2"/>
              </a:rPr>
              <a:t>2</a:t>
            </a:r>
            <a:r>
              <a:rPr lang="en-US" sz="2000" b="0" dirty="0">
                <a:sym typeface="Wingdings" pitchFamily="2" charset="2"/>
              </a:rPr>
              <a:t>OOH</a:t>
            </a:r>
            <a:r>
              <a:rPr lang="en-US" sz="2000" b="0" baseline="30000" dirty="0">
                <a:sym typeface="Wingdings" pitchFamily="2" charset="2"/>
              </a:rPr>
              <a:t>-</a:t>
            </a:r>
            <a:r>
              <a:rPr lang="en-US" sz="2000" b="0" dirty="0">
                <a:sym typeface="Wingdings" pitchFamily="2" charset="2"/>
              </a:rPr>
              <a:t>(</a:t>
            </a:r>
            <a:r>
              <a:rPr lang="en-US" sz="2000" b="0" dirty="0" err="1">
                <a:sym typeface="Wingdings" pitchFamily="2" charset="2"/>
              </a:rPr>
              <a:t>aq</a:t>
            </a:r>
            <a:r>
              <a:rPr lang="en-US" sz="2000" b="0" dirty="0">
                <a:sym typeface="Wingdings" pitchFamily="2" charset="2"/>
              </a:rPr>
              <a:t>)</a:t>
            </a:r>
          </a:p>
          <a:p>
            <a:pPr eaLnBrk="1" hangingPunct="1"/>
            <a:r>
              <a:rPr lang="en-US" sz="2000" b="0" dirty="0">
                <a:sym typeface="Wingdings" pitchFamily="2" charset="2"/>
              </a:rPr>
              <a:t>SO</a:t>
            </a:r>
            <a:r>
              <a:rPr lang="en-US" sz="2000" b="0" baseline="-25000" dirty="0">
                <a:sym typeface="Wingdings" pitchFamily="2" charset="2"/>
              </a:rPr>
              <a:t>2</a:t>
            </a:r>
            <a:r>
              <a:rPr lang="en-US" sz="2000" b="0" dirty="0">
                <a:sym typeface="Wingdings" pitchFamily="2" charset="2"/>
              </a:rPr>
              <a:t>OOH</a:t>
            </a:r>
            <a:r>
              <a:rPr lang="en-US" sz="2000" b="0" baseline="30000" dirty="0">
                <a:sym typeface="Wingdings" pitchFamily="2" charset="2"/>
              </a:rPr>
              <a:t>-</a:t>
            </a:r>
            <a:r>
              <a:rPr lang="en-US" sz="2000" b="0" dirty="0">
                <a:sym typeface="Wingdings" pitchFamily="2" charset="2"/>
              </a:rPr>
              <a:t>(</a:t>
            </a:r>
            <a:r>
              <a:rPr lang="en-US" sz="2000" b="0" dirty="0" err="1">
                <a:sym typeface="Wingdings" pitchFamily="2" charset="2"/>
              </a:rPr>
              <a:t>aq</a:t>
            </a:r>
            <a:r>
              <a:rPr lang="en-US" sz="2000" b="0" dirty="0">
                <a:sym typeface="Wingdings" pitchFamily="2" charset="2"/>
              </a:rPr>
              <a:t>) + H</a:t>
            </a:r>
            <a:r>
              <a:rPr lang="en-US" sz="2000" b="0" baseline="30000" dirty="0">
                <a:sym typeface="Wingdings" pitchFamily="2" charset="2"/>
              </a:rPr>
              <a:t>+</a:t>
            </a:r>
            <a:r>
              <a:rPr lang="en-US" sz="2000" b="0" dirty="0">
                <a:sym typeface="Wingdings" pitchFamily="2" charset="2"/>
              </a:rPr>
              <a:t>(</a:t>
            </a:r>
            <a:r>
              <a:rPr lang="en-US" sz="2000" b="0" dirty="0" err="1">
                <a:sym typeface="Wingdings" pitchFamily="2" charset="2"/>
              </a:rPr>
              <a:t>aq</a:t>
            </a:r>
            <a:r>
              <a:rPr lang="en-US" sz="2000" b="0" dirty="0">
                <a:sym typeface="Wingdings" pitchFamily="2" charset="2"/>
              </a:rPr>
              <a:t>)  H</a:t>
            </a:r>
            <a:r>
              <a:rPr lang="en-US" sz="2000" b="0" baseline="-25000" dirty="0">
                <a:sym typeface="Wingdings" pitchFamily="2" charset="2"/>
              </a:rPr>
              <a:t>2</a:t>
            </a:r>
            <a:r>
              <a:rPr lang="en-US" sz="2000" b="0" dirty="0">
                <a:sym typeface="Wingdings" pitchFamily="2" charset="2"/>
              </a:rPr>
              <a:t>SO</a:t>
            </a:r>
            <a:r>
              <a:rPr lang="en-US" sz="2000" b="0" baseline="-25000" dirty="0">
                <a:sym typeface="Wingdings" pitchFamily="2" charset="2"/>
              </a:rPr>
              <a:t>4</a:t>
            </a:r>
            <a:r>
              <a:rPr lang="en-US" sz="2000" b="0" dirty="0">
                <a:sym typeface="Wingdings" pitchFamily="2" charset="2"/>
              </a:rPr>
              <a:t>(</a:t>
            </a:r>
            <a:r>
              <a:rPr lang="en-US" sz="2000" b="0" dirty="0" err="1">
                <a:sym typeface="Wingdings" pitchFamily="2" charset="2"/>
              </a:rPr>
              <a:t>aq</a:t>
            </a:r>
            <a:r>
              <a:rPr lang="en-US" sz="2000" b="0" dirty="0">
                <a:sym typeface="Wingdings" pitchFamily="2" charset="2"/>
              </a:rPr>
              <a:t>)</a:t>
            </a:r>
            <a:endParaRPr lang="en-US" sz="2000" b="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323664"/>
              </p:ext>
            </p:extLst>
          </p:nvPr>
        </p:nvGraphicFramePr>
        <p:xfrm>
          <a:off x="549322" y="4729740"/>
          <a:ext cx="4313585" cy="90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4" imgW="2120760" imgH="444240" progId="Equation.DSMT4">
                  <p:embed/>
                </p:oleObj>
              </mc:Choice>
              <mc:Fallback>
                <p:oleObj name="Equation" r:id="rId4" imgW="2120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22" y="4729740"/>
                        <a:ext cx="4313585" cy="903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4809019"/>
                <a:ext cx="2590800" cy="73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Units: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𝑚𝑜𝑙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=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09019"/>
                <a:ext cx="2590800" cy="737894"/>
              </a:xfrm>
              <a:prstGeom prst="rect">
                <a:avLst/>
              </a:prstGeom>
              <a:blipFill rotWithShape="1">
                <a:blip r:embed="rId6"/>
                <a:stretch>
                  <a:fillRect l="-3765"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53000" y="5943600"/>
            <a:ext cx="401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To compare with gas-phase rates, need to use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L</a:t>
            </a:r>
            <a:r>
              <a:rPr lang="en-US" dirty="0" smtClean="0">
                <a:sym typeface="Wingdings" pitchFamily="2" charset="2"/>
              </a:rPr>
              <a:t> to convert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7048" y="3810000"/>
            <a:ext cx="102870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</a:t>
            </a:r>
            <a:r>
              <a:rPr lang="en-US" sz="2000" baseline="-20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0000" dirty="0" smtClean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791" y="5943599"/>
            <a:ext cx="434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aseline="-20000" dirty="0" smtClean="0"/>
              <a:t>1</a:t>
            </a:r>
            <a:r>
              <a:rPr lang="en-US" sz="2000" dirty="0" smtClean="0"/>
              <a:t> = 7.45x10</a:t>
            </a:r>
            <a:r>
              <a:rPr lang="en-US" sz="2000" baseline="36000" dirty="0" smtClean="0"/>
              <a:t>7</a:t>
            </a:r>
            <a:r>
              <a:rPr lang="en-US" sz="2000" dirty="0" smtClean="0"/>
              <a:t> M</a:t>
            </a:r>
            <a:r>
              <a:rPr lang="en-US" sz="2000" baseline="36000" dirty="0" smtClean="0"/>
              <a:t>-2</a:t>
            </a:r>
            <a:r>
              <a:rPr lang="en-US" sz="2000" dirty="0" smtClean="0"/>
              <a:t> s</a:t>
            </a:r>
            <a:r>
              <a:rPr lang="en-US" sz="2000" baseline="36000" dirty="0" smtClean="0"/>
              <a:t>-1</a:t>
            </a:r>
            <a:r>
              <a:rPr lang="en-US" sz="2000" dirty="0" smtClean="0"/>
              <a:t> at T=298K</a:t>
            </a:r>
          </a:p>
          <a:p>
            <a:r>
              <a:rPr lang="en-US" sz="2000" dirty="0" smtClean="0"/>
              <a:t>K = 13  M</a:t>
            </a:r>
            <a:r>
              <a:rPr lang="en-US" sz="2000" baseline="36000" dirty="0" smtClean="0"/>
              <a:t>-1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5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19200" y="1207532"/>
            <a:ext cx="2286000" cy="2133600"/>
            <a:chOff x="5334000" y="4267200"/>
            <a:chExt cx="22860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735071"/>
              <a:ext cx="2286000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HSO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r>
                <a:rPr lang="en-US" baseline="42000" dirty="0" smtClean="0"/>
                <a:t> </a:t>
              </a:r>
              <a:r>
                <a:rPr lang="en-US" sz="1600" dirty="0" smtClean="0"/>
                <a:t>+ oxidant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  SO</a:t>
              </a:r>
              <a:r>
                <a:rPr lang="en-US" baseline="-25000" dirty="0" smtClean="0"/>
                <a:t>4</a:t>
              </a:r>
              <a:r>
                <a:rPr lang="en-US" baseline="42000" dirty="0" smtClean="0"/>
                <a:t>=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r>
                <a:rPr lang="en-US" dirty="0"/>
                <a:t> </a:t>
              </a:r>
              <a:r>
                <a:rPr lang="en-US" sz="1600" dirty="0"/>
                <a:t>+ oxidant</a:t>
              </a:r>
              <a:endParaRPr lang="en-US" sz="1600" baseline="4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67475" y="5105400"/>
              <a:ext cx="542925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477000" y="5334000"/>
              <a:ext cx="542925" cy="154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334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1076236"/>
            <a:ext cx="4191000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oxidants react with S(IV) ?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H</a:t>
            </a:r>
            <a:r>
              <a:rPr lang="en-US" sz="2000" baseline="-20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0000" dirty="0" smtClean="0"/>
              <a:t>2</a:t>
            </a:r>
          </a:p>
          <a:p>
            <a:pPr algn="ctr"/>
            <a:r>
              <a:rPr lang="en-US" sz="2000" dirty="0" smtClean="0"/>
              <a:t>O</a:t>
            </a:r>
            <a:r>
              <a:rPr lang="en-US" sz="2000" baseline="-20000" dirty="0" smtClean="0"/>
              <a:t>3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209800" y="3810000"/>
            <a:ext cx="4370107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z="2000" b="0" dirty="0"/>
              <a:t>HSO</a:t>
            </a:r>
            <a:r>
              <a:rPr lang="en-US" sz="2000" b="0" baseline="-25000" dirty="0"/>
              <a:t>3</a:t>
            </a:r>
            <a:r>
              <a:rPr lang="en-US" sz="2000" b="0" baseline="36000" dirty="0"/>
              <a:t>-</a:t>
            </a:r>
            <a:r>
              <a:rPr lang="en-US" sz="2000" b="0" dirty="0"/>
              <a:t>(</a:t>
            </a:r>
            <a:r>
              <a:rPr lang="en-US" sz="2000" b="0" dirty="0" err="1"/>
              <a:t>aq</a:t>
            </a:r>
            <a:r>
              <a:rPr lang="en-US" sz="2000" b="0" dirty="0"/>
              <a:t>) + </a:t>
            </a:r>
            <a:r>
              <a:rPr lang="en-US" sz="2000" b="0" dirty="0" smtClean="0"/>
              <a:t>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(</a:t>
            </a:r>
            <a:r>
              <a:rPr lang="en-US" sz="2000" b="0" dirty="0" err="1" smtClean="0"/>
              <a:t>aq</a:t>
            </a:r>
            <a:r>
              <a:rPr lang="en-US" sz="2000" b="0" dirty="0"/>
              <a:t>) </a:t>
            </a:r>
            <a:r>
              <a:rPr lang="en-US" sz="2000" b="0" dirty="0">
                <a:cs typeface="Times New Roman" pitchFamily="18" charset="0"/>
              </a:rPr>
              <a:t>↔</a:t>
            </a:r>
            <a:r>
              <a:rPr lang="en-US" sz="2000" b="0" dirty="0">
                <a:sym typeface="Wingdings" pitchFamily="2" charset="2"/>
              </a:rPr>
              <a:t> SO</a:t>
            </a:r>
            <a:r>
              <a:rPr lang="en-US" sz="2000" b="0" baseline="-25000" dirty="0">
                <a:sym typeface="Wingdings" pitchFamily="2" charset="2"/>
              </a:rPr>
              <a:t>2</a:t>
            </a:r>
            <a:r>
              <a:rPr lang="en-US" sz="2000" b="0" dirty="0">
                <a:sym typeface="Wingdings" pitchFamily="2" charset="2"/>
              </a:rPr>
              <a:t>OOH</a:t>
            </a:r>
            <a:r>
              <a:rPr lang="en-US" sz="2000" b="0" baseline="36000" dirty="0">
                <a:sym typeface="Wingdings" pitchFamily="2" charset="2"/>
              </a:rPr>
              <a:t>-</a:t>
            </a:r>
            <a:r>
              <a:rPr lang="en-US" sz="2000" b="0" dirty="0">
                <a:sym typeface="Wingdings" pitchFamily="2" charset="2"/>
              </a:rPr>
              <a:t>(</a:t>
            </a:r>
            <a:r>
              <a:rPr lang="en-US" sz="2000" b="0" dirty="0" err="1">
                <a:sym typeface="Wingdings" pitchFamily="2" charset="2"/>
              </a:rPr>
              <a:t>aq</a:t>
            </a:r>
            <a:r>
              <a:rPr lang="en-US" sz="2000" b="0" dirty="0">
                <a:sym typeface="Wingdings" pitchFamily="2" charset="2"/>
              </a:rPr>
              <a:t>)</a:t>
            </a:r>
          </a:p>
          <a:p>
            <a:pPr algn="ctr" eaLnBrk="1" hangingPunct="1"/>
            <a:r>
              <a:rPr lang="en-US" sz="2000" b="0" dirty="0" smtClean="0">
                <a:sym typeface="Wingdings" pitchFamily="2" charset="2"/>
              </a:rPr>
              <a:t>SO</a:t>
            </a:r>
            <a:r>
              <a:rPr lang="en-US" sz="2000" b="0" baseline="-25000" dirty="0" smtClean="0">
                <a:sym typeface="Wingdings" pitchFamily="2" charset="2"/>
              </a:rPr>
              <a:t>3</a:t>
            </a:r>
            <a:r>
              <a:rPr lang="en-US" sz="2000" b="0" baseline="36000" dirty="0" smtClean="0">
                <a:sym typeface="Wingdings" pitchFamily="2" charset="2"/>
              </a:rPr>
              <a:t>=</a:t>
            </a:r>
            <a:r>
              <a:rPr lang="en-US" sz="2000" b="0" dirty="0" smtClean="0">
                <a:sym typeface="Wingdings" pitchFamily="2" charset="2"/>
              </a:rPr>
              <a:t>(</a:t>
            </a:r>
            <a:r>
              <a:rPr lang="en-US" sz="2000" b="0" dirty="0" err="1">
                <a:sym typeface="Wingdings" pitchFamily="2" charset="2"/>
              </a:rPr>
              <a:t>aq</a:t>
            </a:r>
            <a:r>
              <a:rPr lang="en-US" sz="2000" b="0" dirty="0">
                <a:sym typeface="Wingdings" pitchFamily="2" charset="2"/>
              </a:rPr>
              <a:t>) + </a:t>
            </a:r>
            <a:r>
              <a:rPr lang="en-US" sz="2000" b="0" dirty="0"/>
              <a:t>O</a:t>
            </a:r>
            <a:r>
              <a:rPr lang="en-US" sz="2000" b="0" baseline="-25000" dirty="0"/>
              <a:t>3 </a:t>
            </a:r>
            <a:r>
              <a:rPr lang="en-US" sz="2000" b="0" dirty="0" smtClean="0">
                <a:sym typeface="Wingdings" pitchFamily="2" charset="2"/>
              </a:rPr>
              <a:t>(</a:t>
            </a:r>
            <a:r>
              <a:rPr lang="en-US" sz="2000" b="0" dirty="0" err="1" smtClean="0">
                <a:sym typeface="Wingdings" pitchFamily="2" charset="2"/>
              </a:rPr>
              <a:t>aq</a:t>
            </a:r>
            <a:r>
              <a:rPr lang="en-US" sz="2000" b="0" dirty="0">
                <a:sym typeface="Wingdings" pitchFamily="2" charset="2"/>
              </a:rPr>
              <a:t>)  </a:t>
            </a:r>
            <a:r>
              <a:rPr lang="en-US" sz="2000" b="0" dirty="0" smtClean="0">
                <a:sym typeface="Wingdings" pitchFamily="2" charset="2"/>
              </a:rPr>
              <a:t>SO</a:t>
            </a:r>
            <a:r>
              <a:rPr lang="en-US" sz="2000" b="0" baseline="-25000" dirty="0" smtClean="0">
                <a:sym typeface="Wingdings" pitchFamily="2" charset="2"/>
              </a:rPr>
              <a:t>4</a:t>
            </a:r>
            <a:r>
              <a:rPr lang="en-US" sz="2000" b="0" baseline="36000" dirty="0" smtClean="0">
                <a:sym typeface="Wingdings" pitchFamily="2" charset="2"/>
              </a:rPr>
              <a:t>=</a:t>
            </a:r>
            <a:r>
              <a:rPr lang="en-US" sz="2000" b="0" dirty="0" smtClean="0">
                <a:sym typeface="Wingdings" pitchFamily="2" charset="2"/>
              </a:rPr>
              <a:t>(</a:t>
            </a:r>
            <a:r>
              <a:rPr lang="en-US" sz="2000" b="0" dirty="0" err="1" smtClean="0">
                <a:sym typeface="Wingdings" pitchFamily="2" charset="2"/>
              </a:rPr>
              <a:t>aq</a:t>
            </a:r>
            <a:r>
              <a:rPr lang="en-US" sz="2000" b="0" dirty="0">
                <a:sym typeface="Wingdings" pitchFamily="2" charset="2"/>
              </a:rPr>
              <a:t>)</a:t>
            </a:r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4809019"/>
                <a:ext cx="2590800" cy="73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Units: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𝑚𝑜𝑙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=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09019"/>
                <a:ext cx="2590800" cy="737894"/>
              </a:xfrm>
              <a:prstGeom prst="rect">
                <a:avLst/>
              </a:prstGeom>
              <a:blipFill rotWithShape="1">
                <a:blip r:embed="rId3"/>
                <a:stretch>
                  <a:fillRect l="-3765"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47048" y="3810000"/>
            <a:ext cx="102870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</a:t>
            </a:r>
            <a:r>
              <a:rPr lang="en-US" sz="2000" baseline="-20000" dirty="0" smtClean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2612" y="4838450"/>
                <a:ext cx="4566699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r>
                        <a:rPr lang="en-US" sz="2000" b="0" i="1" baseline="-20000" smtClean="0">
                          <a:latin typeface="Cambria Math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r>
                        <a:rPr lang="en-US" sz="2000" b="0" i="1" baseline="-20000" smtClean="0">
                          <a:latin typeface="Cambria Math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12" y="4838450"/>
                <a:ext cx="4566699" cy="6790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47800" y="5772834"/>
            <a:ext cx="434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0000" dirty="0" smtClean="0"/>
              <a:t>1</a:t>
            </a:r>
            <a:r>
              <a:rPr lang="en-US" dirty="0" smtClean="0"/>
              <a:t> = 3.2x10</a:t>
            </a:r>
            <a:r>
              <a:rPr lang="en-US" baseline="36000" dirty="0" smtClean="0"/>
              <a:t>5</a:t>
            </a:r>
            <a:r>
              <a:rPr lang="en-US" dirty="0" smtClean="0"/>
              <a:t> M</a:t>
            </a:r>
            <a:r>
              <a:rPr lang="en-US" baseline="36000" dirty="0" smtClean="0"/>
              <a:t>-1</a:t>
            </a:r>
            <a:r>
              <a:rPr lang="en-US" dirty="0" smtClean="0"/>
              <a:t> s</a:t>
            </a:r>
            <a:r>
              <a:rPr lang="en-US" baseline="36000" dirty="0" smtClean="0"/>
              <a:t>-1</a:t>
            </a:r>
            <a:r>
              <a:rPr lang="en-US" dirty="0" smtClean="0"/>
              <a:t> at T=298K</a:t>
            </a:r>
          </a:p>
          <a:p>
            <a:r>
              <a:rPr lang="en-US" dirty="0" smtClean="0"/>
              <a:t>k</a:t>
            </a:r>
            <a:r>
              <a:rPr lang="en-US" baseline="-20000" dirty="0" smtClean="0"/>
              <a:t>2</a:t>
            </a:r>
            <a:r>
              <a:rPr lang="en-US" dirty="0" smtClean="0"/>
              <a:t> = 1.0x10</a:t>
            </a:r>
            <a:r>
              <a:rPr lang="en-US" baseline="36000" dirty="0" smtClean="0"/>
              <a:t>9</a:t>
            </a:r>
            <a:r>
              <a:rPr lang="en-US" dirty="0" smtClean="0"/>
              <a:t> M</a:t>
            </a:r>
            <a:r>
              <a:rPr lang="en-US" baseline="36000" dirty="0" smtClean="0"/>
              <a:t>-1</a:t>
            </a:r>
            <a:r>
              <a:rPr lang="en-US" dirty="0" smtClean="0"/>
              <a:t> s</a:t>
            </a:r>
            <a:r>
              <a:rPr lang="en-US" baseline="36000" dirty="0" smtClean="0"/>
              <a:t>-1</a:t>
            </a:r>
            <a:r>
              <a:rPr lang="en-US" dirty="0" smtClean="0"/>
              <a:t> at T=298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SPCOLL\HEFF_0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9"/>
          <a:stretch/>
        </p:blipFill>
        <p:spPr bwMode="auto">
          <a:xfrm>
            <a:off x="76200" y="847725"/>
            <a:ext cx="6290267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228600" y="152400"/>
            <a:ext cx="8229600" cy="944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467" y="1792069"/>
            <a:ext cx="2631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rate constants are generally greater at higher temperatures</a:t>
            </a:r>
          </a:p>
          <a:p>
            <a:endParaRPr lang="en-US" dirty="0"/>
          </a:p>
          <a:p>
            <a:r>
              <a:rPr lang="en-US" dirty="0" smtClean="0"/>
              <a:t>k (268 K) &lt; k (298 K)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99913" y="22419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298 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9913" y="26230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288 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9913" y="29923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278 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804" y="3897868"/>
            <a:ext cx="874596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268 K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2883" y="4198791"/>
            <a:ext cx="116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k_H</a:t>
            </a:r>
            <a:r>
              <a:rPr lang="en-US" b="1" baseline="-20000" dirty="0" smtClean="0"/>
              <a:t>2</a:t>
            </a:r>
            <a:r>
              <a:rPr lang="en-US" b="1" dirty="0" smtClean="0"/>
              <a:t>O</a:t>
            </a:r>
            <a:r>
              <a:rPr lang="en-US" b="1" baseline="-20000" dirty="0" smtClean="0"/>
              <a:t>2</a:t>
            </a:r>
            <a:endParaRPr lang="en-US" b="1" baseline="-20000" dirty="0"/>
          </a:p>
        </p:txBody>
      </p:sp>
      <p:sp>
        <p:nvSpPr>
          <p:cNvPr id="10" name="TextBox 9"/>
          <p:cNvSpPr txBox="1"/>
          <p:nvPr/>
        </p:nvSpPr>
        <p:spPr>
          <a:xfrm>
            <a:off x="1962729" y="1119538"/>
            <a:ext cx="161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k_O</a:t>
            </a:r>
            <a:r>
              <a:rPr lang="en-US" b="1" baseline="-20000" dirty="0" smtClean="0"/>
              <a:t>3</a:t>
            </a:r>
            <a:r>
              <a:rPr lang="en-US" b="1" dirty="0" smtClean="0"/>
              <a:t> + SO</a:t>
            </a:r>
            <a:r>
              <a:rPr lang="en-US" b="1" baseline="-20000" dirty="0" smtClean="0"/>
              <a:t>3</a:t>
            </a:r>
            <a:r>
              <a:rPr lang="en-US" b="1" baseline="44000" dirty="0" smtClean="0"/>
              <a:t>=</a:t>
            </a:r>
            <a:endParaRPr lang="en-US" b="1" baseline="4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33969" y="2992398"/>
            <a:ext cx="180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k_O</a:t>
            </a:r>
            <a:r>
              <a:rPr lang="en-US" b="1" baseline="-20000" dirty="0" smtClean="0"/>
              <a:t>3</a:t>
            </a:r>
            <a:r>
              <a:rPr lang="en-US" b="1" dirty="0" smtClean="0"/>
              <a:t> + HSO</a:t>
            </a:r>
            <a:r>
              <a:rPr lang="en-US" b="1" baseline="-20000" dirty="0" smtClean="0"/>
              <a:t>3</a:t>
            </a:r>
            <a:r>
              <a:rPr lang="en-US" b="1" baseline="44000" dirty="0" smtClean="0"/>
              <a:t>-</a:t>
            </a:r>
            <a:endParaRPr lang="en-US" b="1" baseline="4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73354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</a:t>
            </a:r>
            <a:r>
              <a:rPr lang="en-US" dirty="0" smtClean="0"/>
              <a:t>constants </a:t>
            </a:r>
            <a:r>
              <a:rPr lang="en-US" dirty="0" smtClean="0"/>
              <a:t>for S(IV) oxidation by H</a:t>
            </a:r>
            <a:r>
              <a:rPr lang="en-US" baseline="-20000" dirty="0" smtClean="0"/>
              <a:t>2</a:t>
            </a:r>
            <a:r>
              <a:rPr lang="en-US" dirty="0" smtClean="0"/>
              <a:t>O</a:t>
            </a:r>
            <a:r>
              <a:rPr lang="en-US" baseline="-20000" dirty="0" smtClean="0"/>
              <a:t>2</a:t>
            </a:r>
            <a:r>
              <a:rPr lang="en-US" dirty="0" smtClean="0"/>
              <a:t> and O</a:t>
            </a:r>
            <a:r>
              <a:rPr lang="en-US" baseline="-20000" dirty="0" smtClean="0"/>
              <a:t>3</a:t>
            </a:r>
            <a:endParaRPr lang="en-US" baseline="-20000" dirty="0" smtClean="0"/>
          </a:p>
        </p:txBody>
      </p:sp>
    </p:spTree>
    <p:extLst>
      <p:ext uri="{BB962C8B-B14F-4D97-AF65-F5344CB8AC3E}">
        <p14:creationId xmlns:p14="http://schemas.microsoft.com/office/powerpoint/2010/main" val="37254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SPCOLL\HEFF_0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5"/>
          <a:stretch/>
        </p:blipFill>
        <p:spPr bwMode="auto">
          <a:xfrm>
            <a:off x="76200" y="838200"/>
            <a:ext cx="6283657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228600" y="152400"/>
            <a:ext cx="8229600" cy="944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9857" y="1219200"/>
            <a:ext cx="2631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rates of oxidation faster or slower at colder temperatures?</a:t>
            </a:r>
          </a:p>
          <a:p>
            <a:endParaRPr lang="en-US" dirty="0"/>
          </a:p>
          <a:p>
            <a:r>
              <a:rPr lang="en-US" dirty="0" smtClean="0"/>
              <a:t>Recall </a:t>
            </a:r>
          </a:p>
          <a:p>
            <a:r>
              <a:rPr lang="en-US" dirty="0" smtClean="0"/>
              <a:t>K</a:t>
            </a:r>
            <a:r>
              <a:rPr lang="en-US" baseline="-20000" dirty="0" smtClean="0"/>
              <a:t>H</a:t>
            </a:r>
            <a:r>
              <a:rPr lang="en-US" dirty="0" smtClean="0"/>
              <a:t> (268 K) &gt; K</a:t>
            </a:r>
            <a:r>
              <a:rPr lang="en-US" baseline="-20000" dirty="0" smtClean="0"/>
              <a:t>H</a:t>
            </a:r>
            <a:r>
              <a:rPr lang="en-US" dirty="0" smtClean="0"/>
              <a:t> (298 K)</a:t>
            </a:r>
          </a:p>
          <a:p>
            <a:endParaRPr lang="en-US" dirty="0"/>
          </a:p>
          <a:p>
            <a:r>
              <a:rPr lang="en-US" dirty="0" smtClean="0"/>
              <a:t>But </a:t>
            </a:r>
          </a:p>
          <a:p>
            <a:r>
              <a:rPr lang="en-US" dirty="0" smtClean="0"/>
              <a:t>k (268 K) &lt; k (298 K)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Colder temperatures, faster rates!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6005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298 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189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288 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8585" y="21219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278 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189" y="1752600"/>
            <a:ext cx="874596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268 K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7466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H2O2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67762" y="4198791"/>
            <a:ext cx="161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O3 + SO3=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4568123"/>
            <a:ext cx="161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O3 + HSO3-</a:t>
            </a:r>
            <a:endParaRPr lang="en-US" b="1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343400" y="5334000"/>
            <a:ext cx="160019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SO</a:t>
            </a:r>
            <a:r>
              <a:rPr lang="en-US" sz="1600" baseline="-20000" dirty="0"/>
              <a:t>2</a:t>
            </a:r>
            <a:r>
              <a:rPr lang="en-US" sz="1600" dirty="0"/>
              <a:t> = 2 </a:t>
            </a:r>
            <a:r>
              <a:rPr lang="en-US" sz="1600" dirty="0" err="1"/>
              <a:t>ppbv</a:t>
            </a:r>
            <a:endParaRPr lang="en-US" sz="1600" dirty="0"/>
          </a:p>
          <a:p>
            <a:pPr eaLnBrk="1" hangingPunct="1"/>
            <a:r>
              <a:rPr lang="en-US" sz="1600" dirty="0"/>
              <a:t>H</a:t>
            </a:r>
            <a:r>
              <a:rPr lang="en-US" sz="1600" baseline="-20000" dirty="0"/>
              <a:t>2</a:t>
            </a:r>
            <a:r>
              <a:rPr lang="en-US" sz="1600" dirty="0"/>
              <a:t>O</a:t>
            </a:r>
            <a:r>
              <a:rPr lang="en-US" sz="1600" baseline="-20000" dirty="0"/>
              <a:t>2</a:t>
            </a:r>
            <a:r>
              <a:rPr lang="en-US" sz="1600" dirty="0"/>
              <a:t> = 1 </a:t>
            </a:r>
            <a:r>
              <a:rPr lang="en-US" sz="1600" dirty="0" err="1"/>
              <a:t>ppbv</a:t>
            </a:r>
            <a:endParaRPr lang="en-US" sz="1600" dirty="0"/>
          </a:p>
          <a:p>
            <a:pPr eaLnBrk="1" hangingPunct="1"/>
            <a:r>
              <a:rPr lang="en-US" sz="1600" dirty="0"/>
              <a:t>O</a:t>
            </a:r>
            <a:r>
              <a:rPr lang="en-US" sz="1600" baseline="-20000" dirty="0"/>
              <a:t>3</a:t>
            </a:r>
            <a:r>
              <a:rPr lang="en-US" sz="1600" dirty="0"/>
              <a:t> = 50 </a:t>
            </a:r>
            <a:r>
              <a:rPr lang="en-US" sz="1600" dirty="0" err="1"/>
              <a:t>ppbv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73354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rates for </a:t>
            </a:r>
            <a:r>
              <a:rPr lang="en-US" dirty="0" smtClean="0"/>
              <a:t>S(IV) oxidation by H</a:t>
            </a:r>
            <a:r>
              <a:rPr lang="en-US" baseline="-20000" dirty="0" smtClean="0"/>
              <a:t>2</a:t>
            </a:r>
            <a:r>
              <a:rPr lang="en-US" dirty="0" smtClean="0"/>
              <a:t>O</a:t>
            </a:r>
            <a:r>
              <a:rPr lang="en-US" baseline="-20000" dirty="0" smtClean="0"/>
              <a:t>2</a:t>
            </a:r>
            <a:r>
              <a:rPr lang="en-US" dirty="0" smtClean="0"/>
              <a:t> and O</a:t>
            </a:r>
            <a:r>
              <a:rPr lang="en-US" baseline="-20000" dirty="0" smtClean="0"/>
              <a:t>3</a:t>
            </a:r>
            <a:endParaRPr lang="en-US" baseline="-20000" dirty="0" smtClean="0"/>
          </a:p>
        </p:txBody>
      </p:sp>
    </p:spTree>
    <p:extLst>
      <p:ext uri="{BB962C8B-B14F-4D97-AF65-F5344CB8AC3E}">
        <p14:creationId xmlns:p14="http://schemas.microsoft.com/office/powerpoint/2010/main" val="14873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19200" y="1207532"/>
            <a:ext cx="2286000" cy="2133600"/>
            <a:chOff x="5334000" y="4267200"/>
            <a:chExt cx="22860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735071"/>
              <a:ext cx="2286000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HSO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r>
                <a:rPr lang="en-US" baseline="42000" dirty="0" smtClean="0"/>
                <a:t> </a:t>
              </a:r>
              <a:r>
                <a:rPr lang="en-US" sz="1600" dirty="0" smtClean="0"/>
                <a:t>+ oxidant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  SO</a:t>
              </a:r>
              <a:r>
                <a:rPr lang="en-US" baseline="-25000" dirty="0" smtClean="0"/>
                <a:t>4</a:t>
              </a:r>
              <a:r>
                <a:rPr lang="en-US" baseline="42000" dirty="0" smtClean="0"/>
                <a:t>=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r>
                <a:rPr lang="en-US" dirty="0"/>
                <a:t> </a:t>
              </a:r>
              <a:r>
                <a:rPr lang="en-US" sz="1600" dirty="0"/>
                <a:t>+ oxidant</a:t>
              </a:r>
              <a:endParaRPr lang="en-US" sz="1600" baseline="4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67475" y="5105400"/>
              <a:ext cx="542925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477000" y="5334000"/>
              <a:ext cx="542925" cy="154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334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43970"/>
            <a:ext cx="3886200" cy="563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710604"/>
            <a:ext cx="40386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Rate of sulfate production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Oxidation by H</a:t>
            </a:r>
            <a:r>
              <a:rPr lang="en-US" baseline="-20000" dirty="0" smtClean="0"/>
              <a:t>2</a:t>
            </a:r>
            <a:r>
              <a:rPr lang="en-US" dirty="0" smtClean="0"/>
              <a:t>O</a:t>
            </a:r>
            <a:r>
              <a:rPr lang="en-US" baseline="-20000" dirty="0" smtClean="0"/>
              <a:t>2</a:t>
            </a:r>
            <a:r>
              <a:rPr lang="en-US" dirty="0" smtClean="0"/>
              <a:t> is pH independent for pH&gt;1.5</a:t>
            </a:r>
          </a:p>
          <a:p>
            <a:pPr marL="342900" indent="-342900">
              <a:buAutoNum type="arabicPeriod"/>
            </a:pPr>
            <a:r>
              <a:rPr lang="en-US" dirty="0" smtClean="0"/>
              <a:t>Oxidation by H</a:t>
            </a:r>
            <a:r>
              <a:rPr lang="en-US" baseline="-20000" dirty="0" smtClean="0"/>
              <a:t>2</a:t>
            </a:r>
            <a:r>
              <a:rPr lang="en-US" dirty="0" smtClean="0"/>
              <a:t>O</a:t>
            </a:r>
            <a:r>
              <a:rPr lang="en-US" baseline="-20000" dirty="0" smtClean="0"/>
              <a:t>2</a:t>
            </a:r>
            <a:r>
              <a:rPr lang="en-US" dirty="0" smtClean="0"/>
              <a:t> dominates for pH &lt; 5</a:t>
            </a:r>
          </a:p>
          <a:p>
            <a:pPr marL="342900" indent="-342900">
              <a:buAutoNum type="arabicPeriod"/>
            </a:pPr>
            <a:r>
              <a:rPr lang="en-US" dirty="0" smtClean="0"/>
              <a:t>Oxidation of </a:t>
            </a:r>
            <a:r>
              <a:rPr lang="en-US" dirty="0" smtClean="0"/>
              <a:t>SO</a:t>
            </a:r>
            <a:r>
              <a:rPr lang="en-US" baseline="-20000" dirty="0" smtClean="0"/>
              <a:t>3</a:t>
            </a:r>
            <a:r>
              <a:rPr lang="en-US" baseline="38000" dirty="0" smtClean="0"/>
              <a:t>=</a:t>
            </a:r>
            <a:r>
              <a:rPr lang="en-US" dirty="0" smtClean="0"/>
              <a:t> </a:t>
            </a:r>
            <a:r>
              <a:rPr lang="en-US" dirty="0" smtClean="0"/>
              <a:t>by O</a:t>
            </a:r>
            <a:r>
              <a:rPr lang="en-US" baseline="-20000" dirty="0" smtClean="0"/>
              <a:t>3</a:t>
            </a:r>
            <a:r>
              <a:rPr lang="en-US" dirty="0" smtClean="0"/>
              <a:t> is fast and important at pH &gt; 5.5</a:t>
            </a:r>
          </a:p>
          <a:p>
            <a:pPr marL="342900" indent="-342900">
              <a:buAutoNum type="arabicPeriod"/>
            </a:pPr>
            <a:r>
              <a:rPr lang="en-US" dirty="0" smtClean="0"/>
              <a:t>Oxidation by oxygen catalyzed by Fe(III), </a:t>
            </a:r>
            <a:r>
              <a:rPr lang="en-US" dirty="0" err="1" smtClean="0"/>
              <a:t>Mn</a:t>
            </a:r>
            <a:r>
              <a:rPr lang="en-US" dirty="0" smtClean="0"/>
              <a:t>(II) can happen by is smaller magnitude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213143" y="4572000"/>
            <a:ext cx="2514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/>
            <a:r>
              <a:rPr lang="en-US" sz="1400" dirty="0" smtClean="0"/>
              <a:t>SO2 (g) = 5 </a:t>
            </a:r>
            <a:r>
              <a:rPr lang="en-US" sz="1400" dirty="0" err="1" smtClean="0"/>
              <a:t>ppbv</a:t>
            </a:r>
            <a:r>
              <a:rPr lang="en-US" sz="1400" dirty="0" smtClean="0"/>
              <a:t> </a:t>
            </a:r>
          </a:p>
          <a:p>
            <a:pPr algn="r" eaLnBrk="1" hangingPunct="1"/>
            <a:r>
              <a:rPr lang="en-US" sz="1400" dirty="0" smtClean="0"/>
              <a:t>H2O2 (g) = 1 </a:t>
            </a:r>
            <a:r>
              <a:rPr lang="en-US" sz="1400" dirty="0" err="1" smtClean="0"/>
              <a:t>ppbv</a:t>
            </a:r>
            <a:r>
              <a:rPr lang="en-US" sz="1400" dirty="0" smtClean="0"/>
              <a:t> </a:t>
            </a:r>
          </a:p>
          <a:p>
            <a:pPr algn="r" eaLnBrk="1" hangingPunct="1"/>
            <a:r>
              <a:rPr lang="en-US" sz="1400" dirty="0" smtClean="0"/>
              <a:t>O3 (g) = 50 </a:t>
            </a:r>
            <a:r>
              <a:rPr lang="en-US" sz="1400" dirty="0" err="1" smtClean="0"/>
              <a:t>ppbv</a:t>
            </a:r>
            <a:r>
              <a:rPr lang="en-US" sz="1400" dirty="0" smtClean="0"/>
              <a:t> </a:t>
            </a:r>
          </a:p>
          <a:p>
            <a:pPr algn="r" eaLnBrk="1" hangingPunct="1"/>
            <a:r>
              <a:rPr lang="en-US" sz="1400" dirty="0" smtClean="0"/>
              <a:t>Fe(III) = </a:t>
            </a:r>
            <a:r>
              <a:rPr lang="en-US" sz="1400" dirty="0" err="1" smtClean="0"/>
              <a:t>Mn</a:t>
            </a:r>
            <a:r>
              <a:rPr lang="en-US" sz="1400" dirty="0" smtClean="0"/>
              <a:t>(II) = 0.03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</a:t>
            </a:r>
          </a:p>
          <a:p>
            <a:pPr algn="r" eaLnBrk="1" hangingPunct="1"/>
            <a:r>
              <a:rPr lang="en-US" sz="1400" dirty="0" smtClean="0"/>
              <a:t>T = 298 K</a:t>
            </a:r>
            <a:endParaRPr lang="en-US" sz="1400" dirty="0"/>
          </a:p>
          <a:p>
            <a:pPr algn="r" eaLnBrk="1" hangingPunct="1"/>
            <a:endParaRPr lang="en-US" sz="1400" dirty="0" smtClean="0"/>
          </a:p>
          <a:p>
            <a:pPr algn="r" eaLnBrk="1" hangingPunct="1"/>
            <a:r>
              <a:rPr lang="en-US" sz="1400" dirty="0" smtClean="0"/>
              <a:t>(</a:t>
            </a:r>
            <a:r>
              <a:rPr lang="en-US" sz="1400" dirty="0"/>
              <a:t>Seinfeld and </a:t>
            </a:r>
            <a:r>
              <a:rPr lang="en-US" sz="1400" dirty="0" err="1"/>
              <a:t>Pandis</a:t>
            </a:r>
            <a:r>
              <a:rPr lang="en-US" sz="1400" dirty="0"/>
              <a:t>, 2006)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838200"/>
            <a:ext cx="43011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S(IV) oxidation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SPCOLL\SUMM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7725"/>
            <a:ext cx="6045513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228600" y="122238"/>
            <a:ext cx="8229600" cy="944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2104" y="386060"/>
            <a:ext cx="2362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Importance of aqueous chemistry on global scale</a:t>
            </a:r>
          </a:p>
          <a:p>
            <a:pPr algn="ctr"/>
            <a:endParaRPr lang="en-US" dirty="0"/>
          </a:p>
          <a:p>
            <a:r>
              <a:rPr lang="en-US" dirty="0" smtClean="0"/>
              <a:t>Aerosols play an important role in the energy budget of the atmosphere by either scattering or absorbing solar radiation.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Results from global climate model simulations show that 50-55% of sulfate in troposphere is from aqueous-phase 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652093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Barth et al., 2000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61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Effects of Acid Rain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4666184"/>
            <a:ext cx="3819525" cy="20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27261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How does rain become acidic?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Aerosols containing sulfate (SO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=</a:t>
            </a:r>
            <a:r>
              <a:rPr lang="en-US" sz="2400" dirty="0" smtClean="0"/>
              <a:t>) are cloud condensation nuclei for cloud formation</a:t>
            </a:r>
          </a:p>
          <a:p>
            <a:endParaRPr lang="en-US" sz="2400" dirty="0"/>
          </a:p>
          <a:p>
            <a:r>
              <a:rPr lang="en-US" sz="2400" dirty="0" smtClean="0"/>
              <a:t>Aqueous-phase chemistry converts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baseline="36000" dirty="0" smtClean="0"/>
              <a:t>=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Other acids contribute too (HNO</a:t>
            </a:r>
            <a:r>
              <a:rPr lang="en-US" sz="2400" baseline="-20000" dirty="0" smtClean="0"/>
              <a:t>3</a:t>
            </a:r>
            <a:r>
              <a:rPr lang="en-US" sz="2400" dirty="0" smtClean="0"/>
              <a:t>, HCOOH, and other organic acids)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3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Effects of Acid Rain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72009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pH=4.2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3300" y="379678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pH=4.5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15000" y="3156466"/>
            <a:ext cx="1828800" cy="424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67400" y="3994666"/>
            <a:ext cx="1524000" cy="424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638800" y="17526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Effects of Acid Rain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" y="1485900"/>
            <a:ext cx="7148108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pH=4.6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3300" y="379678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pH=5.0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15000" y="3156466"/>
            <a:ext cx="1828800" cy="424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867400" y="3994666"/>
            <a:ext cx="1524000" cy="424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17526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19200" y="1207532"/>
            <a:ext cx="2286000" cy="2133600"/>
            <a:chOff x="5334000" y="4267200"/>
            <a:chExt cx="22860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735071"/>
              <a:ext cx="2286000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CH</a:t>
              </a:r>
              <a:r>
                <a:rPr lang="en-US" baseline="-20000" dirty="0" smtClean="0"/>
                <a:t>2</a:t>
              </a:r>
              <a:r>
                <a:rPr lang="en-US" dirty="0" smtClean="0"/>
                <a:t>(OH)</a:t>
              </a:r>
              <a:r>
                <a:rPr lang="en-US" baseline="-20000" dirty="0" smtClean="0"/>
                <a:t>2</a:t>
              </a:r>
              <a:r>
                <a:rPr lang="en-US" sz="1600" dirty="0" smtClean="0"/>
                <a:t>+ OH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  CO</a:t>
              </a:r>
              <a:r>
                <a:rPr lang="en-US" baseline="-25000" dirty="0" smtClean="0"/>
                <a:t>2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HCOO</a:t>
              </a:r>
              <a:r>
                <a:rPr lang="en-US" baseline="42000" dirty="0" smtClean="0"/>
                <a:t>-</a:t>
              </a:r>
              <a:r>
                <a:rPr lang="en-US" dirty="0" smtClean="0"/>
                <a:t> </a:t>
              </a:r>
              <a:r>
                <a:rPr lang="en-US" sz="1600" dirty="0"/>
                <a:t>+ </a:t>
              </a:r>
              <a:r>
                <a:rPr lang="en-US" sz="1600" dirty="0" smtClean="0"/>
                <a:t>OH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 smtClean="0"/>
                <a:t>HCOOH </a:t>
              </a:r>
              <a:r>
                <a:rPr lang="en-US" sz="1400" dirty="0"/>
                <a:t>+ </a:t>
              </a:r>
              <a:r>
                <a:rPr lang="en-US" sz="1400" dirty="0" smtClean="0"/>
                <a:t>OH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5791200" y="5105400"/>
              <a:ext cx="676275" cy="305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781800" y="5488078"/>
              <a:ext cx="457200" cy="31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334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1076236"/>
            <a:ext cx="4191000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S(IV) chemistry is not only aqueous chemistry going on!</a:t>
            </a:r>
            <a:endParaRPr lang="en-US" sz="2000" baseline="-20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0" y="2590800"/>
                <a:ext cx="44958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</a:t>
                </a:r>
                <a:r>
                  <a:rPr lang="en-US" baseline="-20000" dirty="0" smtClean="0"/>
                  <a:t>2</a:t>
                </a:r>
                <a:r>
                  <a:rPr lang="en-US" dirty="0" smtClean="0"/>
                  <a:t>O(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 + H</a:t>
                </a:r>
                <a:r>
                  <a:rPr lang="en-US" baseline="-20000" dirty="0" smtClean="0"/>
                  <a:t>2</a:t>
                </a:r>
                <a:r>
                  <a:rPr lang="en-US" dirty="0" smtClean="0"/>
                  <a:t>O(l) </a:t>
                </a:r>
                <a:r>
                  <a:rPr lang="en-US" dirty="0" smtClean="0">
                    <a:sym typeface="Wingdings" pitchFamily="2" charset="2"/>
                  </a:rPr>
                  <a:t> CH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(OH)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CH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(OH)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 + OH  HCOOH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HCOOH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↔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HCOO</a:t>
                </a:r>
                <a:r>
                  <a:rPr lang="en-US" baseline="40000" dirty="0" smtClean="0">
                    <a:sym typeface="Wingdings" pitchFamily="2" charset="2"/>
                  </a:rPr>
                  <a:t>-</a:t>
                </a:r>
                <a:r>
                  <a:rPr lang="en-US" dirty="0" smtClean="0">
                    <a:sym typeface="Wingdings" pitchFamily="2" charset="2"/>
                  </a:rPr>
                  <a:t> + H</a:t>
                </a:r>
                <a:r>
                  <a:rPr lang="en-US" baseline="40000" dirty="0" smtClean="0">
                    <a:sym typeface="Wingdings" pitchFamily="2" charset="2"/>
                  </a:rPr>
                  <a:t>+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HCOOH + OH  CO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 + HO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HCOO</a:t>
                </a:r>
                <a:r>
                  <a:rPr lang="en-US" baseline="40000" dirty="0" smtClean="0">
                    <a:sym typeface="Wingdings" pitchFamily="2" charset="2"/>
                  </a:rPr>
                  <a:t>-</a:t>
                </a:r>
                <a:r>
                  <a:rPr lang="en-US" dirty="0" smtClean="0">
                    <a:sym typeface="Wingdings" pitchFamily="2" charset="2"/>
                  </a:rPr>
                  <a:t> + OH  CO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 + HO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H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O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 + </a:t>
                </a:r>
                <a:r>
                  <a:rPr lang="en-US" dirty="0" err="1" smtClean="0">
                    <a:sym typeface="Wingdings" pitchFamily="2" charset="2"/>
                  </a:rPr>
                  <a:t>hv</a:t>
                </a:r>
                <a:r>
                  <a:rPr lang="en-US" dirty="0" smtClean="0">
                    <a:sym typeface="Wingdings" pitchFamily="2" charset="2"/>
                  </a:rPr>
                  <a:t>  2 OH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HO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  <a:sym typeface="Wingdings" pitchFamily="2" charset="2"/>
                  </a:rPr>
                  <a:t>↔</a:t>
                </a:r>
                <a:r>
                  <a:rPr lang="en-US" dirty="0" smtClean="0">
                    <a:sym typeface="Wingdings" pitchFamily="2" charset="2"/>
                  </a:rPr>
                  <a:t> O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baseline="40000" dirty="0" smtClean="0">
                    <a:sym typeface="Wingdings" pitchFamily="2" charset="2"/>
                  </a:rPr>
                  <a:t>-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O</a:t>
                </a:r>
                <a:r>
                  <a:rPr lang="en-US" baseline="-20000" dirty="0" smtClean="0">
                    <a:sym typeface="Wingdings" pitchFamily="2" charset="2"/>
                  </a:rPr>
                  <a:t>3</a:t>
                </a:r>
                <a:r>
                  <a:rPr lang="en-US" dirty="0" smtClean="0">
                    <a:sym typeface="Wingdings" pitchFamily="2" charset="2"/>
                  </a:rPr>
                  <a:t> + O</a:t>
                </a:r>
                <a:r>
                  <a:rPr lang="en-US" baseline="-20000" dirty="0" smtClean="0">
                    <a:sym typeface="Wingdings" pitchFamily="2" charset="2"/>
                  </a:rPr>
                  <a:t>2</a:t>
                </a:r>
                <a:r>
                  <a:rPr lang="en-US" baseline="40000" dirty="0" smtClean="0">
                    <a:sym typeface="Wingdings" pitchFamily="2" charset="2"/>
                  </a:rPr>
                  <a:t>-</a:t>
                </a:r>
                <a:r>
                  <a:rPr lang="en-US" dirty="0" smtClean="0">
                    <a:sym typeface="Wingdings" pitchFamily="2" charset="2"/>
                  </a:rPr>
                  <a:t>  OH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90800"/>
                <a:ext cx="449580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221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200" y="152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</a:t>
            </a:r>
            <a:r>
              <a:rPr lang="en-US" baseline="-25000" dirty="0"/>
              <a:t>2</a:t>
            </a:r>
            <a:r>
              <a:rPr lang="en-US" dirty="0" smtClean="0"/>
              <a:t>O</a:t>
            </a:r>
            <a:endParaRPr lang="en-US" baseline="-25000" dirty="0"/>
          </a:p>
        </p:txBody>
      </p:sp>
      <p:sp>
        <p:nvSpPr>
          <p:cNvPr id="15" name="Freeform 14"/>
          <p:cNvSpPr/>
          <p:nvPr/>
        </p:nvSpPr>
        <p:spPr>
          <a:xfrm>
            <a:off x="904875" y="1714918"/>
            <a:ext cx="628650" cy="483633"/>
          </a:xfrm>
          <a:custGeom>
            <a:avLst/>
            <a:gdLst>
              <a:gd name="connsiteX0" fmla="*/ 0 w 771525"/>
              <a:gd name="connsiteY0" fmla="*/ 0 h 561975"/>
              <a:gd name="connsiteX1" fmla="*/ 342900 w 771525"/>
              <a:gd name="connsiteY1" fmla="*/ 200025 h 561975"/>
              <a:gd name="connsiteX2" fmla="*/ 419100 w 771525"/>
              <a:gd name="connsiteY2" fmla="*/ 485775 h 561975"/>
              <a:gd name="connsiteX3" fmla="*/ 771525 w 771525"/>
              <a:gd name="connsiteY3" fmla="*/ 561975 h 561975"/>
              <a:gd name="connsiteX4" fmla="*/ 771525 w 771525"/>
              <a:gd name="connsiteY4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61975">
                <a:moveTo>
                  <a:pt x="0" y="0"/>
                </a:moveTo>
                <a:cubicBezTo>
                  <a:pt x="136525" y="59531"/>
                  <a:pt x="273050" y="119063"/>
                  <a:pt x="342900" y="200025"/>
                </a:cubicBezTo>
                <a:cubicBezTo>
                  <a:pt x="412750" y="280988"/>
                  <a:pt x="347663" y="425450"/>
                  <a:pt x="419100" y="485775"/>
                </a:cubicBezTo>
                <a:cubicBezTo>
                  <a:pt x="490537" y="546100"/>
                  <a:pt x="771525" y="561975"/>
                  <a:pt x="771525" y="561975"/>
                </a:cubicBezTo>
                <a:lnTo>
                  <a:pt x="771525" y="561975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83079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Intro. to Clouds and Cloud Physics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914400"/>
            <a:ext cx="3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different types of clouds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1593354"/>
            <a:ext cx="398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Altostratus and Altocumulus = </a:t>
            </a:r>
          </a:p>
          <a:p>
            <a:r>
              <a:rPr lang="en-US" dirty="0"/>
              <a:t> </a:t>
            </a:r>
            <a:r>
              <a:rPr lang="en-US" dirty="0" smtClean="0"/>
              <a:t> middle level clouds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88" y="2239684"/>
            <a:ext cx="6058812" cy="45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19200" y="1207532"/>
            <a:ext cx="2362200" cy="2133600"/>
            <a:chOff x="5334000" y="4267200"/>
            <a:chExt cx="23622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4735071"/>
              <a:ext cx="2286000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CH</a:t>
              </a:r>
              <a:r>
                <a:rPr lang="en-US" baseline="-20000" dirty="0" smtClean="0"/>
                <a:t>2</a:t>
              </a:r>
              <a:r>
                <a:rPr lang="en-US" dirty="0" smtClean="0"/>
                <a:t>(OH)</a:t>
              </a:r>
              <a:r>
                <a:rPr lang="en-US" baseline="-20000" dirty="0" smtClean="0"/>
                <a:t>2</a:t>
              </a:r>
              <a:r>
                <a:rPr lang="en-US" sz="1600" dirty="0" smtClean="0"/>
                <a:t>+ OH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CO</a:t>
              </a:r>
              <a:r>
                <a:rPr lang="en-US" baseline="-25000" dirty="0" smtClean="0"/>
                <a:t>2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HCOO</a:t>
              </a:r>
              <a:r>
                <a:rPr lang="en-US" baseline="42000" dirty="0" smtClean="0"/>
                <a:t>-</a:t>
              </a:r>
              <a:r>
                <a:rPr lang="en-US" dirty="0" smtClean="0"/>
                <a:t> </a:t>
              </a:r>
              <a:r>
                <a:rPr lang="en-US" sz="1600" dirty="0"/>
                <a:t>+ </a:t>
              </a:r>
              <a:r>
                <a:rPr lang="en-US" sz="1600" dirty="0" smtClean="0"/>
                <a:t>OH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 smtClean="0"/>
                <a:t>HCOOH </a:t>
              </a:r>
              <a:r>
                <a:rPr lang="en-US" sz="1400" dirty="0"/>
                <a:t>+ </a:t>
              </a:r>
              <a:r>
                <a:rPr lang="en-US" sz="1400" dirty="0" smtClean="0"/>
                <a:t>OH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5791200" y="5105400"/>
              <a:ext cx="676275" cy="305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781800" y="5488078"/>
              <a:ext cx="457200" cy="31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334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1076236"/>
            <a:ext cx="4191000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Formaldehyde chemistry is quite active in aqueous phase.</a:t>
            </a:r>
            <a:endParaRPr lang="en-US" sz="2000" baseline="-20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200" y="152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</a:t>
            </a:r>
            <a:r>
              <a:rPr lang="en-US" baseline="-25000" dirty="0"/>
              <a:t>2</a:t>
            </a:r>
            <a:r>
              <a:rPr lang="en-US" dirty="0" smtClean="0"/>
              <a:t>O</a:t>
            </a:r>
            <a:endParaRPr lang="en-US" baseline="-25000" dirty="0"/>
          </a:p>
        </p:txBody>
      </p:sp>
      <p:sp>
        <p:nvSpPr>
          <p:cNvPr id="15" name="Freeform 14"/>
          <p:cNvSpPr/>
          <p:nvPr/>
        </p:nvSpPr>
        <p:spPr>
          <a:xfrm>
            <a:off x="904875" y="1714918"/>
            <a:ext cx="628650" cy="483633"/>
          </a:xfrm>
          <a:custGeom>
            <a:avLst/>
            <a:gdLst>
              <a:gd name="connsiteX0" fmla="*/ 0 w 771525"/>
              <a:gd name="connsiteY0" fmla="*/ 0 h 561975"/>
              <a:gd name="connsiteX1" fmla="*/ 342900 w 771525"/>
              <a:gd name="connsiteY1" fmla="*/ 200025 h 561975"/>
              <a:gd name="connsiteX2" fmla="*/ 419100 w 771525"/>
              <a:gd name="connsiteY2" fmla="*/ 485775 h 561975"/>
              <a:gd name="connsiteX3" fmla="*/ 771525 w 771525"/>
              <a:gd name="connsiteY3" fmla="*/ 561975 h 561975"/>
              <a:gd name="connsiteX4" fmla="*/ 771525 w 771525"/>
              <a:gd name="connsiteY4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61975">
                <a:moveTo>
                  <a:pt x="0" y="0"/>
                </a:moveTo>
                <a:cubicBezTo>
                  <a:pt x="136525" y="59531"/>
                  <a:pt x="273050" y="119063"/>
                  <a:pt x="342900" y="200025"/>
                </a:cubicBezTo>
                <a:cubicBezTo>
                  <a:pt x="412750" y="280988"/>
                  <a:pt x="347663" y="425450"/>
                  <a:pt x="419100" y="485775"/>
                </a:cubicBezTo>
                <a:cubicBezTo>
                  <a:pt x="490537" y="546100"/>
                  <a:pt x="771525" y="561975"/>
                  <a:pt x="771525" y="561975"/>
                </a:cubicBezTo>
                <a:lnTo>
                  <a:pt x="771525" y="561975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5602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Exposed to cloud</a:t>
            </a:r>
            <a:endParaRPr lang="en-US" dirty="0"/>
          </a:p>
        </p:txBody>
      </p:sp>
      <p:pic>
        <p:nvPicPr>
          <p:cNvPr id="19" name="Picture 9" descr="\\peepul\winusers\barthm\My Documents\rynda\Part1 paper\O3form_2LW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3"/>
          <a:stretch/>
        </p:blipFill>
        <p:spPr bwMode="auto">
          <a:xfrm>
            <a:off x="0" y="3352800"/>
            <a:ext cx="6987309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958734" y="2871152"/>
            <a:ext cx="21852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Photochemical box model simulation – </a:t>
            </a:r>
            <a:endParaRPr lang="en-US" sz="2000" dirty="0" smtClean="0">
              <a:latin typeface="Arial" charset="0"/>
            </a:endParaRP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latin typeface="Arial" charset="0"/>
              </a:rPr>
              <a:t>gas </a:t>
            </a:r>
            <a:r>
              <a:rPr lang="en-US" sz="2000" b="1" dirty="0">
                <a:solidFill>
                  <a:srgbClr val="0033CC"/>
                </a:solidFill>
                <a:latin typeface="Arial" charset="0"/>
              </a:rPr>
              <a:t>+ aqueous concentration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798804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1600" dirty="0" smtClean="0">
                <a:solidFill>
                  <a:srgbClr val="006600"/>
                </a:solidFill>
              </a:rPr>
              <a:t> = 0.6 g/m</a:t>
            </a:r>
            <a:r>
              <a:rPr lang="en-US" sz="1600" baseline="36000" dirty="0" smtClean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599" y="4157246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0.3 g/m</a:t>
            </a:r>
            <a:r>
              <a:rPr lang="en-US" sz="1600" baseline="36000" dirty="0" smtClean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599" y="3686760"/>
            <a:ext cx="99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0.0 g/m</a:t>
            </a:r>
            <a:r>
              <a:rPr lang="en-US" sz="1600" baseline="36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5257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other organic aldehydes?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283732"/>
            <a:ext cx="4419600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Organic aqueous chemistry is a source of secondary organic aerosol</a:t>
            </a:r>
            <a:endParaRPr lang="en-US" sz="2000" baseline="-200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5638800" y="914400"/>
            <a:ext cx="33528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cs typeface="Arial" pitchFamily="34" charset="0"/>
              </a:rPr>
              <a:t>Recent laboratory work has paved the way for assessing the importance of organic aqueous chemistry (Carlton, Turpin; Herrmann ) and modeling work by B. </a:t>
            </a:r>
            <a:r>
              <a:rPr lang="en-US" sz="2000" dirty="0" err="1" smtClean="0">
                <a:cs typeface="Arial" pitchFamily="34" charset="0"/>
              </a:rPr>
              <a:t>Ervens</a:t>
            </a:r>
            <a:r>
              <a:rPr lang="en-US" sz="2000" dirty="0" smtClean="0">
                <a:cs typeface="Arial" pitchFamily="34" charset="0"/>
              </a:rPr>
              <a:t> (2004)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722728" y="6463163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err="1" smtClean="0"/>
              <a:t>Ervens</a:t>
            </a:r>
            <a:r>
              <a:rPr lang="en-US" dirty="0" smtClean="0"/>
              <a:t> et </a:t>
            </a:r>
            <a:r>
              <a:rPr lang="en-US" dirty="0"/>
              <a:t>al. (</a:t>
            </a:r>
            <a:r>
              <a:rPr lang="en-US" dirty="0" smtClean="0"/>
              <a:t>2004) JBR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3352800"/>
            <a:ext cx="2438400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Low volatility species that will be part of CCN when drops </a:t>
            </a:r>
            <a:r>
              <a:rPr lang="en-US" dirty="0" smtClean="0">
                <a:latin typeface="Arial" charset="0"/>
              </a:rPr>
              <a:t>evaporate:</a:t>
            </a:r>
          </a:p>
          <a:p>
            <a:pPr>
              <a:defRPr/>
            </a:pPr>
            <a:r>
              <a:rPr lang="en-US" b="1" dirty="0" smtClean="0">
                <a:solidFill>
                  <a:srgbClr val="800080"/>
                </a:solidFill>
              </a:rPr>
              <a:t>Oxalic acid</a:t>
            </a:r>
          </a:p>
          <a:p>
            <a:pPr>
              <a:defRPr/>
            </a:pPr>
            <a:r>
              <a:rPr lang="en-US" b="1" dirty="0" smtClean="0">
                <a:solidFill>
                  <a:srgbClr val="800080"/>
                </a:solidFill>
              </a:rPr>
              <a:t>Pyruvic acid</a:t>
            </a:r>
            <a:endParaRPr lang="en-US" b="1" dirty="0">
              <a:solidFill>
                <a:srgbClr val="80008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7375" y="3810000"/>
            <a:ext cx="1317625" cy="609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7000" y="4800600"/>
            <a:ext cx="1317625" cy="609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" y="2105024"/>
            <a:ext cx="5924035" cy="421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397375" y="3505200"/>
            <a:ext cx="2155827" cy="304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46363" y="2165024"/>
            <a:ext cx="131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Gas phase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2981" y="2819400"/>
            <a:ext cx="131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Aqueous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96385" y="3004066"/>
            <a:ext cx="900989" cy="65353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9774699">
            <a:off x="3255248" y="4538957"/>
            <a:ext cx="1238724" cy="86046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397373" y="3962400"/>
            <a:ext cx="2155828" cy="457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283732"/>
            <a:ext cx="4419600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Organic aqueous chemistry is a source of secondary organic aerosol</a:t>
            </a:r>
            <a:endParaRPr lang="en-US" sz="2000" baseline="-200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5845736" y="914399"/>
            <a:ext cx="3145863" cy="3438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smtClean="0">
                <a:cs typeface="Arial" pitchFamily="34" charset="0"/>
              </a:rPr>
              <a:t>Now at the point where the organic aqueous chemistry, or a parameterization of the chemistry, needs to be included in regional-scale and global-scale models.  </a:t>
            </a:r>
          </a:p>
          <a:p>
            <a:pPr eaLnBrk="1" hangingPunct="1">
              <a:buFontTx/>
              <a:buNone/>
            </a:pPr>
            <a:endParaRPr lang="en-US" sz="2000" dirty="0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cs typeface="Arial" pitchFamily="34" charset="0"/>
              </a:rPr>
              <a:t>Shown is a parameterization developed for the CMAQ model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57695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352800" y="6388100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Chen et al. (2007) ACP</a:t>
            </a:r>
          </a:p>
        </p:txBody>
      </p:sp>
      <p:sp>
        <p:nvSpPr>
          <p:cNvPr id="15" name="Oval 14"/>
          <p:cNvSpPr/>
          <p:nvPr/>
        </p:nvSpPr>
        <p:spPr>
          <a:xfrm>
            <a:off x="4397375" y="3810000"/>
            <a:ext cx="1317625" cy="609600"/>
          </a:xfrm>
          <a:prstGeom prst="ellips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7000" y="4800600"/>
            <a:ext cx="1317625" cy="609600"/>
          </a:xfrm>
          <a:prstGeom prst="ellips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09600" y="42672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4502512"/>
              <a:ext cx="13335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477000" y="4267200"/>
            <a:ext cx="2286000" cy="2133600"/>
            <a:chOff x="5334000" y="4267200"/>
            <a:chExt cx="22860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735071"/>
              <a:ext cx="2286000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HSO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r>
                <a:rPr lang="en-US" baseline="42000" dirty="0" smtClean="0"/>
                <a:t> </a:t>
              </a:r>
              <a:r>
                <a:rPr lang="en-US" sz="1600" dirty="0" smtClean="0"/>
                <a:t>+ oxidant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  SO</a:t>
              </a:r>
              <a:r>
                <a:rPr lang="en-US" baseline="-25000" dirty="0" smtClean="0"/>
                <a:t>4</a:t>
              </a:r>
              <a:r>
                <a:rPr lang="en-US" baseline="42000" dirty="0" smtClean="0"/>
                <a:t>=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r>
                <a:rPr lang="en-US" dirty="0"/>
                <a:t> </a:t>
              </a:r>
              <a:r>
                <a:rPr lang="en-US" sz="1600" dirty="0"/>
                <a:t>+ oxidant</a:t>
              </a:r>
              <a:endParaRPr lang="en-US" sz="1600" baseline="4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67475" y="5105400"/>
              <a:ext cx="542925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477000" y="5334000"/>
              <a:ext cx="542925" cy="154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105400" y="110626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Dissolution into drop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Dissociation or ionization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1200" y="3974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76200" y="10784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4191000" cy="2195989"/>
            <a:chOff x="76200" y="1524000"/>
            <a:chExt cx="41910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325" y="1740933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174093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657475" y="201715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8600" y="1600200"/>
            <a:ext cx="4953000" cy="2133600"/>
            <a:chOff x="4038600" y="1600200"/>
            <a:chExt cx="4953000" cy="2133600"/>
          </a:xfrm>
        </p:grpSpPr>
        <p:sp>
          <p:nvSpPr>
            <p:cNvPr id="38" name="Oval 37"/>
            <p:cNvSpPr/>
            <p:nvPr/>
          </p:nvSpPr>
          <p:spPr>
            <a:xfrm>
              <a:off x="5334000" y="1600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sz="1600" dirty="0" smtClean="0"/>
                <a:t> (gas)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05400" y="25146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864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sz="16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938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(gas)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3600" y="29380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162800" y="31242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971800" y="427362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Aqueous-phase diffusion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352800" y="4648200"/>
            <a:ext cx="2371725" cy="2133600"/>
            <a:chOff x="1066800" y="1586389"/>
            <a:chExt cx="2371725" cy="2133600"/>
          </a:xfrm>
        </p:grpSpPr>
        <p:sp>
          <p:nvSpPr>
            <p:cNvPr id="35" name="Oval 34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4900" y="2588657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</p:txBody>
        </p:sp>
        <p:sp>
          <p:nvSpPr>
            <p:cNvPr id="53" name="Freeform 52"/>
            <p:cNvSpPr/>
            <p:nvPr/>
          </p:nvSpPr>
          <p:spPr>
            <a:xfrm rot="18533366">
              <a:off x="1705837" y="2220818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71725" y="2424589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20389850" flipH="1" flipV="1">
              <a:off x="1686195" y="215709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57925" y="1635324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9137" y="4962759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00925" y="4278809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4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752600"/>
            <a:ext cx="4267200" cy="33528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most species, the diffusion processes are faster than the other processes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less important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When is this important?</a:t>
            </a:r>
            <a:endParaRPr lang="en-US" sz="2400" baseline="-2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76200" y="107108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4191000" cy="2195989"/>
            <a:chOff x="76200" y="1524000"/>
            <a:chExt cx="41910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325" y="1740933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174093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657475" y="201715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33400" y="403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Aqueous-phase diffusion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14400" y="4413171"/>
            <a:ext cx="2371725" cy="2133600"/>
            <a:chOff x="1066800" y="1586389"/>
            <a:chExt cx="2371725" cy="2133600"/>
          </a:xfrm>
        </p:grpSpPr>
        <p:sp>
          <p:nvSpPr>
            <p:cNvPr id="35" name="Oval 34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4900" y="2588657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</p:txBody>
        </p:sp>
        <p:sp>
          <p:nvSpPr>
            <p:cNvPr id="53" name="Freeform 52"/>
            <p:cNvSpPr/>
            <p:nvPr/>
          </p:nvSpPr>
          <p:spPr>
            <a:xfrm rot="18533366">
              <a:off x="1705837" y="2220818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71725" y="2424589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20389850" flipH="1" flipV="1">
              <a:off x="1686195" y="215709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45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4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255752"/>
                <a:ext cx="4267200" cy="5526048"/>
              </a:xfrm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Gas phase diffusion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Arial" pitchFamily="34" charset="0"/>
                          <a:sym typeface="Wingdings" pitchFamily="2" charset="2"/>
                        </a:rPr>
                        <m:t>𝜋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𝑔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𝑁</m:t>
                      </m:r>
                    </m:oMath>
                  </m:oMathPara>
                </a14:m>
                <a:endParaRPr lang="en-US" sz="20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n-US" sz="2000" i="1">
                          <a:latin typeface="Cambria Math"/>
                          <a:ea typeface="Cambria Math"/>
                          <a:cs typeface="Arial" pitchFamily="34" charset="0"/>
                          <a:sym typeface="Wingdings" pitchFamily="2" charset="2"/>
                        </a:rPr>
                        <m:t>𝜋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3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𝑁</m:t>
                      </m:r>
                    </m:oMath>
                  </m:oMathPara>
                </a14:m>
                <a:endParaRPr lang="en-US" sz="20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      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3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𝑔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𝐿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 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(sec</a:t>
                </a:r>
                <a:r>
                  <a:rPr lang="en-US" sz="1800" baseline="36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-1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Timescale: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𝑑𝑔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sz="2000" dirty="0">
                    <a:cs typeface="Arial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3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𝑔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18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endParaRPr lang="en-US" sz="20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endParaRPr lang="en-US" sz="24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Diffusion across interface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baseline="-20000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aseline="-20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c = speed of sound</a:t>
                </a:r>
              </a:p>
              <a:p>
                <a:pPr>
                  <a:buFont typeface="Symbol"/>
                  <a:buChar char="a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= accommodation coefficient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      Timescale: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sz="2000" dirty="0">
                    <a:cs typeface="Arial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4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 </m:t>
                            </m:r>
                          </m:sup>
                        </m:sSubSup>
                      </m:num>
                      <m:den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𝛼</m:t>
                        </m:r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𝐿</m:t>
                        </m:r>
                      </m:den>
                    </m:f>
                  </m:oMath>
                </a14:m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255752"/>
                <a:ext cx="4267200" cy="5526048"/>
              </a:xfrm>
              <a:blipFill rotWithShape="1">
                <a:blip r:embed="rId3"/>
                <a:stretch>
                  <a:fillRect l="-1560" t="-5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-76200" y="107108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4191000" cy="2195989"/>
            <a:chOff x="76200" y="1524000"/>
            <a:chExt cx="41910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325" y="1740933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174093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657475" y="201715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>
            <a:endCxn id="37" idx="4"/>
          </p:cNvCxnSpPr>
          <p:nvPr/>
        </p:nvCxnSpPr>
        <p:spPr>
          <a:xfrm>
            <a:off x="2095500" y="2653189"/>
            <a:ext cx="76200" cy="106680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28956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381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290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5325" y="4343400"/>
            <a:ext cx="234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values:</a:t>
            </a:r>
          </a:p>
          <a:p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2000" dirty="0" err="1" smtClean="0"/>
              <a:t>dg</a:t>
            </a:r>
            <a:r>
              <a:rPr lang="en-US" dirty="0" smtClean="0"/>
              <a:t> = </a:t>
            </a:r>
            <a:r>
              <a:rPr lang="en-US" dirty="0" smtClean="0"/>
              <a:t>seconds or less</a:t>
            </a:r>
            <a:endParaRPr lang="en-US" dirty="0" smtClean="0"/>
          </a:p>
          <a:p>
            <a:r>
              <a:rPr lang="en-US" dirty="0" err="1">
                <a:latin typeface="Symbol" pitchFamily="18" charset="2"/>
              </a:rPr>
              <a:t>t</a:t>
            </a:r>
            <a:r>
              <a:rPr lang="en-US" baseline="-20000" dirty="0" err="1" smtClean="0"/>
              <a:t>i</a:t>
            </a:r>
            <a:r>
              <a:rPr lang="en-US" dirty="0" smtClean="0"/>
              <a:t> = </a:t>
            </a:r>
            <a:r>
              <a:rPr lang="en-US" dirty="0" smtClean="0"/>
              <a:t>seconds or 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42975" y="1614964"/>
            <a:ext cx="2371725" cy="2133600"/>
            <a:chOff x="1066800" y="1586389"/>
            <a:chExt cx="2371725" cy="2133600"/>
          </a:xfrm>
        </p:grpSpPr>
        <p:sp>
          <p:nvSpPr>
            <p:cNvPr id="16" name="Oval 15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04900" y="2588657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18533366">
              <a:off x="1705837" y="2220818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1725" y="2424589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 rot="20389850" flipH="1" flipV="1">
              <a:off x="1686195" y="215709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4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255752"/>
                <a:ext cx="4267200" cy="4002048"/>
              </a:xfrm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Aqueous phase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diffusion</a:t>
                </a:r>
              </a:p>
              <a:p>
                <a:pPr marL="457200" lvl="1" indent="0"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Timescale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sz="2400" dirty="0">
                    <a:cs typeface="Arial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Arial" pitchFamily="34" charset="0"/>
                                <a:sym typeface="Wingdings" pitchFamily="2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endParaRPr lang="en-US" sz="24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= 2x10</a:t>
                </a:r>
                <a:r>
                  <a:rPr lang="en-US" sz="2000" baseline="36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-9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m</a:t>
                </a:r>
                <a:r>
                  <a:rPr lang="en-US" sz="2000" baseline="36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2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/s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𝑑𝑎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0.005 s</a:t>
                </a:r>
                <a:endParaRPr lang="en-US" sz="24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:endParaRPr lang="en-US" sz="24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 Much faster than chemical reactions in the aqueous phase</a:t>
                </a:r>
                <a:endParaRPr lang="en-US" sz="20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255752"/>
                <a:ext cx="4267200" cy="4002048"/>
              </a:xfrm>
              <a:blipFill rotWithShape="1">
                <a:blip r:embed="rId3"/>
                <a:stretch>
                  <a:fillRect l="-1560" t="-75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endCxn id="37" idx="4"/>
          </p:cNvCxnSpPr>
          <p:nvPr/>
        </p:nvCxnSpPr>
        <p:spPr>
          <a:xfrm>
            <a:off x="2095500" y="2653189"/>
            <a:ext cx="76200" cy="106680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28956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381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290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61975" y="124039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Aqueous-phase diffusion</a:t>
            </a:r>
          </a:p>
        </p:txBody>
      </p:sp>
    </p:spTree>
    <p:extLst>
      <p:ext uri="{BB962C8B-B14F-4D97-AF65-F5344CB8AC3E}">
        <p14:creationId xmlns:p14="http://schemas.microsoft.com/office/powerpoint/2010/main" val="42571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4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419600" y="1027152"/>
                <a:ext cx="4419600" cy="5526048"/>
              </a:xfr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Rate into drop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𝑙𝑖𝑞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𝑔𝑎𝑠</m:t>
                          </m:r>
                        </m:sub>
                      </m:sSub>
                    </m:oMath>
                  </m:oMathPara>
                </a14:m>
                <a:endParaRPr lang="en-US" sz="2400" b="0" i="1" dirty="0" smtClean="0">
                  <a:latin typeface="Cambria Math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𝑑𝑔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Rate out of drop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𝑔𝑎𝑠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𝐻𝑒𝑓𝑓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𝑅𝑇𝐿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171450" lvl="1" indent="0">
                  <a:buNone/>
                </a:pPr>
                <a:endParaRPr lang="en-US" sz="20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171450" lvl="1" indent="0"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When rate in = rate out</a:t>
                </a:r>
                <a:endParaRPr lang="en-US" sz="24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𝑔𝑎𝑠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𝐻𝑒𝑓𝑓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𝑅𝑇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𝑙𝑖𝑞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𝑔𝑎𝑠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/>
                        <a:cs typeface="Arial" pitchFamily="34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𝐻𝑒𝑓𝑓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𝑅𝑇𝐿</m:t>
                    </m:r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= Phase Ratio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00" y="1027152"/>
                <a:ext cx="4419600" cy="5526048"/>
              </a:xfrm>
              <a:blipFill rotWithShape="1">
                <a:blip r:embed="rId3"/>
                <a:stretch>
                  <a:fillRect l="-1507" t="-5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-76200" y="107108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4191000" cy="2195989"/>
            <a:chOff x="76200" y="1524000"/>
            <a:chExt cx="41910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325" y="1740933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174093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657475" y="201715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>
            <a:endCxn id="37" idx="4"/>
          </p:cNvCxnSpPr>
          <p:nvPr/>
        </p:nvCxnSpPr>
        <p:spPr>
          <a:xfrm>
            <a:off x="2095500" y="2653189"/>
            <a:ext cx="76200" cy="106680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28956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381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290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191000"/>
                <a:ext cx="2347912" cy="128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𝑑𝑔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sz="2400" dirty="0">
                    <a:cs typeface="Arial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3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𝑔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𝐿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Arial" pitchFamily="34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sz="2400" i="1" dirty="0" smtClean="0">
                  <a:latin typeface="Cambria Math"/>
                  <a:cs typeface="Arial" pitchFamily="34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sz="2400" dirty="0">
                    <a:cs typeface="Arial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4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 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𝐿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91000"/>
                <a:ext cx="2347912" cy="1288751"/>
              </a:xfrm>
              <a:prstGeom prst="rect">
                <a:avLst/>
              </a:prstGeom>
              <a:blipFill rotWithShape="1">
                <a:blip r:embed="rId5"/>
                <a:stretch>
                  <a:fillRect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2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4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Heterogeneous Reactions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3314820"/>
            <a:ext cx="4724400" cy="2095380"/>
          </a:xfrm>
          <a:noFill/>
          <a:ln w="28575"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 Rate controlled by diffusivity into drop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accommodation or uptake coefficient becomes the important parameter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575" y="94005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 between two species of different phases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3200400" cy="2195989"/>
            <a:chOff x="76200" y="1524000"/>
            <a:chExt cx="32004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r>
                <a:rPr lang="en-US" baseline="-25000" dirty="0" smtClean="0"/>
                <a:t>5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838200" y="1767365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>
            <a:endCxn id="37" idx="4"/>
          </p:cNvCxnSpPr>
          <p:nvPr/>
        </p:nvCxnSpPr>
        <p:spPr>
          <a:xfrm>
            <a:off x="2095500" y="2653189"/>
            <a:ext cx="76200" cy="106680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28956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381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290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1508611"/>
                <a:ext cx="3810000" cy="129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N</a:t>
                </a:r>
                <a:r>
                  <a:rPr lang="en-US" sz="2000" baseline="-20000" dirty="0" smtClean="0"/>
                  <a:t>2</a:t>
                </a:r>
                <a:r>
                  <a:rPr lang="en-US" sz="2000" dirty="0" smtClean="0"/>
                  <a:t>O</a:t>
                </a:r>
                <a:r>
                  <a:rPr lang="en-US" sz="2000" baseline="-20000" dirty="0" smtClean="0"/>
                  <a:t>5</a:t>
                </a:r>
                <a:r>
                  <a:rPr lang="en-US" sz="2000" dirty="0" smtClean="0"/>
                  <a:t>(g) + H</a:t>
                </a:r>
                <a:r>
                  <a:rPr lang="en-US" sz="2000" baseline="-20000" dirty="0" smtClean="0"/>
                  <a:t>2</a:t>
                </a:r>
                <a:r>
                  <a:rPr lang="en-US" sz="2000" dirty="0" smtClean="0"/>
                  <a:t>O(l) </a:t>
                </a:r>
                <a:r>
                  <a:rPr lang="en-US" sz="2000" dirty="0" smtClean="0">
                    <a:sym typeface="Wingdings" pitchFamily="2" charset="2"/>
                  </a:rPr>
                  <a:t> 2 HNO</a:t>
                </a:r>
                <a:r>
                  <a:rPr lang="en-US" sz="2000" baseline="-20000" dirty="0" smtClean="0">
                    <a:sym typeface="Wingdings" pitchFamily="2" charset="2"/>
                  </a:rPr>
                  <a:t>3</a:t>
                </a:r>
              </a:p>
              <a:p>
                <a:endParaRPr lang="en-US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𝐻𝑁𝑂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𝑔𝑎𝑠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508611"/>
                <a:ext cx="3810000" cy="1292213"/>
              </a:xfrm>
              <a:prstGeom prst="rect">
                <a:avLst/>
              </a:prstGeom>
              <a:blipFill rotWithShape="1">
                <a:blip r:embed="rId4"/>
                <a:stretch>
                  <a:fillRect l="-160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800" y="5867400"/>
            <a:ext cx="592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Heterogeneous reactions also occur in the stratosphere on sulfate aerosols and polar stratospheric 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4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419600" y="1027152"/>
                <a:ext cx="4419600" cy="1504369"/>
              </a:xfrm>
              <a:noFill/>
              <a:ln w="28575">
                <a:noFill/>
              </a:ln>
            </p:spPr>
            <p:txBody>
              <a:bodyPr/>
              <a:lstStyle/>
              <a:p>
                <a:pPr marL="341313" indent="-284163"/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Size matters!</a:t>
                </a:r>
              </a:p>
              <a:p>
                <a:pPr marL="57150" indent="0">
                  <a:buNone/>
                </a:pPr>
                <a:r>
                  <a:rPr lang="en-US" sz="2400" dirty="0" smtClean="0">
                    <a:cs typeface="Arial" pitchFamily="34" charset="0"/>
                    <a:sym typeface="Wingdings" pitchFamily="2" charset="2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=10</a:t>
                </a:r>
                <a:r>
                  <a:rPr lang="en-US" sz="2400" baseline="36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-5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m</a:t>
                </a:r>
                <a:r>
                  <a:rPr lang="en-US" sz="2400" baseline="36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2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/s ; </a:t>
                </a:r>
                <a:r>
                  <a:rPr lang="en-US" sz="2400" dirty="0">
                    <a:latin typeface="Symbol" pitchFamily="18" charset="2"/>
                    <a:cs typeface="Arial" pitchFamily="34" charset="0"/>
                    <a:sym typeface="Wingdings" pitchFamily="2" charset="2"/>
                  </a:rPr>
                  <a:t>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=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0.01</a:t>
                </a:r>
              </a:p>
              <a:p>
                <a:pPr marL="57150" indent="0">
                  <a:buNone/>
                </a:pPr>
                <a:r>
                  <a:rPr lang="en-US" sz="2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Arial" pitchFamily="34" charset="0"/>
                        <a:sym typeface="Wingdings" pitchFamily="2" charset="2"/>
                      </a:rPr>
                      <m:t>    </m:t>
                    </m:r>
                    <m:r>
                      <a:rPr lang="en-US" sz="2400" i="1">
                        <a:latin typeface="Cambria Math"/>
                        <a:cs typeface="Arial" pitchFamily="34" charset="0"/>
                        <a:sym typeface="Wingdings" pitchFamily="2" charset="2"/>
                      </a:rPr>
                      <m:t>𝐿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=0.5 g/m</a:t>
                </a:r>
                <a:r>
                  <a:rPr lang="en-US" sz="2400" baseline="36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3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; 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  <a:sym typeface="Wingdings" pitchFamily="2" charset="2"/>
                  </a:rPr>
                  <a:t>c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= 300 m/s ;</a:t>
                </a:r>
              </a:p>
              <a:p>
                <a:pPr marL="57150" indent="0">
                  <a:buNone/>
                </a:pPr>
                <a:endParaRPr lang="en-US" sz="2400" dirty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00" y="1027152"/>
                <a:ext cx="4419600" cy="1504369"/>
              </a:xfrm>
              <a:blipFill rotWithShape="1">
                <a:blip r:embed="rId3"/>
                <a:stretch>
                  <a:fillRect l="-552" t="-2834" b="-40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-76200" y="107108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90600" y="1586389"/>
            <a:ext cx="1828800" cy="1709321"/>
            <a:chOff x="990600" y="1586389"/>
            <a:chExt cx="1828800" cy="1709321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1752600" cy="17093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990600" y="1861065"/>
              <a:ext cx="476250" cy="515899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2100" y="2774394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774394"/>
                <a:ext cx="381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2698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3350" y="5379722"/>
                <a:ext cx="3143250" cy="765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𝑑𝑔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sz="2400" dirty="0">
                    <a:cs typeface="Arial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3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𝑔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𝐿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Arial" pitchFamily="34" charset="0"/>
                        <a:sym typeface="Wingdings" pitchFamily="2" charset="2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Arial" pitchFamily="34" charset="0"/>
                        <a:sym typeface="Wingdings" pitchFamily="2" charset="2"/>
                      </a:rPr>
                      <m:t>   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sz="2400" dirty="0">
                    <a:cs typeface="Arial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4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  <a:sym typeface="Wingdings" pitchFamily="2" charset="2"/>
                              </a:rPr>
                              <m:t> 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𝐿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5379722"/>
                <a:ext cx="3143250" cy="7659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8538" y="2808602"/>
                <a:ext cx="3200400" cy="156966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=10 </a:t>
                </a:r>
                <a:r>
                  <a:rPr lang="en-US" dirty="0" smtClean="0">
                    <a:latin typeface="Symbol" pitchFamily="18" charset="2"/>
                    <a:cs typeface="Arial" pitchFamily="34" charset="0"/>
                    <a:sym typeface="Wingdings" pitchFamily="2" charset="2"/>
                  </a:rPr>
                  <a:t>m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m   cloud drop</a:t>
                </a:r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𝑑𝑔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6.667 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8.889 s  </a:t>
                </a:r>
              </a:p>
              <a:p>
                <a:pPr marL="57150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5715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k</a:t>
                </a:r>
                <a:r>
                  <a:rPr lang="en-US" baseline="-200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t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 0.0643 / 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538" y="2808602"/>
                <a:ext cx="3200400" cy="1569660"/>
              </a:xfrm>
              <a:prstGeom prst="rect">
                <a:avLst/>
              </a:prstGeom>
              <a:blipFill rotWithShape="1">
                <a:blip r:embed="rId6"/>
                <a:stretch>
                  <a:fillRect t="-1145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19675" y="4810836"/>
                <a:ext cx="3200400" cy="156966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100 </a:t>
                </a:r>
                <a:r>
                  <a:rPr lang="en-US" dirty="0" smtClean="0">
                    <a:latin typeface="Symbol" pitchFamily="18" charset="2"/>
                    <a:cs typeface="Arial" pitchFamily="34" charset="0"/>
                    <a:sym typeface="Wingdings" pitchFamily="2" charset="2"/>
                  </a:rPr>
                  <a:t>m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m  rain drop</a:t>
                </a:r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𝑑𝑔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666.7 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88.89 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s  </a:t>
                </a:r>
              </a:p>
              <a:p>
                <a:pPr marL="57150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5715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k</a:t>
                </a:r>
                <a:r>
                  <a:rPr lang="en-US" baseline="-200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t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= 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0.0013 </a:t>
                </a:r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/ 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75" y="4810836"/>
                <a:ext cx="3200400" cy="1569660"/>
              </a:xfrm>
              <a:prstGeom prst="rect">
                <a:avLst/>
              </a:prstGeom>
              <a:blipFill rotWithShape="1">
                <a:blip r:embed="rId7"/>
                <a:stretch>
                  <a:fillRect t="-1141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4800" y="1611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485900" y="2008421"/>
            <a:ext cx="876300" cy="88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37" idx="4"/>
          </p:cNvCxnSpPr>
          <p:nvPr/>
        </p:nvCxnSpPr>
        <p:spPr>
          <a:xfrm>
            <a:off x="1943100" y="2441049"/>
            <a:ext cx="0" cy="85466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2441049"/>
            <a:ext cx="342900" cy="18094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/>
              <p:cNvSpPr txBox="1">
                <a:spLocks/>
              </p:cNvSpPr>
              <p:nvPr/>
            </p:nvSpPr>
            <p:spPr bwMode="auto">
              <a:xfrm>
                <a:off x="95250" y="3377145"/>
                <a:ext cx="2933700" cy="2002234"/>
              </a:xfrm>
              <a:prstGeom prst="rect">
                <a:avLst/>
              </a:prstGeom>
              <a:noFill/>
              <a:ln w="28575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Rate into drop</a:t>
                </a:r>
              </a:p>
              <a:p>
                <a:pPr marL="457200" lvl="1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𝑙𝑖𝑞</m:t>
                              </m:r>
                            </m:sub>
                          </m:sSub>
                        </m:num>
                        <m:den>
                          <m:r>
                            <a:rPr lang="en-US" sz="180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𝑑𝑡</m:t>
                          </m:r>
                        </m:den>
                      </m:f>
                      <m:r>
                        <a:rPr lang="en-US" sz="180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𝑔𝑎𝑠</m:t>
                          </m:r>
                        </m:sub>
                      </m:sSub>
                    </m:oMath>
                  </m:oMathPara>
                </a14:m>
                <a:endParaRPr lang="en-US" sz="1800" i="1" dirty="0" smtClean="0">
                  <a:latin typeface="Cambria Math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Font typeface="Arial" charset="0"/>
                  <a:buNone/>
                </a:pPr>
                <a:endParaRPr lang="en-US" sz="1800" i="1" dirty="0" smtClean="0">
                  <a:latin typeface="Cambria Math"/>
                  <a:cs typeface="Arial" pitchFamily="34" charset="0"/>
                  <a:sym typeface="Wingdings" pitchFamily="2" charset="2"/>
                </a:endParaRPr>
              </a:p>
              <a:p>
                <a:pPr marL="457200" lvl="1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sz="180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𝑡</m:t>
                          </m:r>
                        </m:sub>
                      </m:sSub>
                      <m:r>
                        <a:rPr lang="en-US" sz="1800" i="1" smtClean="0">
                          <a:latin typeface="Cambria Math"/>
                          <a:cs typeface="Arial" pitchFamily="34" charset="0"/>
                          <a:sym typeface="Wingdings" pitchFamily="2" charset="2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𝑑𝑔</m:t>
                                  </m:r>
                                </m:sub>
                              </m:sSub>
                              <m:r>
                                <a:rPr lang="en-US" sz="1400" i="1" smtClean="0">
                                  <a:latin typeface="Cambria Math"/>
                                  <a:cs typeface="Arial" pitchFamily="34" charset="0"/>
                                  <a:sym typeface="Wingdings" pitchFamily="2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  <a:cs typeface="Arial" pitchFamily="34" charset="0"/>
                                      <a:sym typeface="Wingdings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50" y="3377145"/>
                <a:ext cx="2933700" cy="2002234"/>
              </a:xfrm>
              <a:prstGeom prst="rect">
                <a:avLst/>
              </a:prstGeom>
              <a:blipFill rotWithShape="1">
                <a:blip r:embed="rId8"/>
                <a:stretch>
                  <a:fillRect l="-1455" t="-1524"/>
                </a:stretch>
              </a:blipFill>
              <a:ln w="285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514600" y="2895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Faster rate for smaller drops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4504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Intro. to Clouds and Cloud Physics</a:t>
            </a:r>
            <a:endParaRPr lang="en-US" sz="4000" dirty="0">
              <a:solidFill>
                <a:srgbClr val="33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28" y="2133600"/>
            <a:ext cx="3235147" cy="2209800"/>
          </a:xfrm>
          <a:prstGeom prst="rect">
            <a:avLst/>
          </a:prstGeom>
        </p:spPr>
      </p:pic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64730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599"/>
            <a:ext cx="2743200" cy="181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750" y="914400"/>
            <a:ext cx="3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different types of clouds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50" y="1593354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Cirrus = high clouds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667536"/>
            <a:ext cx="36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Cirrocumulus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8449" y="2133600"/>
            <a:ext cx="36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Cirrocumulus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4800599"/>
            <a:ext cx="36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Cirrus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09600" y="4267200"/>
            <a:ext cx="2209800" cy="2133600"/>
            <a:chOff x="990600" y="4267200"/>
            <a:chExt cx="2209800" cy="2133600"/>
          </a:xfrm>
        </p:grpSpPr>
        <p:sp>
          <p:nvSpPr>
            <p:cNvPr id="36" name="Oval 35"/>
            <p:cNvSpPr/>
            <p:nvPr/>
          </p:nvSpPr>
          <p:spPr>
            <a:xfrm>
              <a:off x="9906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4502512"/>
              <a:ext cx="13335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•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pPr algn="ctr">
                <a:spcAft>
                  <a:spcPts val="300"/>
                </a:spcAft>
              </a:pPr>
              <a:endParaRPr lang="en-US" dirty="0" smtClean="0"/>
            </a:p>
            <a:p>
              <a:pPr algn="ctr">
                <a:spcAft>
                  <a:spcPts val="300"/>
                </a:spcAft>
              </a:pPr>
              <a:r>
                <a:rPr lang="en-US" dirty="0" smtClean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  <a:p>
              <a:pPr algn="ctr">
                <a:spcAft>
                  <a:spcPts val="600"/>
                </a:spcAft>
              </a:pPr>
              <a:endParaRPr lang="en-US" dirty="0" smtClean="0"/>
            </a:p>
            <a:p>
              <a:pPr algn="ctr">
                <a:spcAft>
                  <a:spcPts val="600"/>
                </a:spcAft>
              </a:pPr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endParaRPr lang="en-US" baseline="4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076450" y="48073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57400" y="5416912"/>
              <a:ext cx="0" cy="3843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477000" y="4267200"/>
            <a:ext cx="2286000" cy="2133600"/>
            <a:chOff x="5334000" y="4267200"/>
            <a:chExt cx="2286000" cy="2133600"/>
          </a:xfrm>
        </p:grpSpPr>
        <p:sp>
          <p:nvSpPr>
            <p:cNvPr id="28" name="Oval 27"/>
            <p:cNvSpPr/>
            <p:nvPr/>
          </p:nvSpPr>
          <p:spPr>
            <a:xfrm>
              <a:off x="5334000" y="4267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735071"/>
              <a:ext cx="2286000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dirty="0" smtClean="0"/>
                <a:t>HSO</a:t>
              </a:r>
              <a:r>
                <a:rPr lang="en-US" baseline="-25000" dirty="0" smtClean="0"/>
                <a:t>3</a:t>
              </a:r>
              <a:r>
                <a:rPr lang="en-US" baseline="46000" dirty="0" smtClean="0"/>
                <a:t>-</a:t>
              </a:r>
              <a:r>
                <a:rPr lang="en-US" baseline="42000" dirty="0" smtClean="0"/>
                <a:t> </a:t>
              </a:r>
              <a:r>
                <a:rPr lang="en-US" sz="1600" dirty="0" smtClean="0"/>
                <a:t>+ oxidant</a:t>
              </a:r>
              <a:endParaRPr lang="en-US" dirty="0"/>
            </a:p>
            <a:p>
              <a:pPr algn="r">
                <a:spcAft>
                  <a:spcPts val="600"/>
                </a:spcAft>
              </a:pPr>
              <a:r>
                <a:rPr lang="en-US" dirty="0" smtClean="0"/>
                <a:t>                SO</a:t>
              </a:r>
              <a:r>
                <a:rPr lang="en-US" baseline="-25000" dirty="0" smtClean="0"/>
                <a:t>4</a:t>
              </a:r>
              <a:r>
                <a:rPr lang="en-US" baseline="42000" dirty="0" smtClean="0"/>
                <a:t>=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SO</a:t>
              </a:r>
              <a:r>
                <a:rPr lang="en-US" baseline="-25000" dirty="0" smtClean="0"/>
                <a:t>3</a:t>
              </a:r>
              <a:r>
                <a:rPr lang="en-US" baseline="42000" dirty="0" smtClean="0"/>
                <a:t>=</a:t>
              </a:r>
              <a:r>
                <a:rPr lang="en-US" dirty="0"/>
                <a:t> </a:t>
              </a:r>
              <a:r>
                <a:rPr lang="en-US" sz="1600" dirty="0"/>
                <a:t>+ oxidant</a:t>
              </a:r>
              <a:endParaRPr lang="en-US" sz="1600" baseline="4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67475" y="5105400"/>
              <a:ext cx="542925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477000" y="5334000"/>
              <a:ext cx="542925" cy="154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105400" y="110626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Dissolution into drop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Dissociation or ionization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1200" y="3974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Chemical reaction in drop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76200" y="10784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Gas-phase diffusion to drop surface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200" y="1524000"/>
            <a:ext cx="4191000" cy="2195989"/>
            <a:chOff x="76200" y="1524000"/>
            <a:chExt cx="4191000" cy="2195989"/>
          </a:xfrm>
        </p:grpSpPr>
        <p:sp>
          <p:nvSpPr>
            <p:cNvPr id="37" name="Oval 36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52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5325" y="1740933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174093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657475" y="201715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8600" y="1600200"/>
            <a:ext cx="4953000" cy="2133600"/>
            <a:chOff x="4038600" y="1600200"/>
            <a:chExt cx="4953000" cy="2133600"/>
          </a:xfrm>
        </p:grpSpPr>
        <p:sp>
          <p:nvSpPr>
            <p:cNvPr id="38" name="Oval 37"/>
            <p:cNvSpPr/>
            <p:nvPr/>
          </p:nvSpPr>
          <p:spPr>
            <a:xfrm>
              <a:off x="5334000" y="1600200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sz="1600" dirty="0" smtClean="0"/>
                <a:t> (gas)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05400" y="25146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86400" y="2286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sz="16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938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(gas)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3600" y="29380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 (</a:t>
              </a:r>
              <a:r>
                <a:rPr lang="en-US" sz="1600" dirty="0" err="1" smtClean="0"/>
                <a:t>aq</a:t>
              </a:r>
              <a:r>
                <a:rPr lang="en-US" sz="1600" dirty="0" smtClean="0"/>
                <a:t>)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162800" y="31242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971800" y="427362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Aqueous-phase diffusion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352800" y="4648200"/>
            <a:ext cx="2371725" cy="2133600"/>
            <a:chOff x="1066800" y="1586389"/>
            <a:chExt cx="2371725" cy="2133600"/>
          </a:xfrm>
        </p:grpSpPr>
        <p:sp>
          <p:nvSpPr>
            <p:cNvPr id="35" name="Oval 34"/>
            <p:cNvSpPr/>
            <p:nvPr/>
          </p:nvSpPr>
          <p:spPr>
            <a:xfrm>
              <a:off x="1066800" y="1586389"/>
              <a:ext cx="2209800" cy="2133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4900" y="2588657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HSO</a:t>
              </a:r>
              <a:r>
                <a:rPr lang="en-US" baseline="-25000" dirty="0"/>
                <a:t>3</a:t>
              </a:r>
              <a:r>
                <a:rPr lang="en-US" baseline="46000" dirty="0"/>
                <a:t>-</a:t>
              </a:r>
            </a:p>
          </p:txBody>
        </p:sp>
        <p:sp>
          <p:nvSpPr>
            <p:cNvPr id="53" name="Freeform 52"/>
            <p:cNvSpPr/>
            <p:nvPr/>
          </p:nvSpPr>
          <p:spPr>
            <a:xfrm rot="18533366">
              <a:off x="1705837" y="2220818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71725" y="2424589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oxidant</a:t>
              </a: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20389850" flipH="1" flipV="1">
              <a:off x="1686195" y="2157097"/>
              <a:ext cx="771525" cy="636032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400925" y="4278809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57925" y="1641068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90725" y="1708666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5325" y="5010834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05300" y="4706718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√</a:t>
            </a:r>
            <a:endParaRPr lang="en-US" sz="36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Aqueous Phase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Important factors for aqueous chemistry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Liquid water content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pH = acidity of drops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Size of drops – not just between cloud and rain drops, but also between different cloud drops</a:t>
            </a:r>
          </a:p>
          <a:p>
            <a:pPr marL="857250" lvl="2" indent="0">
              <a:buNone/>
            </a:pPr>
            <a:endParaRPr lang="en-US" dirty="0"/>
          </a:p>
        </p:txBody>
      </p:sp>
      <p:pic>
        <p:nvPicPr>
          <p:cNvPr id="4" name="Picture 9" descr="\\peepul\winusers\barthm\My Documents\rynda\Part1 paper\O3form_2LW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3" r="50000"/>
          <a:stretch/>
        </p:blipFill>
        <p:spPr bwMode="auto">
          <a:xfrm>
            <a:off x="228601" y="4399050"/>
            <a:ext cx="2362199" cy="21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ASPCOLL\HEFF_00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5"/>
          <a:stretch/>
        </p:blipFill>
        <p:spPr bwMode="auto">
          <a:xfrm>
            <a:off x="3241343" y="4267200"/>
            <a:ext cx="2473657" cy="2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629400" y="4580558"/>
            <a:ext cx="1828800" cy="1709321"/>
            <a:chOff x="990600" y="1586389"/>
            <a:chExt cx="1828800" cy="1709321"/>
          </a:xfrm>
        </p:grpSpPr>
        <p:sp>
          <p:nvSpPr>
            <p:cNvPr id="22" name="Oval 21"/>
            <p:cNvSpPr/>
            <p:nvPr/>
          </p:nvSpPr>
          <p:spPr>
            <a:xfrm>
              <a:off x="1066800" y="1586389"/>
              <a:ext cx="1752600" cy="17093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90600" y="1861065"/>
              <a:ext cx="476250" cy="515899"/>
            </a:xfrm>
            <a:custGeom>
              <a:avLst/>
              <a:gdLst>
                <a:gd name="connsiteX0" fmla="*/ 0 w 771525"/>
                <a:gd name="connsiteY0" fmla="*/ 0 h 561975"/>
                <a:gd name="connsiteX1" fmla="*/ 342900 w 771525"/>
                <a:gd name="connsiteY1" fmla="*/ 200025 h 561975"/>
                <a:gd name="connsiteX2" fmla="*/ 419100 w 771525"/>
                <a:gd name="connsiteY2" fmla="*/ 485775 h 561975"/>
                <a:gd name="connsiteX3" fmla="*/ 771525 w 771525"/>
                <a:gd name="connsiteY3" fmla="*/ 561975 h 561975"/>
                <a:gd name="connsiteX4" fmla="*/ 771525 w 771525"/>
                <a:gd name="connsiteY4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561975">
                  <a:moveTo>
                    <a:pt x="0" y="0"/>
                  </a:moveTo>
                  <a:cubicBezTo>
                    <a:pt x="136525" y="59531"/>
                    <a:pt x="273050" y="119063"/>
                    <a:pt x="342900" y="200025"/>
                  </a:cubicBezTo>
                  <a:cubicBezTo>
                    <a:pt x="412750" y="280988"/>
                    <a:pt x="347663" y="425450"/>
                    <a:pt x="419100" y="485775"/>
                  </a:cubicBezTo>
                  <a:cubicBezTo>
                    <a:pt x="490537" y="546100"/>
                    <a:pt x="771525" y="561975"/>
                    <a:pt x="771525" y="561975"/>
                  </a:cubicBezTo>
                  <a:lnTo>
                    <a:pt x="771525" y="561975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200900" y="5768563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Wingdings" pitchFamily="2" charset="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5768563"/>
                <a:ext cx="381000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2698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943600" y="460603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7124700" y="5002590"/>
            <a:ext cx="876300" cy="88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22" idx="4"/>
          </p:cNvCxnSpPr>
          <p:nvPr/>
        </p:nvCxnSpPr>
        <p:spPr>
          <a:xfrm>
            <a:off x="7581900" y="5435218"/>
            <a:ext cx="0" cy="85466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0000" y="5435218"/>
            <a:ext cx="342900" cy="18094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4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Clouds and Chemistry</a:t>
            </a:r>
            <a:endParaRPr lang="en-US" sz="4000" dirty="0">
              <a:solidFill>
                <a:srgbClr val="3333CC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 t="33981" b="16991"/>
          <a:stretch>
            <a:fillRect/>
          </a:stretch>
        </p:blipFill>
        <p:spPr bwMode="auto">
          <a:xfrm>
            <a:off x="4572000" y="4595536"/>
            <a:ext cx="4552950" cy="22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3581400"/>
          </a:xfrm>
          <a:noFill/>
          <a:ln w="28575">
            <a:noFill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Aqueous phase reactions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Separation of species (e.g. HO</a:t>
            </a:r>
            <a:r>
              <a:rPr lang="en-US" sz="2400" baseline="-2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drops, which limits NO + HO</a:t>
            </a:r>
            <a:r>
              <a:rPr lang="en-US" sz="2400" baseline="-2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gas-phase reaction)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Photolysis rates are altered by scattering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Role of ice on dissolved species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Scavenging of species leading to rain out (acid rain)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Lightning-generated nitrogen oxides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Transport of boundary layer air to free troposphere</a:t>
            </a:r>
          </a:p>
        </p:txBody>
      </p:sp>
    </p:spTree>
    <p:extLst>
      <p:ext uri="{BB962C8B-B14F-4D97-AF65-F5344CB8AC3E}">
        <p14:creationId xmlns:p14="http://schemas.microsoft.com/office/powerpoint/2010/main" val="230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Intro. to Clouds and Cloud Physics</a:t>
            </a:r>
            <a:endParaRPr lang="en-US" sz="4000" dirty="0">
              <a:solidFill>
                <a:srgbClr val="3333CC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28575" y="3778250"/>
            <a:ext cx="4752975" cy="3108325"/>
            <a:chOff x="1446" y="2399"/>
            <a:chExt cx="2725" cy="1782"/>
          </a:xfrm>
        </p:grpSpPr>
        <p:pic>
          <p:nvPicPr>
            <p:cNvPr id="10" name="Picture 6" descr="Storm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36"/>
            <a:stretch>
              <a:fillRect/>
            </a:stretch>
          </p:blipFill>
          <p:spPr bwMode="auto">
            <a:xfrm>
              <a:off x="1637" y="2399"/>
              <a:ext cx="2342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spect="1" noChangeArrowheads="1"/>
            </p:cNvSpPr>
            <p:nvPr/>
          </p:nvSpPr>
          <p:spPr bwMode="auto">
            <a:xfrm>
              <a:off x="1446" y="3950"/>
              <a:ext cx="27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FFFF00"/>
                  </a:solidFill>
                </a:rPr>
                <a:t>STERAO-1996; From Dye et al. (2000)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5750" y="914400"/>
            <a:ext cx="3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different types of clouds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1593354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Cumulonimbus a.k.a. thunderstorms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3354"/>
            <a:ext cx="4504292" cy="2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Intro. to Clouds and Cloud Physics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914400"/>
            <a:ext cx="3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different types of clouds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6002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Lenticular clouds a.k.a. pancakes or UFOs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Cumulus </a:t>
            </a:r>
            <a:r>
              <a:rPr lang="en-US" dirty="0" err="1" smtClean="0"/>
              <a:t>humilis</a:t>
            </a:r>
            <a:r>
              <a:rPr lang="en-US" dirty="0" smtClean="0"/>
              <a:t> a.k.a. fair weather cumulus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371600"/>
            <a:ext cx="4391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 t="33981" b="16991"/>
          <a:stretch>
            <a:fillRect/>
          </a:stretch>
        </p:blipFill>
        <p:spPr bwMode="auto">
          <a:xfrm>
            <a:off x="9525" y="4403110"/>
            <a:ext cx="4943475" cy="243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5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Intro. to Clouds and Cloud Physics</a:t>
            </a:r>
            <a:endParaRPr lang="en-US" sz="4000" dirty="0">
              <a:solidFill>
                <a:srgbClr val="33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8" r="20048" b="15494"/>
          <a:stretch/>
        </p:blipFill>
        <p:spPr>
          <a:xfrm>
            <a:off x="2667000" y="2209800"/>
            <a:ext cx="5346003" cy="2968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9" y="914400"/>
            <a:ext cx="540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Composed of different types of particles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8175" y="248971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crystals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3124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4038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water</a:t>
            </a:r>
          </a:p>
          <a:p>
            <a:endParaRPr lang="en-US" dirty="0"/>
          </a:p>
          <a:p>
            <a:r>
              <a:rPr lang="en-US" dirty="0" smtClean="0"/>
              <a:t>Rain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Graupel</a:t>
            </a:r>
            <a:r>
              <a:rPr lang="en-US" dirty="0" smtClean="0"/>
              <a:t> or hail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535882"/>
            <a:ext cx="215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different shapes and sizes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2382643" y="2286000"/>
            <a:ext cx="436757" cy="132028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going to focus on the liquid phase and its effects on trace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44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3333CC"/>
                </a:solidFill>
              </a:rPr>
              <a:t>Intro. to Clouds and Cloud Physics</a:t>
            </a:r>
            <a:endParaRPr lang="en-US" sz="4000" dirty="0">
              <a:solidFill>
                <a:srgbClr val="3333CC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352675"/>
            <a:ext cx="4391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0600" y="1752600"/>
            <a:ext cx="2850291" cy="2170330"/>
            <a:chOff x="121509" y="4611470"/>
            <a:chExt cx="2850291" cy="2170330"/>
          </a:xfrm>
        </p:grpSpPr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09" y="4898572"/>
              <a:ext cx="2850291" cy="1883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509" y="4611470"/>
              <a:ext cx="2850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Stratocumulus by </a:t>
              </a:r>
            </a:p>
            <a:p>
              <a:pPr algn="ctr"/>
              <a:r>
                <a:rPr lang="en-US" dirty="0" smtClean="0"/>
                <a:t>Atacama Desert, Chile</a:t>
              </a:r>
              <a:endParaRPr lang="en-US" dirty="0"/>
            </a:p>
          </p:txBody>
        </p:sp>
      </p:grp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 t="33981" b="16991"/>
          <a:stretch>
            <a:fillRect/>
          </a:stretch>
        </p:blipFill>
        <p:spPr bwMode="auto">
          <a:xfrm>
            <a:off x="102459" y="4267200"/>
            <a:ext cx="4943475" cy="243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914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going to focus on the liquid phase and its effects on trace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3694</Words>
  <Application>Microsoft Office PowerPoint</Application>
  <PresentationFormat>On-screen Show (4:3)</PresentationFormat>
  <Paragraphs>702</Paragraphs>
  <Slides>52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AQUEOUS CHEMISTRY  +  HETEROGENEOUS REACTIONS  NC A&amp;T Lecture  February 15, 2011 Mary Barth barthm@ucar.edu</vt:lpstr>
      <vt:lpstr>Effects of Acid Rain</vt:lpstr>
      <vt:lpstr>Intro. to Clouds and Cloud Physics</vt:lpstr>
      <vt:lpstr>Intro. to Clouds and Cloud Physics</vt:lpstr>
      <vt:lpstr>Intro. to Clouds and Cloud Physics</vt:lpstr>
      <vt:lpstr>Intro. to Clouds and Cloud Physics</vt:lpstr>
      <vt:lpstr>Intro. to Clouds and Cloud Physics</vt:lpstr>
      <vt:lpstr>Intro. to Clouds and Cloud Physics</vt:lpstr>
      <vt:lpstr>Intro. to Clouds and Cloud Physics</vt:lpstr>
      <vt:lpstr>Intro. to Clouds and Cloud Physics</vt:lpstr>
      <vt:lpstr>Aqueous Phase Chemistry</vt:lpstr>
      <vt:lpstr>Effects of Acid Rain</vt:lpstr>
      <vt:lpstr>Aqueous Phase Chemistry</vt:lpstr>
      <vt:lpstr>Aqueous Phase Chemistry</vt:lpstr>
      <vt:lpstr>Aqueous Phase Chemistry</vt:lpstr>
      <vt:lpstr>Aqueous Phase Chemistry</vt:lpstr>
      <vt:lpstr>Aqueous Phase Chemistry</vt:lpstr>
      <vt:lpstr>Aqueous Phase Chemistry</vt:lpstr>
      <vt:lpstr>Aqueous Phase Chemistry</vt:lpstr>
      <vt:lpstr>PowerPoint Presentation</vt:lpstr>
      <vt:lpstr>PowerPoint Presentation</vt:lpstr>
      <vt:lpstr>Aqueous Phase Chemistry</vt:lpstr>
      <vt:lpstr>Aqueous Phase Chemistry</vt:lpstr>
      <vt:lpstr>Natural Acidity of Rain </vt:lpstr>
      <vt:lpstr>Natural Acidity of Rain </vt:lpstr>
      <vt:lpstr>PowerPoint Presentation</vt:lpstr>
      <vt:lpstr>Aqueous Phase Chemistry</vt:lpstr>
      <vt:lpstr>PowerPoint Presentation</vt:lpstr>
      <vt:lpstr>What type of cloud is shown?</vt:lpstr>
      <vt:lpstr>Aqueous Phase Chemistry</vt:lpstr>
      <vt:lpstr>Aqueous Phase Chemistry</vt:lpstr>
      <vt:lpstr>PowerPoint Presentation</vt:lpstr>
      <vt:lpstr>PowerPoint Presentation</vt:lpstr>
      <vt:lpstr>Aqueous Phase Chemistry</vt:lpstr>
      <vt:lpstr>PowerPoint Presentation</vt:lpstr>
      <vt:lpstr>Effects of Acid Rain</vt:lpstr>
      <vt:lpstr>Effects of Acid Rain</vt:lpstr>
      <vt:lpstr>Effects of Acid Rain</vt:lpstr>
      <vt:lpstr>Aqueous Phase Chemistry</vt:lpstr>
      <vt:lpstr>Aqueous Phase Chemistry</vt:lpstr>
      <vt:lpstr>Aqueous Phase Chemistry</vt:lpstr>
      <vt:lpstr>Aqueous Phase Chemistry</vt:lpstr>
      <vt:lpstr>Aqueous Phase Chemistry</vt:lpstr>
      <vt:lpstr>Aqueous Phase Chemistry</vt:lpstr>
      <vt:lpstr>Aqueous Phase Chemistry</vt:lpstr>
      <vt:lpstr>Aqueous Phase Chemistry</vt:lpstr>
      <vt:lpstr>Aqueous Phase Chemistry</vt:lpstr>
      <vt:lpstr>Heterogeneous Reactions</vt:lpstr>
      <vt:lpstr>Aqueous Phase Chemistry</vt:lpstr>
      <vt:lpstr>Aqueous Phase Chemistry</vt:lpstr>
      <vt:lpstr>Aqueous Phase Chemistry</vt:lpstr>
      <vt:lpstr>Clouds and Chemistry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OASIS WORKSHOP NCAR ACD, July 9 and 10</dc:title>
  <dc:creator>orlando</dc:creator>
  <cp:lastModifiedBy>barthm</cp:lastModifiedBy>
  <cp:revision>325</cp:revision>
  <dcterms:created xsi:type="dcterms:W3CDTF">2007-07-06T14:54:36Z</dcterms:created>
  <dcterms:modified xsi:type="dcterms:W3CDTF">2011-02-15T17:01:23Z</dcterms:modified>
</cp:coreProperties>
</file>