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57" r:id="rId4"/>
    <p:sldId id="288" r:id="rId5"/>
    <p:sldId id="262" r:id="rId6"/>
    <p:sldId id="264" r:id="rId7"/>
    <p:sldId id="289" r:id="rId8"/>
    <p:sldId id="265" r:id="rId9"/>
    <p:sldId id="266" r:id="rId10"/>
    <p:sldId id="290" r:id="rId11"/>
    <p:sldId id="268" r:id="rId12"/>
    <p:sldId id="291" r:id="rId13"/>
    <p:sldId id="301" r:id="rId14"/>
    <p:sldId id="270" r:id="rId15"/>
    <p:sldId id="271" r:id="rId16"/>
    <p:sldId id="272" r:id="rId17"/>
    <p:sldId id="27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74" r:id="rId27"/>
    <p:sldId id="302" r:id="rId28"/>
    <p:sldId id="275" r:id="rId29"/>
    <p:sldId id="303" r:id="rId30"/>
    <p:sldId id="276" r:id="rId31"/>
    <p:sldId id="277" r:id="rId32"/>
    <p:sldId id="304" r:id="rId33"/>
    <p:sldId id="278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59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8D9F-3356-4667-97B2-B0FC9C329543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3F7D0-A3B5-4FF7-877E-C6E188D0D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BD66-A603-4255-B3BB-14C02F8A847E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4C43-E0B9-47CC-9D4C-B289B2AA0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Office_Excel_97-2003_Worksheet6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Surface-Atmosphere Fluxes</a:t>
            </a:r>
            <a:br>
              <a:rPr lang="en-US" dirty="0" smtClean="0"/>
            </a:br>
            <a:r>
              <a:rPr lang="en-US" i="1" dirty="0" smtClean="0"/>
              <a:t>Part II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Christine Wiedinmyer</a:t>
            </a:r>
          </a:p>
          <a:p>
            <a:r>
              <a:rPr lang="en-US" dirty="0" smtClean="0"/>
              <a:t>christin@ucar.edu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5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200" y="6400800"/>
            <a:ext cx="400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Andreae</a:t>
            </a:r>
            <a:r>
              <a:rPr lang="en-US" sz="1400" b="0" dirty="0"/>
              <a:t> and Rosenfeld, </a:t>
            </a:r>
            <a:r>
              <a:rPr lang="en-US" sz="1400" b="0" i="1" dirty="0" smtClean="0"/>
              <a:t>Earth Science Reviews</a:t>
            </a:r>
            <a:r>
              <a:rPr lang="en-US" sz="1400" b="0" dirty="0" smtClean="0"/>
              <a:t>, </a:t>
            </a:r>
            <a:r>
              <a:rPr lang="en-US" sz="1400" b="0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isc.sci.gsfc.nasa.gov/Aura/data-holdings/OMI/images/global_NO2_map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17041" cy="58750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Data from OMI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matters,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and seasonal trends in emissions have important implications on chemistry and air 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For example: Why are you asked to fill up your gas tank in the evening during the summer smog season?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Tropospheric</a:t>
            </a:r>
            <a:r>
              <a:rPr lang="en-US" dirty="0" smtClean="0"/>
              <a:t> ozone forms in the presence of </a:t>
            </a:r>
            <a:r>
              <a:rPr lang="en-US" dirty="0" err="1" smtClean="0"/>
              <a:t>NOx</a:t>
            </a:r>
            <a:r>
              <a:rPr lang="en-US" dirty="0" smtClean="0"/>
              <a:t>, VOC and sunlight</a:t>
            </a:r>
          </a:p>
          <a:p>
            <a:endParaRPr lang="en-US" dirty="0" smtClean="0"/>
          </a:p>
          <a:p>
            <a:r>
              <a:rPr lang="en-US" dirty="0" smtClean="0"/>
              <a:t>Takes time to make (peaks in summer afternoon)</a:t>
            </a:r>
          </a:p>
          <a:p>
            <a:endParaRPr lang="en-US" i="1" dirty="0" smtClean="0"/>
          </a:p>
          <a:p>
            <a:r>
              <a:rPr lang="en-US" i="1" dirty="0" smtClean="0"/>
              <a:t>Emissions in morning contributes to daytime formation of ozone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Example</a:t>
            </a:r>
            <a:r>
              <a:rPr lang="en-US" dirty="0" smtClean="0"/>
              <a:t>: Emissions from fires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775575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86400" y="6488668"/>
            <a:ext cx="354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Courtesy of Brian </a:t>
            </a:r>
            <a:r>
              <a:rPr lang="en-US" b="0" dirty="0" smtClean="0"/>
              <a:t>Magi, NOAA GFDL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emitted from fires?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92150"/>
            <a:ext cx="227647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938" y="692150"/>
            <a:ext cx="2413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692150"/>
            <a:ext cx="236537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75238" y="6553200"/>
            <a:ext cx="4068762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chemeClr val="bg2">
                    <a:lumMod val="75000"/>
                  </a:schemeClr>
                </a:solidFill>
              </a:rPr>
              <a:t>Urbanski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</a:rPr>
              <a:t> et al., </a:t>
            </a:r>
            <a:r>
              <a:rPr lang="en-US" sz="1400" b="0" u="sng" dirty="0" err="1">
                <a:solidFill>
                  <a:schemeClr val="bg2">
                    <a:lumMod val="75000"/>
                  </a:schemeClr>
                </a:solidFill>
              </a:rPr>
              <a:t>Wildland</a:t>
            </a:r>
            <a:r>
              <a:rPr lang="en-US" sz="1400" b="0" u="sng" dirty="0">
                <a:solidFill>
                  <a:schemeClr val="bg2">
                    <a:lumMod val="75000"/>
                  </a:schemeClr>
                </a:solidFill>
              </a:rPr>
              <a:t> Fires and Air Pollution</a:t>
            </a:r>
            <a:r>
              <a:rPr lang="en-US" sz="1400" b="0" dirty="0">
                <a:solidFill>
                  <a:schemeClr val="bg2">
                    <a:lumMod val="75000"/>
                  </a:schemeClr>
                </a:solidFill>
              </a:rPr>
              <a:t>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do we need to consider?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Controlling variables: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weather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what burns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how it burns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where it burns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when it burns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4800" y="1295400"/>
            <a:ext cx="8610600" cy="5029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A(x,t):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burned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B(x,t):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Biomass burned (biomass burned/area)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vegetation (ecology)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characteristics: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amounts of woody biomass, leaf biomass, litter, ...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condition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moisture content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Emission factor (mass emission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/biomass burned)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characteristics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condition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14400" y="304800"/>
          <a:ext cx="7086600" cy="787400"/>
        </p:xfrm>
        <a:graphic>
          <a:graphicData uri="http://schemas.openxmlformats.org/presentationml/2006/ole">
            <p:oleObj spid="_x0000_s40961" name="Equation" r:id="rId3" imgW="2171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8" name="Picture 6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671763"/>
            <a:ext cx="5562600" cy="4186237"/>
          </a:xfrm>
          <a:prstGeom prst="rect">
            <a:avLst/>
          </a:prstGeom>
          <a:noFill/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962400" y="381000"/>
            <a:ext cx="464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>
                <a:solidFill>
                  <a:srgbClr val="FFFF99"/>
                </a:solidFill>
              </a:rPr>
              <a:t>(1) Emissions determined from field measurements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228600" y="6096000"/>
            <a:ext cx="2327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Thomas Karl, NCAR</a:t>
            </a:r>
          </a:p>
          <a:p>
            <a:r>
              <a:rPr lang="en-US" sz="1600" dirty="0">
                <a:latin typeface="Arial" charset="0"/>
              </a:rPr>
              <a:t>TROFFEE Study, Brazil</a:t>
            </a:r>
          </a:p>
        </p:txBody>
      </p:sp>
      <p:pic>
        <p:nvPicPr>
          <p:cNvPr id="197642" name="Picture 10" descr="pyrocum1"/>
          <p:cNvPicPr>
            <a:picLocks noChangeAspect="1" noChangeArrowheads="1"/>
          </p:cNvPicPr>
          <p:nvPr/>
        </p:nvPicPr>
        <p:blipFill>
          <a:blip r:embed="rId3" cstate="print"/>
          <a:srcRect b="2376"/>
          <a:stretch>
            <a:fillRect/>
          </a:stretch>
        </p:blipFill>
        <p:spPr bwMode="auto">
          <a:xfrm>
            <a:off x="0" y="0"/>
            <a:ext cx="37258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100_9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5358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Deforestation Fire in the Yucatan, Mexico (March 2006)</a:t>
            </a:r>
          </a:p>
          <a:p>
            <a:r>
              <a:rPr lang="en-US" dirty="0"/>
              <a:t>Bob </a:t>
            </a:r>
            <a:r>
              <a:rPr lang="en-US" dirty="0" err="1"/>
              <a:t>Yokelson</a:t>
            </a:r>
            <a:r>
              <a:rPr lang="en-US" dirty="0"/>
              <a:t>, UMT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81000" y="6521450"/>
            <a:ext cx="475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http://www.umt.edu/chemistry/faculty/yokelson.htm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did we just learn?</a:t>
            </a:r>
          </a:p>
          <a:p>
            <a:pPr lvl="1"/>
            <a:r>
              <a:rPr lang="en-US" dirty="0" smtClean="0"/>
              <a:t>What is emitted?</a:t>
            </a:r>
          </a:p>
          <a:p>
            <a:pPr lvl="1"/>
            <a:r>
              <a:rPr lang="en-US" dirty="0" smtClean="0"/>
              <a:t>What are emission sources?</a:t>
            </a:r>
          </a:p>
          <a:p>
            <a:endParaRPr lang="en-US" dirty="0" smtClean="0"/>
          </a:p>
          <a:p>
            <a:r>
              <a:rPr lang="en-US" dirty="0" smtClean="0"/>
              <a:t>How is it applied? </a:t>
            </a:r>
          </a:p>
          <a:p>
            <a:pPr lvl="1"/>
            <a:r>
              <a:rPr lang="en-US" dirty="0" smtClean="0"/>
              <a:t>Why do we need to know emission rates? </a:t>
            </a:r>
          </a:p>
          <a:p>
            <a:pPr lvl="1"/>
            <a:r>
              <a:rPr lang="en-US" dirty="0" smtClean="0"/>
              <a:t>How do we apply measured emissions? </a:t>
            </a:r>
          </a:p>
          <a:p>
            <a:pPr lvl="1"/>
            <a:r>
              <a:rPr lang="en-US" dirty="0" smtClean="0"/>
              <a:t>How do we calculate emissions? 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i="1" dirty="0" smtClean="0"/>
              <a:t>EXAMPLE</a:t>
            </a:r>
            <a:endParaRPr lang="en-US" i="1" dirty="0" smtClean="0"/>
          </a:p>
          <a:p>
            <a:pPr lvl="2"/>
            <a:r>
              <a:rPr lang="en-US" dirty="0" smtClean="0"/>
              <a:t>Fire Emissions</a:t>
            </a:r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99"/>
                </a:solidFill>
              </a:rPr>
              <a:t>Emission Ratios</a:t>
            </a: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229600" cy="1419225"/>
          </a:xfrm>
          <a:prstGeom prst="rect">
            <a:avLst/>
          </a:prstGeom>
          <a:noFill/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2581275" y="6491288"/>
            <a:ext cx="552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/>
              <a:t>Andreae</a:t>
            </a:r>
            <a:r>
              <a:rPr lang="en-US" sz="1800" dirty="0"/>
              <a:t> and </a:t>
            </a:r>
            <a:r>
              <a:rPr lang="en-US" sz="1800" dirty="0" err="1"/>
              <a:t>Merlet</a:t>
            </a:r>
            <a:r>
              <a:rPr lang="en-US" sz="1800" dirty="0"/>
              <a:t>, </a:t>
            </a:r>
            <a:r>
              <a:rPr lang="en-US" sz="1800" i="1" dirty="0"/>
              <a:t>Global Biogeochemical Cycles</a:t>
            </a:r>
            <a:r>
              <a:rPr lang="en-US" sz="1800" dirty="0"/>
              <a:t>, 2001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1615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Example: CH</a:t>
            </a:r>
            <a:r>
              <a:rPr lang="en-US" baseline="-25000" dirty="0"/>
              <a:t>3</a:t>
            </a:r>
            <a:r>
              <a:rPr lang="en-US" dirty="0"/>
              <a:t>Cl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fsl_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228600"/>
            <a:ext cx="4589462" cy="6248400"/>
          </a:xfrm>
          <a:prstGeom prst="rect">
            <a:avLst/>
          </a:prstGeom>
          <a:noFill/>
        </p:spPr>
      </p:pic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4130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A schematic of the USFS Fire Sciences Laboratory (FSL) </a:t>
            </a:r>
          </a:p>
          <a:p>
            <a:r>
              <a:rPr lang="en-US" sz="1800" dirty="0"/>
              <a:t>combustion facility in Missoula, MT.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4392613" y="6521450"/>
            <a:ext cx="4751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http://www.umt.edu/chemistry/faculty/yokelson.htm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0" y="304800"/>
            <a:ext cx="464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>
                <a:solidFill>
                  <a:srgbClr val="FFFF99"/>
                </a:solidFill>
              </a:rPr>
              <a:t>(2) Fire emissions determined from laboratory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Getting at </a:t>
            </a:r>
            <a:r>
              <a:rPr lang="en-US" dirty="0">
                <a:solidFill>
                  <a:srgbClr val="FFFF99"/>
                </a:solidFill>
              </a:rPr>
              <a:t>Emission Factors</a:t>
            </a:r>
            <a:r>
              <a:rPr lang="en-US" dirty="0"/>
              <a:t>… 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305800" cy="2589213"/>
          </a:xfrm>
          <a:prstGeom prst="rect">
            <a:avLst/>
          </a:prstGeom>
          <a:noFill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693561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x</a:t>
            </a:r>
            <a:r>
              <a:rPr lang="en-US" sz="2000" dirty="0"/>
              <a:t> 		Amount of compound released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biomass</a:t>
            </a:r>
            <a:r>
              <a:rPr lang="en-US" sz="2000" dirty="0"/>
              <a:t> 	</a:t>
            </a:r>
            <a:r>
              <a:rPr lang="en-US" sz="2000" dirty="0" smtClean="0"/>
              <a:t>	Amount </a:t>
            </a:r>
            <a:r>
              <a:rPr lang="en-US" sz="2000" dirty="0"/>
              <a:t>of biomass burned</a:t>
            </a:r>
          </a:p>
          <a:p>
            <a:r>
              <a:rPr lang="en-US" sz="2000" dirty="0"/>
              <a:t>M</a:t>
            </a:r>
            <a:r>
              <a:rPr lang="en-US" sz="2000" baseline="-25000" dirty="0"/>
              <a:t>c</a:t>
            </a:r>
            <a:r>
              <a:rPr lang="en-US" sz="2000" dirty="0"/>
              <a:t> 		Mass of carbon emitted</a:t>
            </a:r>
          </a:p>
          <a:p>
            <a:r>
              <a:rPr lang="en-US" sz="2000" dirty="0"/>
              <a:t>[C]</a:t>
            </a:r>
            <a:r>
              <a:rPr lang="en-US" sz="2000" baseline="-25000" dirty="0"/>
              <a:t>biomass</a:t>
            </a:r>
            <a:r>
              <a:rPr lang="en-US" sz="2000" dirty="0"/>
              <a:t>	</a:t>
            </a:r>
            <a:r>
              <a:rPr lang="en-US" sz="2000" dirty="0" smtClean="0"/>
              <a:t> 	Carbon </a:t>
            </a:r>
            <a:r>
              <a:rPr lang="en-US" sz="2000" dirty="0"/>
              <a:t>concentration in biomass burned (45%)</a:t>
            </a:r>
          </a:p>
          <a:p>
            <a:r>
              <a:rPr lang="en-US" sz="2000" dirty="0"/>
              <a:t>[x]		Concentration of species x in the smoke</a:t>
            </a:r>
          </a:p>
          <a:p>
            <a:r>
              <a:rPr lang="en-US" sz="2000" dirty="0"/>
              <a:t>[</a:t>
            </a:r>
            <a:r>
              <a:rPr lang="en-US" sz="2000" dirty="0" err="1"/>
              <a:t>C</a:t>
            </a:r>
            <a:r>
              <a:rPr lang="en-US" sz="2000" baseline="-25000" dirty="0" err="1"/>
              <a:t>i</a:t>
            </a:r>
            <a:r>
              <a:rPr lang="en-US" sz="2000" dirty="0"/>
              <a:t>]		Concentration of species </a:t>
            </a:r>
            <a:r>
              <a:rPr lang="en-US" sz="2000" dirty="0" err="1"/>
              <a:t>i</a:t>
            </a:r>
            <a:r>
              <a:rPr lang="en-US" sz="2000" dirty="0"/>
              <a:t> in the smoke</a:t>
            </a:r>
          </a:p>
          <a:p>
            <a:endParaRPr lang="en-US" sz="2000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2581275" y="6491288"/>
            <a:ext cx="552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/>
              <a:t>Andreae</a:t>
            </a:r>
            <a:r>
              <a:rPr lang="en-US" sz="1800" dirty="0"/>
              <a:t> and </a:t>
            </a:r>
            <a:r>
              <a:rPr lang="en-US" sz="1800" dirty="0" err="1"/>
              <a:t>Merlet</a:t>
            </a:r>
            <a:r>
              <a:rPr lang="en-US" sz="1800" dirty="0"/>
              <a:t>, </a:t>
            </a:r>
            <a:r>
              <a:rPr lang="en-US" sz="1800" i="1" dirty="0"/>
              <a:t>Global Biogeochemical Cycles</a:t>
            </a:r>
            <a:r>
              <a:rPr lang="en-US" sz="1800" dirty="0"/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Measurements </a:t>
            </a:r>
            <a:r>
              <a:rPr lang="en-US">
                <a:sym typeface="Wingdings" pitchFamily="2" charset="2"/>
              </a:rPr>
              <a:t> Models</a:t>
            </a:r>
            <a:endParaRPr lang="en-US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419600" cy="1395413"/>
          </a:xfrm>
          <a:prstGeom prst="rect">
            <a:avLst/>
          </a:prstGeom>
          <a:noFill/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83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/>
              <a:t>EF</a:t>
            </a:r>
            <a:r>
              <a:rPr lang="en-US" sz="2000" baseline="-25000" dirty="0" err="1"/>
              <a:t>x</a:t>
            </a:r>
            <a:r>
              <a:rPr lang="en-US" sz="2000" dirty="0"/>
              <a:t>	Emission factor for species X</a:t>
            </a:r>
          </a:p>
          <a:p>
            <a:r>
              <a:rPr lang="en-US" sz="2000" dirty="0"/>
              <a:t>ER</a:t>
            </a:r>
            <a:r>
              <a:rPr lang="en-US" sz="2000" baseline="-25000" dirty="0"/>
              <a:t>(X/Y)</a:t>
            </a:r>
            <a:r>
              <a:rPr lang="en-US" sz="2000" dirty="0"/>
              <a:t> 	Emission ratio of species X relative to the reference species Y</a:t>
            </a:r>
          </a:p>
          <a:p>
            <a:r>
              <a:rPr lang="en-US" sz="2000" dirty="0" err="1"/>
              <a:t>MW</a:t>
            </a:r>
            <a:r>
              <a:rPr lang="en-US" sz="2000" baseline="-25000" dirty="0" err="1"/>
              <a:t>x</a:t>
            </a:r>
            <a:r>
              <a:rPr lang="en-US" sz="2000" dirty="0"/>
              <a:t>	Molecular weight of species X</a:t>
            </a:r>
          </a:p>
          <a:p>
            <a:r>
              <a:rPr lang="en-US" sz="2000" dirty="0"/>
              <a:t>MW</a:t>
            </a:r>
            <a:r>
              <a:rPr lang="en-US" sz="2000" baseline="-25000" dirty="0"/>
              <a:t>Y</a:t>
            </a:r>
            <a:r>
              <a:rPr lang="en-US" sz="2000" dirty="0"/>
              <a:t>	Molecular weight of species Y</a:t>
            </a:r>
          </a:p>
          <a:p>
            <a:r>
              <a:rPr lang="en-US" sz="2000" dirty="0"/>
              <a:t>EF</a:t>
            </a:r>
            <a:r>
              <a:rPr lang="en-US" sz="2000" baseline="-25000" dirty="0"/>
              <a:t>Y</a:t>
            </a:r>
            <a:r>
              <a:rPr lang="en-US" sz="2000" dirty="0"/>
              <a:t>	Emission factor of species Y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2581275" y="6491288"/>
            <a:ext cx="552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/>
              <a:t>Andreae</a:t>
            </a:r>
            <a:r>
              <a:rPr lang="en-US" sz="1800" dirty="0"/>
              <a:t> and </a:t>
            </a:r>
            <a:r>
              <a:rPr lang="en-US" sz="1800" dirty="0" err="1"/>
              <a:t>Merlet</a:t>
            </a:r>
            <a:r>
              <a:rPr lang="en-US" sz="1800" dirty="0"/>
              <a:t>, </a:t>
            </a:r>
            <a:r>
              <a:rPr lang="en-US" sz="1800" i="1" dirty="0"/>
              <a:t>Global Biogeochemical Cycles</a:t>
            </a:r>
            <a:r>
              <a:rPr lang="en-US" sz="1800" dirty="0"/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Autofit/>
          </a:bodyPr>
          <a:lstStyle/>
          <a:p>
            <a:r>
              <a:rPr lang="en-US" sz="3200" dirty="0"/>
              <a:t>Measurements of Organic Compounds in Plumes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Canisters</a:t>
            </a:r>
          </a:p>
          <a:p>
            <a:pPr lvl="1"/>
            <a:r>
              <a:rPr lang="en-US" dirty="0"/>
              <a:t>Analysis back at home (GC-FID, GC-MS, etc.)</a:t>
            </a:r>
          </a:p>
          <a:p>
            <a:r>
              <a:rPr lang="en-US" dirty="0"/>
              <a:t>FTIR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Yokelson</a:t>
            </a:r>
            <a:r>
              <a:rPr lang="en-US" dirty="0"/>
              <a:t> et al., University of Montana</a:t>
            </a:r>
          </a:p>
          <a:p>
            <a:r>
              <a:rPr lang="en-US" dirty="0"/>
              <a:t>PTR-MS</a:t>
            </a:r>
          </a:p>
          <a:p>
            <a:pPr lvl="1"/>
            <a:r>
              <a:rPr lang="en-US" dirty="0"/>
              <a:t>E.g., Karl et al., NCAR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0539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43400" y="6400800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Akagi</a:t>
            </a:r>
            <a:r>
              <a:rPr lang="en-US" dirty="0" smtClean="0"/>
              <a:t> et al., </a:t>
            </a:r>
            <a:r>
              <a:rPr lang="en-US" i="1" dirty="0" smtClean="0"/>
              <a:t>Atmos. Phys. &amp; </a:t>
            </a:r>
            <a:r>
              <a:rPr lang="en-US" i="1" dirty="0" err="1" smtClean="0"/>
              <a:t>Chem</a:t>
            </a:r>
            <a:r>
              <a:rPr lang="en-US" i="1" dirty="0" smtClean="0"/>
              <a:t> Disc., 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controlling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1905000"/>
          </a:xfrm>
        </p:spPr>
        <p:txBody>
          <a:bodyPr/>
          <a:lstStyle/>
          <a:p>
            <a:r>
              <a:rPr lang="en-US" dirty="0" smtClean="0"/>
              <a:t>Vegetation burned</a:t>
            </a:r>
          </a:p>
          <a:p>
            <a:r>
              <a:rPr lang="en-US" dirty="0" smtClean="0"/>
              <a:t>Location/timing</a:t>
            </a:r>
          </a:p>
          <a:p>
            <a:r>
              <a:rPr lang="en-US" dirty="0" smtClean="0"/>
              <a:t>Fire severity</a:t>
            </a:r>
          </a:p>
          <a:p>
            <a:endParaRPr lang="en-US" dirty="0" smtClean="0"/>
          </a:p>
        </p:txBody>
      </p:sp>
      <p:pic>
        <p:nvPicPr>
          <p:cNvPr id="4" name="Picture 2" descr="NA_GLC_easter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160" y="3733800"/>
            <a:ext cx="4677839" cy="3192463"/>
          </a:xfrm>
          <a:prstGeom prst="rect">
            <a:avLst/>
          </a:prstGeom>
          <a:noFill/>
        </p:spPr>
      </p:pic>
      <p:pic>
        <p:nvPicPr>
          <p:cNvPr id="5" name="Picture 2" descr="percent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227967" cy="3581400"/>
          </a:xfrm>
          <a:prstGeom prst="rect">
            <a:avLst/>
          </a:prstGeom>
          <a:noFill/>
        </p:spPr>
      </p:pic>
      <p:pic>
        <p:nvPicPr>
          <p:cNvPr id="6" name="Picture 4" descr="2002MIDS_Firedete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762000"/>
            <a:ext cx="3730201" cy="288131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304800" y="1295400"/>
            <a:ext cx="8610600" cy="5029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A(x,t):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burned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B(x,t):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Biomass burned (biomass burned/area)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vegetation (ecology)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characteristics: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amounts of woody biomass, leaf biomass, litter, ...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condition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moisture content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Emission factor (mass emission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/biomass burned)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characteristics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 condition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14400" y="304800"/>
          <a:ext cx="7086600" cy="787400"/>
        </p:xfrm>
        <a:graphic>
          <a:graphicData uri="http://schemas.openxmlformats.org/presentationml/2006/ole">
            <p:oleObj spid="_x0000_s50178" name="Equation" r:id="rId3" imgW="2171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ig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980" y="76200"/>
            <a:ext cx="5645020" cy="6858000"/>
          </a:xfrm>
          <a:prstGeom prst="rect">
            <a:avLst/>
          </a:prstGeom>
        </p:spPr>
      </p:pic>
      <p:pic>
        <p:nvPicPr>
          <p:cNvPr id="5" name="Picture 4" descr="Fiig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8980" y="0"/>
            <a:ext cx="564502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457200"/>
            <a:ext cx="92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438400"/>
            <a:ext cx="22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Northern Hemisphere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800600"/>
            <a:ext cx="224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Southern Hemisphere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Emission estimates of non-methane organic compounds from fires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335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Wiedinmyer et al, </a:t>
            </a:r>
            <a:r>
              <a:rPr lang="en-US" sz="1200" i="1" dirty="0" err="1" smtClean="0"/>
              <a:t>Geosci</a:t>
            </a:r>
            <a:r>
              <a:rPr lang="en-US" sz="1200" i="1" dirty="0" smtClean="0"/>
              <a:t>. Model Dev. Discus., 2010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03" y="457200"/>
            <a:ext cx="831777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00800"/>
            <a:ext cx="335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Wiedinmyer et al, </a:t>
            </a:r>
            <a:r>
              <a:rPr lang="en-US" sz="1200" i="1" dirty="0" err="1" smtClean="0"/>
              <a:t>Geosci</a:t>
            </a:r>
            <a:r>
              <a:rPr lang="en-US" sz="1200" i="1" dirty="0" smtClean="0"/>
              <a:t>. Model Dev. Discus., 2010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Emissions to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Volatile Organic Compounds (VOC) </a:t>
            </a:r>
          </a:p>
          <a:p>
            <a:r>
              <a:rPr lang="en-US" dirty="0" smtClean="0"/>
              <a:t>Nitrogen Species</a:t>
            </a:r>
          </a:p>
          <a:p>
            <a:pPr lvl="1"/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Carbon monoxide</a:t>
            </a:r>
          </a:p>
          <a:p>
            <a:r>
              <a:rPr lang="en-US" dirty="0" smtClean="0"/>
              <a:t>Sulfur species (SO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Particles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Physical properties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onthly_emissions_6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74913" y="0"/>
            <a:ext cx="6669087" cy="6858000"/>
          </a:xfrm>
          <a:prstGeom prst="rect">
            <a:avLst/>
          </a:prstGeom>
          <a:noFill/>
          <a:ln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1828800"/>
            <a:ext cx="1890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Fire Emissions </a:t>
            </a:r>
          </a:p>
          <a:p>
            <a:r>
              <a:rPr lang="en-US" b="1" dirty="0">
                <a:latin typeface="Arial" charset="0"/>
              </a:rPr>
              <a:t>Variability</a:t>
            </a:r>
            <a:r>
              <a:rPr lang="en-US" dirty="0">
                <a:latin typeface="Arial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>
                <a:latin typeface="Arial" charset="0"/>
              </a:rPr>
              <a:t>Spatial</a:t>
            </a:r>
          </a:p>
          <a:p>
            <a:pPr>
              <a:buFontTx/>
              <a:buChar char="-"/>
            </a:pPr>
            <a:r>
              <a:rPr lang="en-US" dirty="0">
                <a:latin typeface="Arial" charset="0"/>
              </a:rPr>
              <a:t>Temporal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10075" y="6553200"/>
            <a:ext cx="473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" charset="0"/>
              </a:rPr>
              <a:t>Wiedinmyer and Neff, </a:t>
            </a:r>
            <a:r>
              <a:rPr lang="en-US" sz="1400" i="1">
                <a:latin typeface="Times" charset="0"/>
              </a:rPr>
              <a:t>Carbon Balance and Management, </a:t>
            </a:r>
            <a:r>
              <a:rPr lang="en-US" sz="1400">
                <a:latin typeface="Times" charset="0"/>
              </a:rPr>
              <a:t>2007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Example: Mobile Source Emissions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ways that mobile sources emit gases and particles to the atmosphere? </a:t>
            </a:r>
          </a:p>
          <a:p>
            <a:pPr lvl="1"/>
            <a:r>
              <a:rPr lang="en-US" dirty="0" smtClean="0"/>
              <a:t>Tailpipe emissions</a:t>
            </a:r>
          </a:p>
          <a:p>
            <a:pPr lvl="1"/>
            <a:r>
              <a:rPr lang="en-US" dirty="0" smtClean="0"/>
              <a:t>Road dust</a:t>
            </a:r>
          </a:p>
          <a:p>
            <a:pPr lvl="1"/>
            <a:r>
              <a:rPr lang="en-US" dirty="0" smtClean="0"/>
              <a:t>Evaporative emissions</a:t>
            </a:r>
          </a:p>
          <a:p>
            <a:pPr lvl="1"/>
            <a:r>
              <a:rPr lang="en-US" dirty="0" smtClean="0"/>
              <a:t>Pumping </a:t>
            </a:r>
            <a:r>
              <a:rPr lang="en-US" dirty="0" smtClean="0"/>
              <a:t>gas</a:t>
            </a:r>
          </a:p>
          <a:p>
            <a:pPr lvl="1"/>
            <a:endParaRPr lang="en-US" dirty="0"/>
          </a:p>
        </p:txBody>
      </p:sp>
      <p:pic>
        <p:nvPicPr>
          <p:cNvPr id="36866" name="Picture 2" descr="C:\Users\christin\AppData\Local\Microsoft\Windows\Temporary Internet Files\Content.IE5\88CI9SG0\MC9003346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89171"/>
            <a:ext cx="1461056" cy="2668829"/>
          </a:xfrm>
          <a:prstGeom prst="rect">
            <a:avLst/>
          </a:prstGeom>
          <a:noFill/>
        </p:spPr>
      </p:pic>
      <p:pic>
        <p:nvPicPr>
          <p:cNvPr id="36867" name="Picture 3" descr="C:\Users\christin\AppData\Local\Microsoft\Windows\Temporary Internet Files\Content.IE5\103XBFS2\MC9004370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to be considered?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79476"/>
            <a:ext cx="9906000" cy="49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883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U.S. EPA provides documentation for developing emission inventories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Estimates of emissions are very important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 all sources are equal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Timing and location matter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Lots of uncertainty associated with emission estimates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Emission Sources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64008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Natural (Biogenic/</a:t>
            </a:r>
            <a:r>
              <a:rPr lang="en-US" b="1" dirty="0" err="1" smtClean="0"/>
              <a:t>Geogenic</a:t>
            </a:r>
            <a:r>
              <a:rPr lang="en-US" b="1" dirty="0" smtClean="0"/>
              <a:t>)</a:t>
            </a:r>
          </a:p>
          <a:p>
            <a:pPr lvl="1"/>
            <a:r>
              <a:rPr lang="en-US" b="0" dirty="0" smtClean="0"/>
              <a:t>Lightning (</a:t>
            </a:r>
            <a:r>
              <a:rPr lang="en-US" b="0" dirty="0" err="1" smtClean="0"/>
              <a:t>NO</a:t>
            </a:r>
            <a:r>
              <a:rPr lang="en-US" b="0" baseline="-25000" dirty="0" err="1" smtClean="0"/>
              <a:t>x</a:t>
            </a:r>
            <a:r>
              <a:rPr lang="en-US" b="0" dirty="0" smtClean="0"/>
              <a:t>)  N</a:t>
            </a:r>
            <a:r>
              <a:rPr lang="en-US" b="0" baseline="-25000" dirty="0" smtClean="0"/>
              <a:t>2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b="0" dirty="0" err="1" smtClean="0">
                <a:sym typeface="Wingdings" pitchFamily="2" charset="2"/>
              </a:rPr>
              <a:t>NO</a:t>
            </a:r>
            <a:r>
              <a:rPr lang="en-US" b="0" baseline="-25000" dirty="0" err="1" smtClean="0">
                <a:sym typeface="Wingdings" pitchFamily="2" charset="2"/>
              </a:rPr>
              <a:t>x</a:t>
            </a:r>
            <a:r>
              <a:rPr lang="en-US" b="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ym typeface="Wingdings" pitchFamily="2" charset="2"/>
              </a:rPr>
              <a:t>V</a:t>
            </a:r>
            <a:r>
              <a:rPr lang="en-US" b="0" dirty="0" smtClean="0">
                <a:sym typeface="Wingdings" pitchFamily="2" charset="2"/>
              </a:rPr>
              <a:t>olcanoes (SO</a:t>
            </a:r>
            <a:r>
              <a:rPr lang="en-US" b="0" baseline="-25000" dirty="0" smtClean="0">
                <a:sym typeface="Wingdings" pitchFamily="2" charset="2"/>
              </a:rPr>
              <a:t>2</a:t>
            </a:r>
            <a:r>
              <a:rPr lang="en-US" b="0" dirty="0" smtClean="0">
                <a:sym typeface="Wingdings" pitchFamily="2" charset="2"/>
              </a:rPr>
              <a:t>, aerosols)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ceans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egetation</a:t>
            </a:r>
          </a:p>
          <a:p>
            <a:pPr lvl="1">
              <a:buNone/>
              <a:tabLst>
                <a:tab pos="1143000" algn="l"/>
              </a:tabLst>
            </a:pPr>
            <a:r>
              <a:rPr lang="en-US" dirty="0" smtClean="0"/>
              <a:t>* H</a:t>
            </a:r>
            <a:r>
              <a:rPr lang="en-US" b="0" dirty="0" smtClean="0"/>
              <a:t>ighly variable in space and time, influenced by season, T, pH, nutrients…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dirty="0" smtClean="0"/>
              <a:t>Anthropogenic</a:t>
            </a:r>
          </a:p>
          <a:p>
            <a:pPr lvl="1"/>
            <a:r>
              <a:rPr lang="en-US" dirty="0" smtClean="0"/>
              <a:t>Mobile sources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Power generation</a:t>
            </a:r>
          </a:p>
          <a:p>
            <a:pPr lvl="1"/>
            <a:r>
              <a:rPr lang="en-US" dirty="0" smtClean="0"/>
              <a:t>Agriculture</a:t>
            </a:r>
          </a:p>
        </p:txBody>
      </p:sp>
      <p:pic>
        <p:nvPicPr>
          <p:cNvPr id="5" name="Picture 6" descr="C:\Documents and Settings\user\Local Settings\Temporary Internet Files\Content.IE5\LN0SSEVU\MCj04241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14706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Local Settings\Temporary Internet Files\Content.IE5\LN0SSEVU\MCj043159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37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user\Local Settings\Temporary Internet Files\Content.IE5\2P3I4U0R\MCNA01453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1295400" cy="127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omkarl\AppData\Local\Microsoft\Windows\Temporary Internet Files\Content.IE5\09ALYCH6\MCj044179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04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hristin\AppData\Local\Microsoft\Windows\Temporary Internet Files\Content.IE5\VPQ7QYH6\MC90023900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410200"/>
            <a:ext cx="1768450" cy="12298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781800" y="3048000"/>
            <a:ext cx="2133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C:\Documents and Settings\user\Local Settings\Temporary Internet Files\Content.IE5\LN0SSEVU\MMj0236357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505200"/>
            <a:ext cx="838200" cy="11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10400" y="3505200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FIRE</a:t>
            </a:r>
            <a:endParaRPr lang="en-US" sz="3200" dirty="0"/>
          </a:p>
        </p:txBody>
      </p:sp>
      <p:pic>
        <p:nvPicPr>
          <p:cNvPr id="1028" name="Picture 4" descr="C:\Users\christin\AppData\Local\Microsoft\Windows\Temporary Internet Files\Content.IE5\U4CYGK0X\MC90028080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5257800"/>
            <a:ext cx="1379116" cy="129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comes from these sources?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895600" y="228600"/>
            <a:ext cx="3084114" cy="707886"/>
          </a:xfrm>
          <a:prstGeom prst="rect">
            <a:avLst/>
          </a:prstGeom>
          <a:solidFill>
            <a:schemeClr val="bg2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Global Emission </a:t>
            </a:r>
            <a:r>
              <a:rPr lang="en-US" sz="2000" b="1" dirty="0" smtClean="0"/>
              <a:t>Estimates: </a:t>
            </a:r>
          </a:p>
          <a:p>
            <a:pPr algn="ctr"/>
            <a:r>
              <a:rPr lang="en-US" sz="2000" b="1" dirty="0" smtClean="0"/>
              <a:t>Trace Gases</a:t>
            </a:r>
            <a:endParaRPr lang="en-US" sz="2000" b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5773738"/>
            <a:ext cx="3249613" cy="1004887"/>
          </a:xfrm>
          <a:prstGeom prst="rect">
            <a:avLst/>
          </a:prstGeom>
          <a:solidFill>
            <a:schemeClr val="bg2">
              <a:alpha val="7803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/>
              <a:t>EDGARFT2000</a:t>
            </a:r>
          </a:p>
          <a:p>
            <a:r>
              <a:rPr lang="en-US" sz="1200" b="0" dirty="0"/>
              <a:t>Yan et al, GBC, 2005</a:t>
            </a:r>
          </a:p>
          <a:p>
            <a:r>
              <a:rPr lang="en-US" sz="1200" b="0" dirty="0"/>
              <a:t>Guenther et al., 1995; 2006; pers. comm. </a:t>
            </a:r>
          </a:p>
          <a:p>
            <a:r>
              <a:rPr lang="en-US" sz="1200" b="0" dirty="0"/>
              <a:t>GFEDv2</a:t>
            </a:r>
          </a:p>
          <a:p>
            <a:r>
              <a:rPr lang="en-US" sz="1200" b="0" dirty="0" err="1"/>
              <a:t>Andreae</a:t>
            </a:r>
            <a:r>
              <a:rPr lang="en-US" sz="1200" b="0" dirty="0"/>
              <a:t> and </a:t>
            </a:r>
            <a:r>
              <a:rPr lang="en-US" sz="1200" b="0" dirty="0" err="1"/>
              <a:t>Merlet</a:t>
            </a:r>
            <a:r>
              <a:rPr lang="en-US" sz="1200" b="0" dirty="0"/>
              <a:t>, GBC, 2001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400800" y="3505200"/>
            <a:ext cx="2305050" cy="304800"/>
          </a:xfrm>
          <a:prstGeom prst="rect">
            <a:avLst/>
          </a:prstGeom>
          <a:solidFill>
            <a:srgbClr val="C0C0C0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Yokelson</a:t>
            </a:r>
            <a:r>
              <a:rPr lang="en-US" sz="1400" b="0" dirty="0"/>
              <a:t> et al., ACP, 2008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276475"/>
            <a:ext cx="122396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33"/>
          <p:cNvGraphicFramePr>
            <a:graphicFrameLocks noChangeAspect="1"/>
          </p:cNvGraphicFramePr>
          <p:nvPr/>
        </p:nvGraphicFramePr>
        <p:xfrm>
          <a:off x="0" y="304800"/>
          <a:ext cx="2954338" cy="3097212"/>
        </p:xfrm>
        <a:graphic>
          <a:graphicData uri="http://schemas.openxmlformats.org/presentationml/2006/ole">
            <p:oleObj spid="_x0000_s3081" name="Chart" r:id="rId4" imgW="3343191" imgH="3505318" progId="Excel.Sheet.8">
              <p:embed/>
            </p:oleObj>
          </a:graphicData>
        </a:graphic>
      </p:graphicFrame>
      <p:graphicFrame>
        <p:nvGraphicFramePr>
          <p:cNvPr id="22" name="Object 35"/>
          <p:cNvGraphicFramePr>
            <a:graphicFrameLocks noChangeAspect="1"/>
          </p:cNvGraphicFramePr>
          <p:nvPr/>
        </p:nvGraphicFramePr>
        <p:xfrm>
          <a:off x="2916238" y="3406775"/>
          <a:ext cx="3136900" cy="3451225"/>
        </p:xfrm>
        <a:graphic>
          <a:graphicData uri="http://schemas.openxmlformats.org/presentationml/2006/ole">
            <p:oleObj spid="_x0000_s3082" name="Chart" r:id="rId5" imgW="3333740" imgH="3524196" progId="Excel.Sheet.8">
              <p:embed/>
            </p:oleObj>
          </a:graphicData>
        </a:graphic>
      </p:graphicFrame>
      <p:graphicFrame>
        <p:nvGraphicFramePr>
          <p:cNvPr id="3084" name="Object 37"/>
          <p:cNvGraphicFramePr>
            <a:graphicFrameLocks noChangeAspect="1"/>
          </p:cNvGraphicFramePr>
          <p:nvPr/>
        </p:nvGraphicFramePr>
        <p:xfrm>
          <a:off x="5943600" y="381000"/>
          <a:ext cx="2903537" cy="3052762"/>
        </p:xfrm>
        <a:graphic>
          <a:graphicData uri="http://schemas.openxmlformats.org/presentationml/2006/ole">
            <p:oleObj spid="_x0000_s3084" name="Chart" r:id="rId6" imgW="3343191" imgH="3514757" progId="Excel.Sheet.8">
              <p:embed/>
            </p:oleObj>
          </a:graphicData>
        </a:graphic>
      </p:graphicFrame>
      <p:graphicFrame>
        <p:nvGraphicFramePr>
          <p:cNvPr id="152614" name="Object 38"/>
          <p:cNvGraphicFramePr>
            <a:graphicFrameLocks noChangeAspect="1"/>
          </p:cNvGraphicFramePr>
          <p:nvPr/>
        </p:nvGraphicFramePr>
        <p:xfrm>
          <a:off x="5943600" y="228600"/>
          <a:ext cx="3014663" cy="3240088"/>
        </p:xfrm>
        <a:graphic>
          <a:graphicData uri="http://schemas.openxmlformats.org/presentationml/2006/ole">
            <p:oleObj spid="_x0000_s3085" name="Chart" r:id="rId7" imgW="3343191" imgH="3514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OleChart spid="152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953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3669082" cy="830997"/>
          </a:xfrm>
          <a:prstGeom prst="rect">
            <a:avLst/>
          </a:prstGeom>
          <a:solidFill>
            <a:schemeClr val="bg2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Global Emission </a:t>
            </a:r>
            <a:r>
              <a:rPr lang="en-US" sz="2400" b="1" dirty="0" smtClean="0"/>
              <a:t>Estimates: </a:t>
            </a:r>
          </a:p>
          <a:p>
            <a:pPr algn="ctr"/>
            <a:r>
              <a:rPr lang="en-US" sz="2400" b="1" dirty="0" smtClean="0"/>
              <a:t>Particles</a:t>
            </a:r>
            <a:endParaRPr lang="en-US" sz="2400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" y="6400800"/>
            <a:ext cx="400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Andreae</a:t>
            </a:r>
            <a:r>
              <a:rPr lang="en-US" sz="1400" b="0" dirty="0"/>
              <a:t> and Rosenfeld, </a:t>
            </a:r>
            <a:r>
              <a:rPr lang="en-US" sz="1400" b="0" i="1" dirty="0" smtClean="0"/>
              <a:t>Earth Science Reviews</a:t>
            </a:r>
            <a:r>
              <a:rPr lang="en-US" sz="1400" b="0" dirty="0" smtClean="0"/>
              <a:t>, </a:t>
            </a:r>
            <a:r>
              <a:rPr lang="en-US" sz="1400" b="0" dirty="0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724025"/>
          <a:ext cx="3581400" cy="3543300"/>
        </p:xfrm>
        <a:graphic>
          <a:graphicData uri="http://schemas.openxmlformats.org/presentationml/2006/ole">
            <p:oleObj spid="_x0000_s4098" name="Chart" r:id="rId3" imgW="3581361" imgH="3543388" progId="Excel.Sheet.8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38713" y="1714500"/>
          <a:ext cx="3562350" cy="3562350"/>
        </p:xfrm>
        <a:graphic>
          <a:graphicData uri="http://schemas.openxmlformats.org/presentationml/2006/ole">
            <p:oleObj spid="_x0000_s4099" name="Chart" r:id="rId4" imgW="3562458" imgH="3562266" progId="Excel.Sheet.8">
              <p:embed/>
            </p:oleObj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6400800"/>
            <a:ext cx="400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Andreae</a:t>
            </a:r>
            <a:r>
              <a:rPr lang="en-US" sz="1400" b="0" dirty="0"/>
              <a:t> and Rosenfeld, </a:t>
            </a:r>
            <a:r>
              <a:rPr lang="en-US" sz="1400" b="0" i="1" dirty="0"/>
              <a:t>Earth Science Reviews</a:t>
            </a:r>
            <a:r>
              <a:rPr lang="en-US" sz="1400" b="0" dirty="0"/>
              <a:t>, 2008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221163"/>
            <a:ext cx="12239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Matters!</a:t>
            </a:r>
            <a:endParaRPr lang="en-US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7000" y="6237288"/>
            <a:ext cx="4521199" cy="32316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0" dirty="0" err="1">
                <a:solidFill>
                  <a:schemeClr val="bg1"/>
                </a:solidFill>
              </a:rPr>
              <a:t>Bronnimann</a:t>
            </a:r>
            <a:r>
              <a:rPr lang="en-US" sz="1500" b="0" dirty="0">
                <a:solidFill>
                  <a:schemeClr val="bg1"/>
                </a:solidFill>
              </a:rPr>
              <a:t> et al., </a:t>
            </a:r>
            <a:r>
              <a:rPr lang="en-US" sz="1500" b="0" i="1" dirty="0" err="1">
                <a:solidFill>
                  <a:schemeClr val="bg1"/>
                </a:solidFill>
              </a:rPr>
              <a:t>Meteorologische</a:t>
            </a:r>
            <a:r>
              <a:rPr lang="en-US" sz="1500" b="0" i="1" dirty="0">
                <a:solidFill>
                  <a:schemeClr val="bg1"/>
                </a:solidFill>
              </a:rPr>
              <a:t> </a:t>
            </a:r>
            <a:r>
              <a:rPr lang="en-US" sz="1500" b="0" i="1" dirty="0" err="1">
                <a:solidFill>
                  <a:schemeClr val="bg1"/>
                </a:solidFill>
              </a:rPr>
              <a:t>Zeitschrift</a:t>
            </a:r>
            <a:r>
              <a:rPr lang="en-US" sz="1500" b="0" dirty="0">
                <a:solidFill>
                  <a:schemeClr val="bg1"/>
                </a:solidFill>
              </a:rPr>
              <a:t>, 2009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81075"/>
            <a:ext cx="68405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714</Words>
  <Application>Microsoft Office PowerPoint</Application>
  <PresentationFormat>On-screen Show (4:3)</PresentationFormat>
  <Paragraphs>174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Chart</vt:lpstr>
      <vt:lpstr>Microsoft Equation 3.0</vt:lpstr>
      <vt:lpstr>Surface-Atmosphere Fluxes Part II</vt:lpstr>
      <vt:lpstr>Part II</vt:lpstr>
      <vt:lpstr>Emissions to the atmosphere</vt:lpstr>
      <vt:lpstr>Emission Sources </vt:lpstr>
      <vt:lpstr>How much comes from these sources? </vt:lpstr>
      <vt:lpstr>Slide 6</vt:lpstr>
      <vt:lpstr>Slide 7</vt:lpstr>
      <vt:lpstr>Slide 8</vt:lpstr>
      <vt:lpstr>Location Matters!</vt:lpstr>
      <vt:lpstr>Slide 10</vt:lpstr>
      <vt:lpstr>Slide 11</vt:lpstr>
      <vt:lpstr>Timing matters, too</vt:lpstr>
      <vt:lpstr>Slide 13</vt:lpstr>
      <vt:lpstr>Example: Emissions from fires</vt:lpstr>
      <vt:lpstr>What is emitted from fires? </vt:lpstr>
      <vt:lpstr>What else do we need to consider? </vt:lpstr>
      <vt:lpstr>Slide 17</vt:lpstr>
      <vt:lpstr>Slide 18</vt:lpstr>
      <vt:lpstr>Slide 19</vt:lpstr>
      <vt:lpstr>Emission Ratios</vt:lpstr>
      <vt:lpstr>Slide 21</vt:lpstr>
      <vt:lpstr>Getting at Emission Factors… </vt:lpstr>
      <vt:lpstr>Measurements  Models</vt:lpstr>
      <vt:lpstr>Measurements of Organic Compounds in Plumes</vt:lpstr>
      <vt:lpstr>Slide 25</vt:lpstr>
      <vt:lpstr>Other controlling variables</vt:lpstr>
      <vt:lpstr>Slide 27</vt:lpstr>
      <vt:lpstr>Slide 28</vt:lpstr>
      <vt:lpstr>Slide 29</vt:lpstr>
      <vt:lpstr>Slide 30</vt:lpstr>
      <vt:lpstr>Example: Mobile Source Emissions</vt:lpstr>
      <vt:lpstr>What needs to be considered? </vt:lpstr>
      <vt:lpstr>Slide 33</vt:lpstr>
      <vt:lpstr>Summary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Emissions- Part II</dc:title>
  <dc:creator>christin</dc:creator>
  <cp:lastModifiedBy>christin</cp:lastModifiedBy>
  <cp:revision>40</cp:revision>
  <dcterms:created xsi:type="dcterms:W3CDTF">2011-01-24T18:28:34Z</dcterms:created>
  <dcterms:modified xsi:type="dcterms:W3CDTF">2011-01-25T04:19:14Z</dcterms:modified>
</cp:coreProperties>
</file>