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wmf" ContentType="image/x-wmf"/>
  <Default Extension="vml" ContentType="application/vnd.openxmlformats-officedocument.vmlDrawing"/>
  <Default Extension="jpeg" ContentType="image/jpeg"/>
  <Default Extension="gif" ContentType="image/gif"/>
  <Default Extension="emf" ContentType="image/x-emf"/>
  <Default Extension="png" ContentType="image/png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263" r:id="rId2"/>
    <p:sldId id="259" r:id="rId3"/>
    <p:sldId id="261" r:id="rId4"/>
    <p:sldId id="262" r:id="rId5"/>
    <p:sldId id="264" r:id="rId6"/>
    <p:sldId id="265" r:id="rId7"/>
    <p:sldId id="266" r:id="rId8"/>
    <p:sldId id="307" r:id="rId9"/>
    <p:sldId id="270" r:id="rId10"/>
    <p:sldId id="267" r:id="rId11"/>
    <p:sldId id="268" r:id="rId12"/>
    <p:sldId id="269" r:id="rId13"/>
    <p:sldId id="260" r:id="rId14"/>
    <p:sldId id="296" r:id="rId15"/>
    <p:sldId id="297" r:id="rId16"/>
    <p:sldId id="298" r:id="rId17"/>
    <p:sldId id="299" r:id="rId18"/>
    <p:sldId id="283" r:id="rId19"/>
    <p:sldId id="256" r:id="rId20"/>
    <p:sldId id="308" r:id="rId21"/>
    <p:sldId id="304" r:id="rId22"/>
    <p:sldId id="306" r:id="rId23"/>
    <p:sldId id="305" r:id="rId24"/>
    <p:sldId id="337" r:id="rId25"/>
    <p:sldId id="329" r:id="rId26"/>
    <p:sldId id="333" r:id="rId27"/>
    <p:sldId id="338" r:id="rId28"/>
    <p:sldId id="339" r:id="rId29"/>
    <p:sldId id="340" r:id="rId30"/>
    <p:sldId id="330" r:id="rId31"/>
    <p:sldId id="331" r:id="rId32"/>
    <p:sldId id="332" r:id="rId33"/>
    <p:sldId id="291" r:id="rId34"/>
    <p:sldId id="318" r:id="rId35"/>
    <p:sldId id="293" r:id="rId36"/>
    <p:sldId id="310" r:id="rId37"/>
    <p:sldId id="319" r:id="rId38"/>
    <p:sldId id="368" r:id="rId39"/>
    <p:sldId id="369" r:id="rId40"/>
    <p:sldId id="258" r:id="rId41"/>
    <p:sldId id="320" r:id="rId42"/>
    <p:sldId id="321" r:id="rId43"/>
    <p:sldId id="315" r:id="rId44"/>
    <p:sldId id="316" r:id="rId45"/>
    <p:sldId id="317" r:id="rId46"/>
    <p:sldId id="280" r:id="rId47"/>
    <p:sldId id="311" r:id="rId48"/>
    <p:sldId id="370" r:id="rId49"/>
    <p:sldId id="334" r:id="rId50"/>
    <p:sldId id="324" r:id="rId51"/>
    <p:sldId id="322" r:id="rId52"/>
    <p:sldId id="335" r:id="rId53"/>
    <p:sldId id="336" r:id="rId54"/>
    <p:sldId id="323" r:id="rId55"/>
    <p:sldId id="341" r:id="rId56"/>
    <p:sldId id="342" r:id="rId57"/>
    <p:sldId id="343" r:id="rId58"/>
    <p:sldId id="371" r:id="rId59"/>
    <p:sldId id="328" r:id="rId60"/>
    <p:sldId id="325" r:id="rId61"/>
    <p:sldId id="326" r:id="rId62"/>
    <p:sldId id="327" r:id="rId63"/>
    <p:sldId id="345" r:id="rId64"/>
    <p:sldId id="346" r:id="rId65"/>
    <p:sldId id="347" r:id="rId66"/>
    <p:sldId id="348" r:id="rId67"/>
    <p:sldId id="351" r:id="rId68"/>
    <p:sldId id="278" r:id="rId69"/>
    <p:sldId id="276" r:id="rId70"/>
    <p:sldId id="302" r:id="rId71"/>
    <p:sldId id="352" r:id="rId72"/>
    <p:sldId id="274" r:id="rId73"/>
    <p:sldId id="303" r:id="rId74"/>
    <p:sldId id="353" r:id="rId75"/>
    <p:sldId id="349" r:id="rId76"/>
    <p:sldId id="354" r:id="rId77"/>
    <p:sldId id="355" r:id="rId78"/>
    <p:sldId id="356" r:id="rId79"/>
    <p:sldId id="350" r:id="rId80"/>
    <p:sldId id="357" r:id="rId81"/>
    <p:sldId id="359" r:id="rId82"/>
    <p:sldId id="361" r:id="rId83"/>
    <p:sldId id="362" r:id="rId84"/>
    <p:sldId id="363" r:id="rId85"/>
    <p:sldId id="364" r:id="rId86"/>
    <p:sldId id="367" r:id="rId87"/>
    <p:sldId id="365" r:id="rId88"/>
    <p:sldId id="312" r:id="rId89"/>
    <p:sldId id="366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presProps" Target="presProps.xml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96" Type="http://schemas.openxmlformats.org/officeDocument/2006/relationships/theme" Target="theme/theme1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viewProps" Target="viewProps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92" Type="http://schemas.openxmlformats.org/officeDocument/2006/relationships/handoutMaster" Target="handoutMasters/handoutMaster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57" Type="http://schemas.openxmlformats.org/officeDocument/2006/relationships/slide" Target="slides/slide56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6" Type="http://schemas.openxmlformats.org/officeDocument/2006/relationships/slide" Target="slides/slide25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3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9.emf"/><Relationship Id="rId5" Type="http://schemas.openxmlformats.org/officeDocument/2006/relationships/image" Target="../media/image13.emf"/><Relationship Id="rId7" Type="http://schemas.openxmlformats.org/officeDocument/2006/relationships/image" Target="../media/image10.emf"/><Relationship Id="rId1" Type="http://schemas.openxmlformats.org/officeDocument/2006/relationships/image" Target="../media/image8.emf"/><Relationship Id="rId2" Type="http://schemas.openxmlformats.org/officeDocument/2006/relationships/image" Target="../media/image11.emf"/><Relationship Id="rId3" Type="http://schemas.openxmlformats.org/officeDocument/2006/relationships/image" Target="../media/image12.emf"/><Relationship Id="rId6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4" Type="http://schemas.openxmlformats.org/officeDocument/2006/relationships/image" Target="../media/image9.emf"/><Relationship Id="rId5" Type="http://schemas.openxmlformats.org/officeDocument/2006/relationships/image" Target="../media/image13.emf"/><Relationship Id="rId7" Type="http://schemas.openxmlformats.org/officeDocument/2006/relationships/image" Target="../media/image10.emf"/><Relationship Id="rId1" Type="http://schemas.openxmlformats.org/officeDocument/2006/relationships/image" Target="../media/image8.emf"/><Relationship Id="rId2" Type="http://schemas.openxmlformats.org/officeDocument/2006/relationships/image" Target="../media/image11.emf"/><Relationship Id="rId3" Type="http://schemas.openxmlformats.org/officeDocument/2006/relationships/image" Target="../media/image12.emf"/><Relationship Id="rId6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52.emf"/><Relationship Id="rId1" Type="http://schemas.openxmlformats.org/officeDocument/2006/relationships/image" Target="../media/image49.emf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21C8D-87FD-E147-A385-207987EAD66A}" type="datetimeFigureOut">
              <a:rPr lang="en-US" smtClean="0"/>
              <a:t>3/8/11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9C9F1-4C54-BA4D-A7F9-07EA262BD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935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8660B-D81D-F04A-9F6A-BA87864CC913}" type="datetimeFigureOut">
              <a:rPr lang="en-US" smtClean="0"/>
              <a:t>3/8/11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5541-20C6-6B41-AE79-864751424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91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Reactive Nitrogen – 	for NYC, high HNO3 low organic nitrogen (PANs), low NOx already after ½ day</a:t>
            </a:r>
          </a:p>
          <a:p>
            <a:pPr>
              <a:spcBef>
                <a:spcPct val="0"/>
              </a:spcBef>
            </a:pPr>
            <a:r>
              <a:rPr lang="en-US"/>
              <a:t>		for MC, low HNO3, HIGH PANs, and fairly high NOx even 2 days downwind.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E7B4ED-D297-6A46-8356-E1568A7C12A4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3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77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E8542F1-24D8-1F43-B3B7-30A4D1FAC7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75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209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343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4EF3026-F856-6148-A699-105B6C75A0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2054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3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0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6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2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2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9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4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2.jpg"/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March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Frank Flocke ACD  </a:t>
            </a:r>
            <a:r>
              <a:rPr lang="en-US" dirty="0" err="1" smtClean="0"/>
              <a:t>FFL@ucar.edu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F2015-64B7-8440-AFDB-449465B831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7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4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6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4.emf"/><Relationship Id="rId4" Type="http://schemas.openxmlformats.org/officeDocument/2006/relationships/image" Target="../media/image8.emf"/><Relationship Id="rId7" Type="http://schemas.openxmlformats.org/officeDocument/2006/relationships/oleObject" Target="../embeddings/oleObject6.bin"/><Relationship Id="rId11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16" Type="http://schemas.openxmlformats.org/officeDocument/2006/relationships/image" Target="../media/image10.emf"/><Relationship Id="rId8" Type="http://schemas.openxmlformats.org/officeDocument/2006/relationships/image" Target="../media/image12.emf"/><Relationship Id="rId13" Type="http://schemas.openxmlformats.org/officeDocument/2006/relationships/oleObject" Target="../embeddings/oleObject9.bin"/><Relationship Id="rId10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2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7.bin"/><Relationship Id="rId3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4.emf"/><Relationship Id="rId20" Type="http://schemas.openxmlformats.org/officeDocument/2006/relationships/image" Target="../media/image15.wmf"/><Relationship Id="rId4" Type="http://schemas.openxmlformats.org/officeDocument/2006/relationships/image" Target="../media/image8.emf"/><Relationship Id="rId7" Type="http://schemas.openxmlformats.org/officeDocument/2006/relationships/oleObject" Target="../embeddings/oleObject13.bin"/><Relationship Id="rId11" Type="http://schemas.openxmlformats.org/officeDocument/2006/relationships/oleObject" Target="../embeddings/oleObject15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16" Type="http://schemas.openxmlformats.org/officeDocument/2006/relationships/image" Target="../media/image10.emf"/><Relationship Id="rId8" Type="http://schemas.openxmlformats.org/officeDocument/2006/relationships/image" Target="../media/image12.emf"/><Relationship Id="rId13" Type="http://schemas.openxmlformats.org/officeDocument/2006/relationships/oleObject" Target="../embeddings/oleObject16.bin"/><Relationship Id="rId10" Type="http://schemas.openxmlformats.org/officeDocument/2006/relationships/image" Target="../media/image9.emf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2" Type="http://schemas.openxmlformats.org/officeDocument/2006/relationships/image" Target="../media/image13.emf"/><Relationship Id="rId17" Type="http://schemas.openxmlformats.org/officeDocument/2006/relationships/image" Target="../media/image16.wmf"/><Relationship Id="rId19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14.bin"/><Relationship Id="rId3" Type="http://schemas.openxmlformats.org/officeDocument/2006/relationships/oleObject" Target="../embeddings/oleObject11.bin"/><Relationship Id="rId18" Type="http://schemas.openxmlformats.org/officeDocument/2006/relationships/image" Target="../media/image1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3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3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oleObject23.bin"/><Relationship Id="rId4" Type="http://schemas.openxmlformats.org/officeDocument/2006/relationships/image" Target="../media/image49.emf"/><Relationship Id="rId7" Type="http://schemas.openxmlformats.org/officeDocument/2006/relationships/oleObject" Target="../embeddings/oleObject20.bin"/><Relationship Id="rId11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.jpeg"/><Relationship Id="rId16" Type="http://schemas.openxmlformats.org/officeDocument/2006/relationships/image" Target="../media/image17.wmf"/><Relationship Id="rId8" Type="http://schemas.openxmlformats.org/officeDocument/2006/relationships/image" Target="../media/image50.emf"/><Relationship Id="rId13" Type="http://schemas.openxmlformats.org/officeDocument/2006/relationships/image" Target="../media/image55.wmf"/><Relationship Id="rId10" Type="http://schemas.openxmlformats.org/officeDocument/2006/relationships/image" Target="../media/image51.emf"/><Relationship Id="rId5" Type="http://schemas.openxmlformats.org/officeDocument/2006/relationships/image" Target="../media/image53.wmf"/><Relationship Id="rId15" Type="http://schemas.openxmlformats.org/officeDocument/2006/relationships/image" Target="../media/image16.wmf"/><Relationship Id="rId12" Type="http://schemas.openxmlformats.org/officeDocument/2006/relationships/image" Target="../media/image52.emf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21.bin"/><Relationship Id="rId3" Type="http://schemas.openxmlformats.org/officeDocument/2006/relationships/oleObject" Target="../embeddings/oleObject19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4.bin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5.bin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6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5" Type="http://schemas.openxmlformats.org/officeDocument/2006/relationships/image" Target="../media/image67.w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752" y="1458754"/>
            <a:ext cx="8229600" cy="2934486"/>
          </a:xfrm>
        </p:spPr>
        <p:txBody>
          <a:bodyPr>
            <a:normAutofit/>
          </a:bodyPr>
          <a:lstStyle/>
          <a:p>
            <a:r>
              <a:rPr lang="en-US" dirty="0" smtClean="0"/>
              <a:t>Nitrogen Compounds</a:t>
            </a:r>
            <a:br>
              <a:rPr lang="en-US" dirty="0" smtClean="0"/>
            </a:br>
            <a:r>
              <a:rPr lang="en-US" dirty="0" smtClean="0"/>
              <a:t>in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1436"/>
            <a:ext cx="8229600" cy="20847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Atmospheric Chemistry Division</a:t>
            </a:r>
          </a:p>
          <a:p>
            <a:pPr marL="0" indent="0" algn="ctr">
              <a:buNone/>
            </a:pPr>
            <a:r>
              <a:rPr lang="en-US" sz="2400" dirty="0" smtClean="0"/>
              <a:t>Lecture Series</a:t>
            </a:r>
          </a:p>
          <a:p>
            <a:pPr marL="0" indent="0" algn="ctr">
              <a:buNone/>
            </a:pPr>
            <a:r>
              <a:rPr lang="en-US" sz="2400" dirty="0" smtClean="0"/>
              <a:t>2011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866549"/>
            <a:ext cx="2806700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445" y="0"/>
            <a:ext cx="9542445" cy="48463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0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4052"/>
          </a:xfrm>
        </p:spPr>
        <p:txBody>
          <a:bodyPr/>
          <a:lstStyle/>
          <a:p>
            <a:r>
              <a:rPr lang="en-US" dirty="0" smtClean="0"/>
              <a:t>Tropospheric Reactive Nitrogen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4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0960"/>
          </a:xfrm>
        </p:spPr>
        <p:txBody>
          <a:bodyPr/>
          <a:lstStyle/>
          <a:p>
            <a:r>
              <a:rPr lang="en-US" dirty="0"/>
              <a:t>Tropospheric Reactive Nitrogen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35598"/>
            <a:ext cx="8229600" cy="512075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(</a:t>
            </a:r>
            <a:r>
              <a:rPr lang="en-US" b="1" dirty="0" smtClean="0"/>
              <a:t>NO</a:t>
            </a:r>
            <a:r>
              <a:rPr lang="en-US" dirty="0" smtClean="0"/>
              <a:t> + NO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</a:p>
          <a:p>
            <a:r>
              <a:rPr lang="en-US" dirty="0" smtClean="0"/>
              <a:t>HNO</a:t>
            </a:r>
            <a:r>
              <a:rPr lang="en-US" baseline="-25000" dirty="0" smtClean="0"/>
              <a:t>3 </a:t>
            </a:r>
            <a:r>
              <a:rPr lang="en-US" dirty="0" smtClean="0"/>
              <a:t>  (HONO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en-US" baseline="-25000" dirty="0" smtClean="0"/>
          </a:p>
          <a:p>
            <a:r>
              <a:rPr lang="en-US" dirty="0" smtClean="0"/>
              <a:t>HONO					</a:t>
            </a:r>
            <a:endParaRPr lang="en-US" sz="12400" dirty="0" smtClean="0"/>
          </a:p>
          <a:p>
            <a:r>
              <a:rPr lang="en-US" dirty="0" smtClean="0"/>
              <a:t>HOONO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PANs    (RC(O)OONO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Alkyl Nitrates  (RONO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r>
              <a:rPr lang="en-US" dirty="0" smtClean="0"/>
              <a:t>XONO2  (X = halogen)</a:t>
            </a:r>
          </a:p>
          <a:p>
            <a:endParaRPr lang="en-US" dirty="0" smtClean="0"/>
          </a:p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dirty="0" smtClean="0"/>
              <a:t> radical</a:t>
            </a:r>
          </a:p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r>
              <a:rPr lang="en-US" dirty="0" smtClean="0"/>
              <a:t> nitrate aerosol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NH</a:t>
            </a:r>
            <a:r>
              <a:rPr lang="en-US" baseline="-25000" dirty="0" smtClean="0"/>
              <a:t>3</a:t>
            </a:r>
            <a:r>
              <a:rPr lang="en-US" dirty="0" smtClean="0"/>
              <a:t>, Amines</a:t>
            </a:r>
            <a:endParaRPr lang="en-US" dirty="0" smtClean="0"/>
          </a:p>
        </p:txBody>
      </p:sp>
      <p:sp>
        <p:nvSpPr>
          <p:cNvPr id="5" name="Right Brace 4"/>
          <p:cNvSpPr/>
          <p:nvPr/>
        </p:nvSpPr>
        <p:spPr>
          <a:xfrm>
            <a:off x="6573818" y="1235598"/>
            <a:ext cx="669309" cy="325173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43127" y="2417958"/>
            <a:ext cx="1804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NO</a:t>
            </a:r>
            <a:r>
              <a:rPr lang="en-US" sz="2400" baseline="-25000" dirty="0" err="1" smtClean="0"/>
              <a:t>y</a:t>
            </a:r>
            <a:r>
              <a:rPr lang="en-US" sz="2400" dirty="0" smtClean="0"/>
              <a:t>, or </a:t>
            </a:r>
          </a:p>
          <a:p>
            <a:r>
              <a:rPr lang="en-US" sz="2400" dirty="0" smtClean="0"/>
              <a:t>odd nitrogen</a:t>
            </a:r>
            <a:endParaRPr lang="en-US" sz="2400" dirty="0"/>
          </a:p>
        </p:txBody>
      </p:sp>
      <p:sp>
        <p:nvSpPr>
          <p:cNvPr id="7" name="Right Brace 6"/>
          <p:cNvSpPr/>
          <p:nvPr/>
        </p:nvSpPr>
        <p:spPr>
          <a:xfrm>
            <a:off x="3959769" y="1699485"/>
            <a:ext cx="669309" cy="267899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29078" y="2833456"/>
            <a:ext cx="208592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NO</a:t>
            </a:r>
            <a:r>
              <a:rPr lang="en-US" sz="2400" baseline="-25000" dirty="0" err="1" smtClean="0"/>
              <a:t>z</a:t>
            </a:r>
            <a:r>
              <a:rPr lang="en-US" sz="2400" dirty="0" smtClean="0"/>
              <a:t> = </a:t>
            </a:r>
            <a:r>
              <a:rPr lang="en-US" sz="2400" dirty="0" err="1" smtClean="0"/>
              <a:t>NO</a:t>
            </a:r>
            <a:r>
              <a:rPr lang="en-US" sz="2400" baseline="-25000" dirty="0" err="1" smtClean="0"/>
              <a:t>y</a:t>
            </a:r>
            <a:r>
              <a:rPr lang="en-US" sz="2400" dirty="0" err="1" smtClean="0"/>
              <a:t>-NO</a:t>
            </a:r>
            <a:r>
              <a:rPr lang="en-US" sz="2400" baseline="-25000" dirty="0" err="1" smtClean="0"/>
              <a:t>x</a:t>
            </a:r>
            <a:endParaRPr lang="en-US" sz="2400" baseline="-25000" dirty="0" smtClean="0"/>
          </a:p>
          <a:p>
            <a:r>
              <a:rPr lang="en-US" sz="2400" dirty="0" err="1" smtClean="0"/>
              <a:t>NO</a:t>
            </a:r>
            <a:r>
              <a:rPr lang="en-US" sz="2400" baseline="-25000" dirty="0" err="1" smtClean="0"/>
              <a:t>y</a:t>
            </a:r>
            <a:r>
              <a:rPr lang="en-US" sz="2400" dirty="0" smtClean="0"/>
              <a:t> reservoir</a:t>
            </a:r>
          </a:p>
          <a:p>
            <a:r>
              <a:rPr lang="en-US" sz="2400" dirty="0" smtClean="0"/>
              <a:t>species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0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0960"/>
          </a:xfrm>
        </p:spPr>
        <p:txBody>
          <a:bodyPr/>
          <a:lstStyle/>
          <a:p>
            <a:r>
              <a:rPr lang="en-US" dirty="0"/>
              <a:t>Tropospheric Reactive Nitrogen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2965" y="4615794"/>
            <a:ext cx="19531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Sources of reactive Nitrogen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235598"/>
            <a:ext cx="8229600" cy="52145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(</a:t>
            </a:r>
            <a:r>
              <a:rPr lang="en-US" b="1" dirty="0" smtClean="0">
                <a:solidFill>
                  <a:srgbClr val="FF6600"/>
                </a:solidFill>
              </a:rPr>
              <a:t>NO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FF6600"/>
                </a:solidFill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</a:rPr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</a:p>
          <a:p>
            <a:r>
              <a:rPr lang="en-US" dirty="0" smtClean="0"/>
              <a:t>HNO</a:t>
            </a:r>
            <a:r>
              <a:rPr lang="en-US" baseline="-25000" dirty="0" smtClean="0"/>
              <a:t>3 </a:t>
            </a:r>
            <a:r>
              <a:rPr lang="en-US" dirty="0" smtClean="0"/>
              <a:t>  (HONO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en-US" baseline="-25000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HONO</a:t>
            </a:r>
            <a:r>
              <a:rPr lang="en-US" dirty="0" smtClean="0"/>
              <a:t>					</a:t>
            </a:r>
            <a:endParaRPr lang="en-US" sz="12400" dirty="0" smtClean="0"/>
          </a:p>
          <a:p>
            <a:r>
              <a:rPr lang="en-US" dirty="0" smtClean="0"/>
              <a:t>HOONO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PANs    (RC(O)OONO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Alkyl Nitrates  (RONO</a:t>
            </a:r>
            <a:r>
              <a:rPr lang="en-US" baseline="-25000" dirty="0" smtClean="0">
                <a:solidFill>
                  <a:srgbClr val="008000"/>
                </a:solidFill>
              </a:rPr>
              <a:t>2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r>
              <a:rPr lang="en-US" dirty="0" smtClean="0"/>
              <a:t> </a:t>
            </a:r>
          </a:p>
          <a:p>
            <a:r>
              <a:rPr lang="en-US" dirty="0" smtClean="0"/>
              <a:t>XONO2  (X = halogen)</a:t>
            </a:r>
          </a:p>
          <a:p>
            <a:endParaRPr lang="en-US" dirty="0" smtClean="0"/>
          </a:p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dirty="0" smtClean="0"/>
              <a:t> radical</a:t>
            </a:r>
          </a:p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r>
              <a:rPr lang="en-US" dirty="0" smtClean="0"/>
              <a:t> nitrate aerosol 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NH</a:t>
            </a:r>
            <a:r>
              <a:rPr lang="en-US" baseline="-25000" dirty="0" smtClean="0">
                <a:solidFill>
                  <a:srgbClr val="FF6600"/>
                </a:solidFill>
              </a:rPr>
              <a:t>3</a:t>
            </a:r>
            <a:r>
              <a:rPr lang="en-US" dirty="0" smtClean="0">
                <a:solidFill>
                  <a:srgbClr val="FF6600"/>
                </a:solidFill>
              </a:rPr>
              <a:t>, Amines</a:t>
            </a:r>
          </a:p>
        </p:txBody>
      </p:sp>
      <p:sp>
        <p:nvSpPr>
          <p:cNvPr id="7" name="Right Brace 6"/>
          <p:cNvSpPr/>
          <p:nvPr/>
        </p:nvSpPr>
        <p:spPr>
          <a:xfrm>
            <a:off x="3959769" y="1699484"/>
            <a:ext cx="669309" cy="267120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29078" y="2833456"/>
            <a:ext cx="208592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NO</a:t>
            </a:r>
            <a:r>
              <a:rPr lang="en-US" sz="2400" baseline="-25000" dirty="0" err="1" smtClean="0"/>
              <a:t>z</a:t>
            </a:r>
            <a:r>
              <a:rPr lang="en-US" sz="2400" dirty="0" smtClean="0"/>
              <a:t> = </a:t>
            </a:r>
            <a:r>
              <a:rPr lang="en-US" sz="2400" dirty="0" err="1" smtClean="0"/>
              <a:t>NO</a:t>
            </a:r>
            <a:r>
              <a:rPr lang="en-US" sz="2400" baseline="-25000" dirty="0" err="1" smtClean="0"/>
              <a:t>y</a:t>
            </a:r>
            <a:r>
              <a:rPr lang="en-US" sz="2400" dirty="0" err="1" smtClean="0"/>
              <a:t>-NO</a:t>
            </a:r>
            <a:r>
              <a:rPr lang="en-US" sz="2400" baseline="-25000" dirty="0" err="1" smtClean="0"/>
              <a:t>x</a:t>
            </a:r>
            <a:endParaRPr lang="en-US" sz="2400" baseline="-25000" dirty="0" smtClean="0"/>
          </a:p>
          <a:p>
            <a:r>
              <a:rPr lang="en-US" sz="2400" dirty="0" err="1" smtClean="0"/>
              <a:t>NO</a:t>
            </a:r>
            <a:r>
              <a:rPr lang="en-US" sz="2400" baseline="-25000" dirty="0" err="1" smtClean="0"/>
              <a:t>y</a:t>
            </a:r>
            <a:r>
              <a:rPr lang="en-US" sz="2400" dirty="0" smtClean="0"/>
              <a:t> reservoir</a:t>
            </a:r>
          </a:p>
          <a:p>
            <a:r>
              <a:rPr lang="en-US" sz="2400" dirty="0" smtClean="0"/>
              <a:t>species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6573818" y="1235599"/>
            <a:ext cx="669309" cy="322225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43127" y="2417958"/>
            <a:ext cx="1804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NO</a:t>
            </a:r>
            <a:r>
              <a:rPr lang="en-US" sz="2400" baseline="-25000" dirty="0" err="1" smtClean="0"/>
              <a:t>y</a:t>
            </a:r>
            <a:r>
              <a:rPr lang="en-US" sz="2400" dirty="0" smtClean="0"/>
              <a:t>, or </a:t>
            </a:r>
          </a:p>
          <a:p>
            <a:r>
              <a:rPr lang="en-US" sz="2400" dirty="0" smtClean="0"/>
              <a:t>odd nitrogen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4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Combustion source for </a:t>
            </a:r>
            <a:r>
              <a:rPr lang="en-US" dirty="0" err="1" smtClean="0"/>
              <a:t>NOx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31285"/>
          </a:xfrm>
        </p:spPr>
        <p:txBody>
          <a:bodyPr/>
          <a:lstStyle/>
          <a:p>
            <a:r>
              <a:rPr lang="pt-BR" sz="2400" dirty="0" smtClean="0"/>
              <a:t>No </a:t>
            </a:r>
            <a:r>
              <a:rPr lang="pt-BR" sz="2400" dirty="0" err="1" smtClean="0"/>
              <a:t>nitrogen</a:t>
            </a:r>
            <a:r>
              <a:rPr lang="pt-BR" sz="2400" dirty="0" smtClean="0"/>
              <a:t> in </a:t>
            </a:r>
            <a:r>
              <a:rPr lang="pt-BR" sz="2400" dirty="0" err="1"/>
              <a:t>f</a:t>
            </a:r>
            <a:r>
              <a:rPr lang="pt-BR" sz="2400" dirty="0" err="1" smtClean="0"/>
              <a:t>uel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N</a:t>
            </a:r>
            <a:r>
              <a:rPr lang="pt-BR" sz="2400" baseline="-25000" dirty="0" smtClean="0"/>
              <a:t>2</a:t>
            </a:r>
            <a:r>
              <a:rPr lang="pt-BR" sz="2400" dirty="0" smtClean="0"/>
              <a:t>  </a:t>
            </a:r>
            <a:r>
              <a:rPr lang="pt-BR" sz="2400" dirty="0"/>
              <a:t>+ O   =  NO + N  </a:t>
            </a:r>
            <a:r>
              <a:rPr lang="pt-BR" sz="2400" dirty="0" smtClean="0"/>
              <a:t>  +314 </a:t>
            </a:r>
            <a:r>
              <a:rPr lang="pt-BR" sz="2400" dirty="0" err="1" smtClean="0"/>
              <a:t>kJ</a:t>
            </a:r>
            <a:r>
              <a:rPr lang="pt-BR" sz="2400" dirty="0" smtClean="0"/>
              <a:t>/mol</a:t>
            </a:r>
          </a:p>
          <a:p>
            <a:pPr marL="0" indent="0">
              <a:buNone/>
            </a:pPr>
            <a:r>
              <a:rPr lang="pt-BR" sz="2400" dirty="0" smtClean="0"/>
              <a:t>N   </a:t>
            </a:r>
            <a:r>
              <a:rPr lang="pt-BR" sz="2400" dirty="0"/>
              <a:t>+ O2  =  NO + O 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N   </a:t>
            </a:r>
            <a:r>
              <a:rPr lang="pt-BR" sz="2400" dirty="0"/>
              <a:t>+ OH =  NO + </a:t>
            </a:r>
            <a:r>
              <a:rPr lang="pt-BR" sz="2400" dirty="0" smtClean="0"/>
              <a:t>H    (</a:t>
            </a:r>
            <a:r>
              <a:rPr lang="pt-BR" sz="2400" dirty="0" err="1" smtClean="0"/>
              <a:t>not</a:t>
            </a:r>
            <a:r>
              <a:rPr lang="pt-BR" sz="2400" dirty="0" smtClean="0"/>
              <a:t> </a:t>
            </a:r>
            <a:r>
              <a:rPr lang="pt-BR" sz="2400" dirty="0" err="1" smtClean="0"/>
              <a:t>important</a:t>
            </a:r>
            <a:r>
              <a:rPr lang="pt-BR" sz="2400" dirty="0" smtClean="0"/>
              <a:t>)</a:t>
            </a:r>
          </a:p>
          <a:p>
            <a:pPr marL="0" indent="0">
              <a:buNone/>
            </a:pPr>
            <a:endParaRPr lang="pt-BR" dirty="0"/>
          </a:p>
          <a:p>
            <a:pPr>
              <a:buFontTx/>
              <a:buChar char="•"/>
            </a:pPr>
            <a:r>
              <a:rPr lang="en-US" sz="2400" dirty="0" smtClean="0"/>
              <a:t>Nitrogen in Fuel</a:t>
            </a:r>
          </a:p>
          <a:p>
            <a:pPr marL="0" indent="0">
              <a:buNone/>
            </a:pPr>
            <a:r>
              <a:rPr lang="en-US" sz="2400" dirty="0" smtClean="0"/>
              <a:t>HCN</a:t>
            </a:r>
            <a:r>
              <a:rPr lang="en-US" sz="2400" baseline="-25000" dirty="0" smtClean="0"/>
              <a:t>(g)</a:t>
            </a:r>
            <a:r>
              <a:rPr lang="en-US" sz="2400" dirty="0" smtClean="0"/>
              <a:t>, RCN</a:t>
            </a:r>
            <a:r>
              <a:rPr lang="en-US" sz="2400" baseline="-25000" dirty="0"/>
              <a:t>(g)</a:t>
            </a:r>
            <a:r>
              <a:rPr lang="en-US" sz="2400" dirty="0" smtClean="0"/>
              <a:t>, 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, </a:t>
            </a:r>
            <a:r>
              <a:rPr lang="en-US" sz="2400" dirty="0" err="1" smtClean="0"/>
              <a:t>etc</a:t>
            </a:r>
            <a:r>
              <a:rPr lang="en-US" sz="2400" dirty="0" smtClean="0"/>
              <a:t>  + OH/O  </a:t>
            </a:r>
            <a:r>
              <a:rPr lang="en-US" sz="2400" dirty="0" smtClean="0">
                <a:sym typeface="Wingdings"/>
              </a:rPr>
              <a:t> </a:t>
            </a:r>
            <a:r>
              <a:rPr lang="en-US" sz="2400" dirty="0" err="1" smtClean="0">
                <a:sym typeface="Wingdings"/>
              </a:rPr>
              <a:t>NOx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624" y="1417638"/>
            <a:ext cx="3874375" cy="2014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59385" y="3556000"/>
            <a:ext cx="128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Alentec</a:t>
            </a:r>
            <a:r>
              <a:rPr lang="en-US" dirty="0" smtClean="0"/>
              <a:t> Inc.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81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6B3AF-220B-E543-A652-EE5E4661AB6D}" type="slidenum">
              <a:rPr lang="en-US"/>
              <a:pPr/>
              <a:t>14</a:t>
            </a:fld>
            <a:endParaRPr lang="en-US"/>
          </a:p>
        </p:txBody>
      </p:sp>
      <p:sp>
        <p:nvSpPr>
          <p:cNvPr id="239618" name="Rectangle 2"/>
          <p:cNvSpPr>
            <a:spLocks noChangeAspect="1" noChangeArrowheads="1"/>
          </p:cNvSpPr>
          <p:nvPr/>
        </p:nvSpPr>
        <p:spPr bwMode="auto">
          <a:xfrm>
            <a:off x="76200" y="1752600"/>
            <a:ext cx="8915400" cy="4468813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9619" name="Object 3"/>
          <p:cNvGraphicFramePr>
            <a:graphicFrameLocks noChangeAspect="1"/>
          </p:cNvGraphicFramePr>
          <p:nvPr/>
        </p:nvGraphicFramePr>
        <p:xfrm>
          <a:off x="503238" y="3917950"/>
          <a:ext cx="3481387" cy="18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r:id="rId3" imgW="1155192" imgH="521208" progId="MS_ClipArt_Gallery">
                  <p:embed/>
                </p:oleObj>
              </mc:Choice>
              <mc:Fallback>
                <p:oleObj r:id="rId3" imgW="1155192" imgH="521208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8" y="3917950"/>
                        <a:ext cx="3481387" cy="188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9620" name="Group 4"/>
          <p:cNvGrpSpPr>
            <a:grpSpLocks noChangeAspect="1"/>
          </p:cNvGrpSpPr>
          <p:nvPr/>
        </p:nvGrpSpPr>
        <p:grpSpPr bwMode="auto">
          <a:xfrm>
            <a:off x="115888" y="3722688"/>
            <a:ext cx="2955925" cy="2136775"/>
            <a:chOff x="336" y="327"/>
            <a:chExt cx="2870" cy="1733"/>
          </a:xfrm>
        </p:grpSpPr>
        <p:sp>
          <p:nvSpPr>
            <p:cNvPr id="239621" name="Rectangle 5"/>
            <p:cNvSpPr>
              <a:spLocks noChangeAspect="1" noChangeArrowheads="1"/>
            </p:cNvSpPr>
            <p:nvPr/>
          </p:nvSpPr>
          <p:spPr bwMode="auto">
            <a:xfrm>
              <a:off x="1177" y="768"/>
              <a:ext cx="223" cy="108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2" name="Rectangle 6"/>
            <p:cNvSpPr>
              <a:spLocks noChangeAspect="1" noChangeArrowheads="1"/>
            </p:cNvSpPr>
            <p:nvPr/>
          </p:nvSpPr>
          <p:spPr bwMode="auto">
            <a:xfrm>
              <a:off x="1135" y="763"/>
              <a:ext cx="78" cy="1089"/>
            </a:xfrm>
            <a:prstGeom prst="rect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3" name="Freeform 7"/>
            <p:cNvSpPr>
              <a:spLocks noChangeAspect="1"/>
            </p:cNvSpPr>
            <p:nvPr/>
          </p:nvSpPr>
          <p:spPr bwMode="auto">
            <a:xfrm>
              <a:off x="1146" y="685"/>
              <a:ext cx="62" cy="104"/>
            </a:xfrm>
            <a:custGeom>
              <a:avLst/>
              <a:gdLst>
                <a:gd name="T0" fmla="*/ 62 w 62"/>
                <a:gd name="T1" fmla="*/ 104 h 104"/>
                <a:gd name="T2" fmla="*/ 62 w 62"/>
                <a:gd name="T3" fmla="*/ 10 h 104"/>
                <a:gd name="T4" fmla="*/ 0 w 62"/>
                <a:gd name="T5" fmla="*/ 0 h 104"/>
                <a:gd name="T6" fmla="*/ 0 w 62"/>
                <a:gd name="T7" fmla="*/ 104 h 104"/>
                <a:gd name="T8" fmla="*/ 62 w 62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4">
                  <a:moveTo>
                    <a:pt x="62" y="104"/>
                  </a:moveTo>
                  <a:lnTo>
                    <a:pt x="62" y="10"/>
                  </a:lnTo>
                  <a:lnTo>
                    <a:pt x="0" y="0"/>
                  </a:lnTo>
                  <a:lnTo>
                    <a:pt x="0" y="104"/>
                  </a:lnTo>
                  <a:lnTo>
                    <a:pt x="62" y="10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4" name="Freeform 8"/>
            <p:cNvSpPr>
              <a:spLocks noChangeAspect="1"/>
            </p:cNvSpPr>
            <p:nvPr/>
          </p:nvSpPr>
          <p:spPr bwMode="auto">
            <a:xfrm>
              <a:off x="1208" y="685"/>
              <a:ext cx="192" cy="166"/>
            </a:xfrm>
            <a:custGeom>
              <a:avLst/>
              <a:gdLst>
                <a:gd name="T0" fmla="*/ 0 w 192"/>
                <a:gd name="T1" fmla="*/ 0 h 166"/>
                <a:gd name="T2" fmla="*/ 192 w 192"/>
                <a:gd name="T3" fmla="*/ 83 h 166"/>
                <a:gd name="T4" fmla="*/ 192 w 192"/>
                <a:gd name="T5" fmla="*/ 166 h 166"/>
                <a:gd name="T6" fmla="*/ 0 w 192"/>
                <a:gd name="T7" fmla="*/ 83 h 166"/>
                <a:gd name="T8" fmla="*/ 0 w 192"/>
                <a:gd name="T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66">
                  <a:moveTo>
                    <a:pt x="0" y="0"/>
                  </a:moveTo>
                  <a:lnTo>
                    <a:pt x="192" y="83"/>
                  </a:lnTo>
                  <a:lnTo>
                    <a:pt x="192" y="166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5" name="Freeform 9"/>
            <p:cNvSpPr>
              <a:spLocks noChangeAspect="1"/>
            </p:cNvSpPr>
            <p:nvPr/>
          </p:nvSpPr>
          <p:spPr bwMode="auto">
            <a:xfrm>
              <a:off x="756" y="327"/>
              <a:ext cx="21" cy="109"/>
            </a:xfrm>
            <a:custGeom>
              <a:avLst/>
              <a:gdLst>
                <a:gd name="T0" fmla="*/ 0 w 21"/>
                <a:gd name="T1" fmla="*/ 109 h 109"/>
                <a:gd name="T2" fmla="*/ 0 w 21"/>
                <a:gd name="T3" fmla="*/ 0 h 109"/>
                <a:gd name="T4" fmla="*/ 21 w 21"/>
                <a:gd name="T5" fmla="*/ 5 h 109"/>
                <a:gd name="T6" fmla="*/ 21 w 21"/>
                <a:gd name="T7" fmla="*/ 104 h 109"/>
                <a:gd name="T8" fmla="*/ 0 w 21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9">
                  <a:moveTo>
                    <a:pt x="0" y="109"/>
                  </a:moveTo>
                  <a:lnTo>
                    <a:pt x="0" y="0"/>
                  </a:lnTo>
                  <a:lnTo>
                    <a:pt x="21" y="5"/>
                  </a:lnTo>
                  <a:lnTo>
                    <a:pt x="21" y="104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6" name="Freeform 10"/>
            <p:cNvSpPr>
              <a:spLocks noChangeAspect="1"/>
            </p:cNvSpPr>
            <p:nvPr/>
          </p:nvSpPr>
          <p:spPr bwMode="auto">
            <a:xfrm>
              <a:off x="710" y="420"/>
              <a:ext cx="109" cy="63"/>
            </a:xfrm>
            <a:custGeom>
              <a:avLst/>
              <a:gdLst>
                <a:gd name="T0" fmla="*/ 0 w 109"/>
                <a:gd name="T1" fmla="*/ 63 h 63"/>
                <a:gd name="T2" fmla="*/ 0 w 109"/>
                <a:gd name="T3" fmla="*/ 16 h 63"/>
                <a:gd name="T4" fmla="*/ 109 w 109"/>
                <a:gd name="T5" fmla="*/ 0 h 63"/>
                <a:gd name="T6" fmla="*/ 109 w 109"/>
                <a:gd name="T7" fmla="*/ 47 h 63"/>
                <a:gd name="T8" fmla="*/ 0 w 109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63">
                  <a:moveTo>
                    <a:pt x="0" y="63"/>
                  </a:moveTo>
                  <a:lnTo>
                    <a:pt x="0" y="16"/>
                  </a:lnTo>
                  <a:lnTo>
                    <a:pt x="109" y="0"/>
                  </a:lnTo>
                  <a:lnTo>
                    <a:pt x="109" y="4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7" name="Freeform 11"/>
            <p:cNvSpPr>
              <a:spLocks noChangeAspect="1"/>
            </p:cNvSpPr>
            <p:nvPr/>
          </p:nvSpPr>
          <p:spPr bwMode="auto">
            <a:xfrm>
              <a:off x="813" y="420"/>
              <a:ext cx="47" cy="37"/>
            </a:xfrm>
            <a:custGeom>
              <a:avLst/>
              <a:gdLst>
                <a:gd name="T0" fmla="*/ 0 w 47"/>
                <a:gd name="T1" fmla="*/ 31 h 37"/>
                <a:gd name="T2" fmla="*/ 0 w 47"/>
                <a:gd name="T3" fmla="*/ 0 h 37"/>
                <a:gd name="T4" fmla="*/ 47 w 47"/>
                <a:gd name="T5" fmla="*/ 16 h 37"/>
                <a:gd name="T6" fmla="*/ 42 w 47"/>
                <a:gd name="T7" fmla="*/ 37 h 37"/>
                <a:gd name="T8" fmla="*/ 0 w 4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7">
                  <a:moveTo>
                    <a:pt x="0" y="31"/>
                  </a:moveTo>
                  <a:lnTo>
                    <a:pt x="0" y="0"/>
                  </a:lnTo>
                  <a:lnTo>
                    <a:pt x="47" y="16"/>
                  </a:lnTo>
                  <a:lnTo>
                    <a:pt x="4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8" name="Freeform 12"/>
            <p:cNvSpPr>
              <a:spLocks noChangeAspect="1"/>
            </p:cNvSpPr>
            <p:nvPr/>
          </p:nvSpPr>
          <p:spPr bwMode="auto">
            <a:xfrm>
              <a:off x="969" y="462"/>
              <a:ext cx="104" cy="119"/>
            </a:xfrm>
            <a:custGeom>
              <a:avLst/>
              <a:gdLst>
                <a:gd name="T0" fmla="*/ 88 w 104"/>
                <a:gd name="T1" fmla="*/ 0 h 119"/>
                <a:gd name="T2" fmla="*/ 0 w 104"/>
                <a:gd name="T3" fmla="*/ 21 h 119"/>
                <a:gd name="T4" fmla="*/ 26 w 104"/>
                <a:gd name="T5" fmla="*/ 119 h 119"/>
                <a:gd name="T6" fmla="*/ 104 w 104"/>
                <a:gd name="T7" fmla="*/ 93 h 119"/>
                <a:gd name="T8" fmla="*/ 88 w 104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19">
                  <a:moveTo>
                    <a:pt x="88" y="0"/>
                  </a:moveTo>
                  <a:lnTo>
                    <a:pt x="0" y="21"/>
                  </a:lnTo>
                  <a:lnTo>
                    <a:pt x="26" y="119"/>
                  </a:lnTo>
                  <a:lnTo>
                    <a:pt x="104" y="9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9" name="Freeform 13"/>
            <p:cNvSpPr>
              <a:spLocks noChangeAspect="1"/>
            </p:cNvSpPr>
            <p:nvPr/>
          </p:nvSpPr>
          <p:spPr bwMode="auto">
            <a:xfrm>
              <a:off x="912" y="431"/>
              <a:ext cx="249" cy="1416"/>
            </a:xfrm>
            <a:custGeom>
              <a:avLst/>
              <a:gdLst>
                <a:gd name="T0" fmla="*/ 0 w 249"/>
                <a:gd name="T1" fmla="*/ 1136 h 1416"/>
                <a:gd name="T2" fmla="*/ 0 w 249"/>
                <a:gd name="T3" fmla="*/ 882 h 1416"/>
                <a:gd name="T4" fmla="*/ 36 w 249"/>
                <a:gd name="T5" fmla="*/ 788 h 1416"/>
                <a:gd name="T6" fmla="*/ 36 w 249"/>
                <a:gd name="T7" fmla="*/ 0 h 1416"/>
                <a:gd name="T8" fmla="*/ 145 w 249"/>
                <a:gd name="T9" fmla="*/ 67 h 1416"/>
                <a:gd name="T10" fmla="*/ 145 w 249"/>
                <a:gd name="T11" fmla="*/ 26 h 1416"/>
                <a:gd name="T12" fmla="*/ 239 w 249"/>
                <a:gd name="T13" fmla="*/ 88 h 1416"/>
                <a:gd name="T14" fmla="*/ 239 w 249"/>
                <a:gd name="T15" fmla="*/ 124 h 1416"/>
                <a:gd name="T16" fmla="*/ 249 w 249"/>
                <a:gd name="T17" fmla="*/ 145 h 1416"/>
                <a:gd name="T18" fmla="*/ 249 w 249"/>
                <a:gd name="T19" fmla="*/ 1416 h 1416"/>
                <a:gd name="T20" fmla="*/ 36 w 249"/>
                <a:gd name="T21" fmla="*/ 1416 h 1416"/>
                <a:gd name="T22" fmla="*/ 0 w 249"/>
                <a:gd name="T23" fmla="*/ 1416 h 1416"/>
                <a:gd name="T24" fmla="*/ 0 w 249"/>
                <a:gd name="T25" fmla="*/ 113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9" h="1416">
                  <a:moveTo>
                    <a:pt x="0" y="1136"/>
                  </a:moveTo>
                  <a:lnTo>
                    <a:pt x="0" y="882"/>
                  </a:lnTo>
                  <a:lnTo>
                    <a:pt x="36" y="788"/>
                  </a:lnTo>
                  <a:lnTo>
                    <a:pt x="36" y="0"/>
                  </a:lnTo>
                  <a:lnTo>
                    <a:pt x="145" y="67"/>
                  </a:lnTo>
                  <a:lnTo>
                    <a:pt x="145" y="26"/>
                  </a:lnTo>
                  <a:lnTo>
                    <a:pt x="239" y="88"/>
                  </a:lnTo>
                  <a:lnTo>
                    <a:pt x="239" y="124"/>
                  </a:lnTo>
                  <a:lnTo>
                    <a:pt x="249" y="145"/>
                  </a:lnTo>
                  <a:lnTo>
                    <a:pt x="249" y="1416"/>
                  </a:lnTo>
                  <a:lnTo>
                    <a:pt x="36" y="1416"/>
                  </a:lnTo>
                  <a:lnTo>
                    <a:pt x="0" y="1416"/>
                  </a:lnTo>
                  <a:lnTo>
                    <a:pt x="0" y="113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0" name="Freeform 14"/>
            <p:cNvSpPr>
              <a:spLocks noChangeAspect="1"/>
            </p:cNvSpPr>
            <p:nvPr/>
          </p:nvSpPr>
          <p:spPr bwMode="auto">
            <a:xfrm>
              <a:off x="486" y="431"/>
              <a:ext cx="468" cy="1416"/>
            </a:xfrm>
            <a:custGeom>
              <a:avLst/>
              <a:gdLst>
                <a:gd name="T0" fmla="*/ 0 w 468"/>
                <a:gd name="T1" fmla="*/ 1416 h 1416"/>
                <a:gd name="T2" fmla="*/ 0 w 468"/>
                <a:gd name="T3" fmla="*/ 882 h 1416"/>
                <a:gd name="T4" fmla="*/ 37 w 468"/>
                <a:gd name="T5" fmla="*/ 793 h 1416"/>
                <a:gd name="T6" fmla="*/ 37 w 468"/>
                <a:gd name="T7" fmla="*/ 93 h 1416"/>
                <a:gd name="T8" fmla="*/ 58 w 468"/>
                <a:gd name="T9" fmla="*/ 57 h 1416"/>
                <a:gd name="T10" fmla="*/ 468 w 468"/>
                <a:gd name="T11" fmla="*/ 0 h 1416"/>
                <a:gd name="T12" fmla="*/ 468 w 468"/>
                <a:gd name="T13" fmla="*/ 793 h 1416"/>
                <a:gd name="T14" fmla="*/ 431 w 468"/>
                <a:gd name="T15" fmla="*/ 887 h 1416"/>
                <a:gd name="T16" fmla="*/ 431 w 468"/>
                <a:gd name="T17" fmla="*/ 1416 h 1416"/>
                <a:gd name="T18" fmla="*/ 0 w 468"/>
                <a:gd name="T1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1416">
                  <a:moveTo>
                    <a:pt x="0" y="1416"/>
                  </a:moveTo>
                  <a:lnTo>
                    <a:pt x="0" y="882"/>
                  </a:lnTo>
                  <a:lnTo>
                    <a:pt x="37" y="793"/>
                  </a:lnTo>
                  <a:lnTo>
                    <a:pt x="37" y="93"/>
                  </a:lnTo>
                  <a:lnTo>
                    <a:pt x="58" y="57"/>
                  </a:lnTo>
                  <a:lnTo>
                    <a:pt x="468" y="0"/>
                  </a:lnTo>
                  <a:lnTo>
                    <a:pt x="468" y="793"/>
                  </a:lnTo>
                  <a:lnTo>
                    <a:pt x="431" y="887"/>
                  </a:lnTo>
                  <a:lnTo>
                    <a:pt x="431" y="1416"/>
                  </a:lnTo>
                  <a:lnTo>
                    <a:pt x="0" y="141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1" name="Line 15"/>
            <p:cNvSpPr>
              <a:spLocks noChangeAspect="1" noChangeShapeType="1"/>
            </p:cNvSpPr>
            <p:nvPr/>
          </p:nvSpPr>
          <p:spPr bwMode="auto">
            <a:xfrm>
              <a:off x="509" y="1420"/>
              <a:ext cx="369" cy="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2" name="Line 16"/>
            <p:cNvSpPr>
              <a:spLocks noChangeAspect="1" noChangeShapeType="1"/>
            </p:cNvSpPr>
            <p:nvPr/>
          </p:nvSpPr>
          <p:spPr bwMode="auto">
            <a:xfrm flipV="1">
              <a:off x="506" y="1456"/>
              <a:ext cx="369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3" name="Line 17"/>
            <p:cNvSpPr>
              <a:spLocks noChangeAspect="1" noChangeShapeType="1"/>
            </p:cNvSpPr>
            <p:nvPr/>
          </p:nvSpPr>
          <p:spPr bwMode="auto">
            <a:xfrm flipV="1">
              <a:off x="506" y="1519"/>
              <a:ext cx="363" cy="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4" name="Line 18"/>
            <p:cNvSpPr>
              <a:spLocks noChangeAspect="1" noChangeShapeType="1"/>
            </p:cNvSpPr>
            <p:nvPr/>
          </p:nvSpPr>
          <p:spPr bwMode="auto">
            <a:xfrm flipV="1">
              <a:off x="505" y="1490"/>
              <a:ext cx="37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5" name="Rectangle 19"/>
            <p:cNvSpPr>
              <a:spLocks noChangeAspect="1" noChangeArrowheads="1"/>
            </p:cNvSpPr>
            <p:nvPr/>
          </p:nvSpPr>
          <p:spPr bwMode="auto">
            <a:xfrm>
              <a:off x="1125" y="571"/>
              <a:ext cx="15" cy="76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6" name="Rectangle 20"/>
            <p:cNvSpPr>
              <a:spLocks noChangeAspect="1" noChangeArrowheads="1"/>
            </p:cNvSpPr>
            <p:nvPr/>
          </p:nvSpPr>
          <p:spPr bwMode="auto">
            <a:xfrm>
              <a:off x="1016" y="514"/>
              <a:ext cx="15" cy="762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7" name="Rectangle 21"/>
            <p:cNvSpPr>
              <a:spLocks noChangeAspect="1" noChangeArrowheads="1"/>
            </p:cNvSpPr>
            <p:nvPr/>
          </p:nvSpPr>
          <p:spPr bwMode="auto">
            <a:xfrm>
              <a:off x="1083" y="545"/>
              <a:ext cx="21" cy="76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8" name="Rectangle 22"/>
            <p:cNvSpPr>
              <a:spLocks noChangeAspect="1" noChangeArrowheads="1"/>
            </p:cNvSpPr>
            <p:nvPr/>
          </p:nvSpPr>
          <p:spPr bwMode="auto">
            <a:xfrm>
              <a:off x="1052" y="529"/>
              <a:ext cx="21" cy="76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9" name="Rectangle 23"/>
            <p:cNvSpPr>
              <a:spLocks noChangeAspect="1" noChangeArrowheads="1"/>
            </p:cNvSpPr>
            <p:nvPr/>
          </p:nvSpPr>
          <p:spPr bwMode="auto">
            <a:xfrm>
              <a:off x="979" y="488"/>
              <a:ext cx="21" cy="76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0" name="Freeform 24"/>
            <p:cNvSpPr>
              <a:spLocks noChangeAspect="1"/>
            </p:cNvSpPr>
            <p:nvPr/>
          </p:nvSpPr>
          <p:spPr bwMode="auto">
            <a:xfrm>
              <a:off x="523" y="431"/>
              <a:ext cx="431" cy="98"/>
            </a:xfrm>
            <a:custGeom>
              <a:avLst/>
              <a:gdLst>
                <a:gd name="T0" fmla="*/ 0 w 431"/>
                <a:gd name="T1" fmla="*/ 98 h 98"/>
                <a:gd name="T2" fmla="*/ 26 w 431"/>
                <a:gd name="T3" fmla="*/ 57 h 98"/>
                <a:gd name="T4" fmla="*/ 431 w 431"/>
                <a:gd name="T5" fmla="*/ 0 h 98"/>
                <a:gd name="T6" fmla="*/ 431 w 431"/>
                <a:gd name="T7" fmla="*/ 57 h 98"/>
                <a:gd name="T8" fmla="*/ 0 w 431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98">
                  <a:moveTo>
                    <a:pt x="0" y="98"/>
                  </a:moveTo>
                  <a:lnTo>
                    <a:pt x="26" y="57"/>
                  </a:lnTo>
                  <a:lnTo>
                    <a:pt x="431" y="0"/>
                  </a:lnTo>
                  <a:lnTo>
                    <a:pt x="431" y="57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1" name="Freeform 25"/>
            <p:cNvSpPr>
              <a:spLocks noChangeAspect="1"/>
            </p:cNvSpPr>
            <p:nvPr/>
          </p:nvSpPr>
          <p:spPr bwMode="auto">
            <a:xfrm>
              <a:off x="481" y="1224"/>
              <a:ext cx="473" cy="94"/>
            </a:xfrm>
            <a:custGeom>
              <a:avLst/>
              <a:gdLst>
                <a:gd name="T0" fmla="*/ 42 w 473"/>
                <a:gd name="T1" fmla="*/ 0 h 94"/>
                <a:gd name="T2" fmla="*/ 473 w 473"/>
                <a:gd name="T3" fmla="*/ 0 h 94"/>
                <a:gd name="T4" fmla="*/ 436 w 473"/>
                <a:gd name="T5" fmla="*/ 94 h 94"/>
                <a:gd name="T6" fmla="*/ 0 w 473"/>
                <a:gd name="T7" fmla="*/ 94 h 94"/>
                <a:gd name="T8" fmla="*/ 42 w 473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94">
                  <a:moveTo>
                    <a:pt x="42" y="0"/>
                  </a:moveTo>
                  <a:lnTo>
                    <a:pt x="473" y="0"/>
                  </a:lnTo>
                  <a:lnTo>
                    <a:pt x="436" y="94"/>
                  </a:lnTo>
                  <a:lnTo>
                    <a:pt x="0" y="9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2" name="Freeform 26"/>
            <p:cNvSpPr>
              <a:spLocks noChangeAspect="1"/>
            </p:cNvSpPr>
            <p:nvPr/>
          </p:nvSpPr>
          <p:spPr bwMode="auto">
            <a:xfrm>
              <a:off x="824" y="488"/>
              <a:ext cx="57" cy="830"/>
            </a:xfrm>
            <a:custGeom>
              <a:avLst/>
              <a:gdLst>
                <a:gd name="T0" fmla="*/ 57 w 57"/>
                <a:gd name="T1" fmla="*/ 0 h 830"/>
                <a:gd name="T2" fmla="*/ 57 w 57"/>
                <a:gd name="T3" fmla="*/ 736 h 830"/>
                <a:gd name="T4" fmla="*/ 21 w 57"/>
                <a:gd name="T5" fmla="*/ 830 h 830"/>
                <a:gd name="T6" fmla="*/ 0 w 57"/>
                <a:gd name="T7" fmla="*/ 830 h 830"/>
                <a:gd name="T8" fmla="*/ 36 w 57"/>
                <a:gd name="T9" fmla="*/ 736 h 830"/>
                <a:gd name="T10" fmla="*/ 36 w 57"/>
                <a:gd name="T11" fmla="*/ 5 h 830"/>
                <a:gd name="T12" fmla="*/ 57 w 57"/>
                <a:gd name="T13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830">
                  <a:moveTo>
                    <a:pt x="57" y="0"/>
                  </a:moveTo>
                  <a:lnTo>
                    <a:pt x="57" y="736"/>
                  </a:lnTo>
                  <a:lnTo>
                    <a:pt x="21" y="830"/>
                  </a:lnTo>
                  <a:lnTo>
                    <a:pt x="0" y="830"/>
                  </a:lnTo>
                  <a:lnTo>
                    <a:pt x="36" y="736"/>
                  </a:lnTo>
                  <a:lnTo>
                    <a:pt x="36" y="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3" name="Freeform 27"/>
            <p:cNvSpPr>
              <a:spLocks noChangeAspect="1"/>
            </p:cNvSpPr>
            <p:nvPr/>
          </p:nvSpPr>
          <p:spPr bwMode="auto">
            <a:xfrm>
              <a:off x="756" y="498"/>
              <a:ext cx="57" cy="820"/>
            </a:xfrm>
            <a:custGeom>
              <a:avLst/>
              <a:gdLst>
                <a:gd name="T0" fmla="*/ 0 w 57"/>
                <a:gd name="T1" fmla="*/ 820 h 820"/>
                <a:gd name="T2" fmla="*/ 37 w 57"/>
                <a:gd name="T3" fmla="*/ 726 h 820"/>
                <a:gd name="T4" fmla="*/ 37 w 57"/>
                <a:gd name="T5" fmla="*/ 0 h 820"/>
                <a:gd name="T6" fmla="*/ 57 w 57"/>
                <a:gd name="T7" fmla="*/ 0 h 820"/>
                <a:gd name="T8" fmla="*/ 57 w 57"/>
                <a:gd name="T9" fmla="*/ 732 h 820"/>
                <a:gd name="T10" fmla="*/ 21 w 57"/>
                <a:gd name="T11" fmla="*/ 820 h 820"/>
                <a:gd name="T12" fmla="*/ 0 w 57"/>
                <a:gd name="T13" fmla="*/ 82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820">
                  <a:moveTo>
                    <a:pt x="0" y="820"/>
                  </a:moveTo>
                  <a:lnTo>
                    <a:pt x="37" y="726"/>
                  </a:lnTo>
                  <a:lnTo>
                    <a:pt x="37" y="0"/>
                  </a:lnTo>
                  <a:lnTo>
                    <a:pt x="57" y="0"/>
                  </a:lnTo>
                  <a:lnTo>
                    <a:pt x="57" y="732"/>
                  </a:lnTo>
                  <a:lnTo>
                    <a:pt x="21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4" name="Freeform 28"/>
            <p:cNvSpPr>
              <a:spLocks noChangeAspect="1"/>
            </p:cNvSpPr>
            <p:nvPr/>
          </p:nvSpPr>
          <p:spPr bwMode="auto">
            <a:xfrm>
              <a:off x="678" y="503"/>
              <a:ext cx="63" cy="815"/>
            </a:xfrm>
            <a:custGeom>
              <a:avLst/>
              <a:gdLst>
                <a:gd name="T0" fmla="*/ 42 w 63"/>
                <a:gd name="T1" fmla="*/ 5 h 815"/>
                <a:gd name="T2" fmla="*/ 63 w 63"/>
                <a:gd name="T3" fmla="*/ 0 h 815"/>
                <a:gd name="T4" fmla="*/ 63 w 63"/>
                <a:gd name="T5" fmla="*/ 727 h 815"/>
                <a:gd name="T6" fmla="*/ 26 w 63"/>
                <a:gd name="T7" fmla="*/ 815 h 815"/>
                <a:gd name="T8" fmla="*/ 0 w 63"/>
                <a:gd name="T9" fmla="*/ 815 h 815"/>
                <a:gd name="T10" fmla="*/ 42 w 63"/>
                <a:gd name="T11" fmla="*/ 721 h 815"/>
                <a:gd name="T12" fmla="*/ 42 w 63"/>
                <a:gd name="T13" fmla="*/ 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815">
                  <a:moveTo>
                    <a:pt x="42" y="5"/>
                  </a:moveTo>
                  <a:lnTo>
                    <a:pt x="63" y="0"/>
                  </a:lnTo>
                  <a:lnTo>
                    <a:pt x="63" y="727"/>
                  </a:lnTo>
                  <a:lnTo>
                    <a:pt x="26" y="815"/>
                  </a:lnTo>
                  <a:lnTo>
                    <a:pt x="0" y="815"/>
                  </a:lnTo>
                  <a:lnTo>
                    <a:pt x="42" y="721"/>
                  </a:lnTo>
                  <a:lnTo>
                    <a:pt x="42" y="5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5" name="Freeform 29"/>
            <p:cNvSpPr>
              <a:spLocks noChangeAspect="1"/>
            </p:cNvSpPr>
            <p:nvPr/>
          </p:nvSpPr>
          <p:spPr bwMode="auto">
            <a:xfrm>
              <a:off x="606" y="514"/>
              <a:ext cx="62" cy="804"/>
            </a:xfrm>
            <a:custGeom>
              <a:avLst/>
              <a:gdLst>
                <a:gd name="T0" fmla="*/ 41 w 62"/>
                <a:gd name="T1" fmla="*/ 0 h 804"/>
                <a:gd name="T2" fmla="*/ 62 w 62"/>
                <a:gd name="T3" fmla="*/ 0 h 804"/>
                <a:gd name="T4" fmla="*/ 62 w 62"/>
                <a:gd name="T5" fmla="*/ 716 h 804"/>
                <a:gd name="T6" fmla="*/ 26 w 62"/>
                <a:gd name="T7" fmla="*/ 804 h 804"/>
                <a:gd name="T8" fmla="*/ 0 w 62"/>
                <a:gd name="T9" fmla="*/ 804 h 804"/>
                <a:gd name="T10" fmla="*/ 41 w 62"/>
                <a:gd name="T11" fmla="*/ 716 h 804"/>
                <a:gd name="T12" fmla="*/ 41 w 62"/>
                <a:gd name="T13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804">
                  <a:moveTo>
                    <a:pt x="41" y="0"/>
                  </a:moveTo>
                  <a:lnTo>
                    <a:pt x="62" y="0"/>
                  </a:lnTo>
                  <a:lnTo>
                    <a:pt x="62" y="716"/>
                  </a:lnTo>
                  <a:lnTo>
                    <a:pt x="26" y="804"/>
                  </a:lnTo>
                  <a:lnTo>
                    <a:pt x="0" y="804"/>
                  </a:lnTo>
                  <a:lnTo>
                    <a:pt x="41" y="716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6" name="Freeform 30"/>
            <p:cNvSpPr>
              <a:spLocks noChangeAspect="1"/>
            </p:cNvSpPr>
            <p:nvPr/>
          </p:nvSpPr>
          <p:spPr bwMode="auto">
            <a:xfrm>
              <a:off x="538" y="519"/>
              <a:ext cx="63" cy="799"/>
            </a:xfrm>
            <a:custGeom>
              <a:avLst/>
              <a:gdLst>
                <a:gd name="T0" fmla="*/ 37 w 63"/>
                <a:gd name="T1" fmla="*/ 5 h 799"/>
                <a:gd name="T2" fmla="*/ 63 w 63"/>
                <a:gd name="T3" fmla="*/ 0 h 799"/>
                <a:gd name="T4" fmla="*/ 63 w 63"/>
                <a:gd name="T5" fmla="*/ 705 h 799"/>
                <a:gd name="T6" fmla="*/ 21 w 63"/>
                <a:gd name="T7" fmla="*/ 799 h 799"/>
                <a:gd name="T8" fmla="*/ 0 w 63"/>
                <a:gd name="T9" fmla="*/ 799 h 799"/>
                <a:gd name="T10" fmla="*/ 37 w 63"/>
                <a:gd name="T11" fmla="*/ 705 h 799"/>
                <a:gd name="T12" fmla="*/ 37 w 63"/>
                <a:gd name="T13" fmla="*/ 5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799">
                  <a:moveTo>
                    <a:pt x="37" y="5"/>
                  </a:moveTo>
                  <a:lnTo>
                    <a:pt x="63" y="0"/>
                  </a:lnTo>
                  <a:lnTo>
                    <a:pt x="63" y="705"/>
                  </a:lnTo>
                  <a:lnTo>
                    <a:pt x="21" y="799"/>
                  </a:lnTo>
                  <a:lnTo>
                    <a:pt x="0" y="799"/>
                  </a:lnTo>
                  <a:lnTo>
                    <a:pt x="37" y="705"/>
                  </a:lnTo>
                  <a:lnTo>
                    <a:pt x="37" y="5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7" name="Rectangle 31"/>
            <p:cNvSpPr>
              <a:spLocks noChangeAspect="1" noChangeArrowheads="1"/>
            </p:cNvSpPr>
            <p:nvPr/>
          </p:nvSpPr>
          <p:spPr bwMode="auto">
            <a:xfrm>
              <a:off x="1234" y="1385"/>
              <a:ext cx="104" cy="46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8" name="Rectangle 32"/>
            <p:cNvSpPr>
              <a:spLocks noChangeAspect="1" noChangeArrowheads="1"/>
            </p:cNvSpPr>
            <p:nvPr/>
          </p:nvSpPr>
          <p:spPr bwMode="auto">
            <a:xfrm>
              <a:off x="1254" y="1411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9" name="Rectangle 33"/>
            <p:cNvSpPr>
              <a:spLocks noChangeAspect="1" noChangeArrowheads="1"/>
            </p:cNvSpPr>
            <p:nvPr/>
          </p:nvSpPr>
          <p:spPr bwMode="auto">
            <a:xfrm>
              <a:off x="1291" y="1411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0" name="Line 34"/>
            <p:cNvSpPr>
              <a:spLocks noChangeAspect="1" noChangeShapeType="1"/>
            </p:cNvSpPr>
            <p:nvPr/>
          </p:nvSpPr>
          <p:spPr bwMode="auto">
            <a:xfrm flipV="1">
              <a:off x="1350" y="1443"/>
              <a:ext cx="45" cy="3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1" name="Line 35"/>
            <p:cNvSpPr>
              <a:spLocks noChangeAspect="1" noChangeShapeType="1"/>
            </p:cNvSpPr>
            <p:nvPr/>
          </p:nvSpPr>
          <p:spPr bwMode="auto">
            <a:xfrm>
              <a:off x="1351" y="1473"/>
              <a:ext cx="49" cy="1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2" name="Line 36"/>
            <p:cNvSpPr>
              <a:spLocks noChangeAspect="1" noChangeShapeType="1"/>
            </p:cNvSpPr>
            <p:nvPr/>
          </p:nvSpPr>
          <p:spPr bwMode="auto">
            <a:xfrm flipV="1">
              <a:off x="1346" y="1506"/>
              <a:ext cx="54" cy="7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3" name="Line 37"/>
            <p:cNvSpPr>
              <a:spLocks noChangeAspect="1" noChangeShapeType="1"/>
            </p:cNvSpPr>
            <p:nvPr/>
          </p:nvSpPr>
          <p:spPr bwMode="auto">
            <a:xfrm>
              <a:off x="1347" y="1537"/>
              <a:ext cx="53" cy="5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4" name="Rectangle 38"/>
            <p:cNvSpPr>
              <a:spLocks noChangeAspect="1" noChangeArrowheads="1"/>
            </p:cNvSpPr>
            <p:nvPr/>
          </p:nvSpPr>
          <p:spPr bwMode="auto">
            <a:xfrm>
              <a:off x="1862" y="1209"/>
              <a:ext cx="124" cy="643"/>
            </a:xfrm>
            <a:prstGeom prst="rect">
              <a:avLst/>
            </a:pr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5" name="Freeform 39"/>
            <p:cNvSpPr>
              <a:spLocks noChangeAspect="1"/>
            </p:cNvSpPr>
            <p:nvPr/>
          </p:nvSpPr>
          <p:spPr bwMode="auto">
            <a:xfrm>
              <a:off x="1670" y="1152"/>
              <a:ext cx="244" cy="695"/>
            </a:xfrm>
            <a:custGeom>
              <a:avLst/>
              <a:gdLst>
                <a:gd name="T0" fmla="*/ 0 w 244"/>
                <a:gd name="T1" fmla="*/ 15 h 695"/>
                <a:gd name="T2" fmla="*/ 0 w 244"/>
                <a:gd name="T3" fmla="*/ 695 h 695"/>
                <a:gd name="T4" fmla="*/ 244 w 244"/>
                <a:gd name="T5" fmla="*/ 695 h 695"/>
                <a:gd name="T6" fmla="*/ 244 w 244"/>
                <a:gd name="T7" fmla="*/ 0 h 695"/>
                <a:gd name="T8" fmla="*/ 0 w 244"/>
                <a:gd name="T9" fmla="*/ 1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95">
                  <a:moveTo>
                    <a:pt x="0" y="15"/>
                  </a:moveTo>
                  <a:lnTo>
                    <a:pt x="0" y="695"/>
                  </a:lnTo>
                  <a:lnTo>
                    <a:pt x="244" y="695"/>
                  </a:lnTo>
                  <a:lnTo>
                    <a:pt x="24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6" name="Freeform 40"/>
            <p:cNvSpPr>
              <a:spLocks noChangeAspect="1"/>
            </p:cNvSpPr>
            <p:nvPr/>
          </p:nvSpPr>
          <p:spPr bwMode="auto">
            <a:xfrm>
              <a:off x="1903" y="1147"/>
              <a:ext cx="83" cy="119"/>
            </a:xfrm>
            <a:custGeom>
              <a:avLst/>
              <a:gdLst>
                <a:gd name="T0" fmla="*/ 0 w 83"/>
                <a:gd name="T1" fmla="*/ 0 h 119"/>
                <a:gd name="T2" fmla="*/ 83 w 83"/>
                <a:gd name="T3" fmla="*/ 62 h 119"/>
                <a:gd name="T4" fmla="*/ 83 w 83"/>
                <a:gd name="T5" fmla="*/ 119 h 119"/>
                <a:gd name="T6" fmla="*/ 0 w 83"/>
                <a:gd name="T7" fmla="*/ 77 h 119"/>
                <a:gd name="T8" fmla="*/ 0 w 83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19">
                  <a:moveTo>
                    <a:pt x="0" y="0"/>
                  </a:moveTo>
                  <a:lnTo>
                    <a:pt x="83" y="62"/>
                  </a:lnTo>
                  <a:lnTo>
                    <a:pt x="83" y="119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7" name="Rectangle 41"/>
            <p:cNvSpPr>
              <a:spLocks noChangeAspect="1" noChangeArrowheads="1"/>
            </p:cNvSpPr>
            <p:nvPr/>
          </p:nvSpPr>
          <p:spPr bwMode="auto">
            <a:xfrm>
              <a:off x="1690" y="1235"/>
              <a:ext cx="26" cy="29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8" name="Rectangle 42"/>
            <p:cNvSpPr>
              <a:spLocks noChangeAspect="1" noChangeArrowheads="1"/>
            </p:cNvSpPr>
            <p:nvPr/>
          </p:nvSpPr>
          <p:spPr bwMode="auto">
            <a:xfrm>
              <a:off x="1846" y="1240"/>
              <a:ext cx="21" cy="2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9" name="Line 43"/>
            <p:cNvSpPr>
              <a:spLocks noChangeAspect="1" noChangeShapeType="1"/>
            </p:cNvSpPr>
            <p:nvPr/>
          </p:nvSpPr>
          <p:spPr bwMode="auto">
            <a:xfrm>
              <a:off x="1685" y="1287"/>
              <a:ext cx="226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60" name="Line 44"/>
            <p:cNvSpPr>
              <a:spLocks noChangeAspect="1" noChangeShapeType="1"/>
            </p:cNvSpPr>
            <p:nvPr/>
          </p:nvSpPr>
          <p:spPr bwMode="auto">
            <a:xfrm>
              <a:off x="1674" y="1344"/>
              <a:ext cx="228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61" name="Line 45"/>
            <p:cNvSpPr>
              <a:spLocks noChangeAspect="1" noChangeShapeType="1"/>
            </p:cNvSpPr>
            <p:nvPr/>
          </p:nvSpPr>
          <p:spPr bwMode="auto">
            <a:xfrm>
              <a:off x="1472" y="1411"/>
              <a:ext cx="43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62" name="Line 46"/>
            <p:cNvSpPr>
              <a:spLocks noChangeAspect="1" noChangeShapeType="1"/>
            </p:cNvSpPr>
            <p:nvPr/>
          </p:nvSpPr>
          <p:spPr bwMode="auto">
            <a:xfrm>
              <a:off x="1667" y="1468"/>
              <a:ext cx="23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63" name="Freeform 47"/>
            <p:cNvSpPr>
              <a:spLocks noChangeAspect="1"/>
            </p:cNvSpPr>
            <p:nvPr/>
          </p:nvSpPr>
          <p:spPr bwMode="auto">
            <a:xfrm>
              <a:off x="2863" y="1053"/>
              <a:ext cx="88" cy="88"/>
            </a:xfrm>
            <a:custGeom>
              <a:avLst/>
              <a:gdLst>
                <a:gd name="T0" fmla="*/ 11 w 88"/>
                <a:gd name="T1" fmla="*/ 0 h 88"/>
                <a:gd name="T2" fmla="*/ 88 w 88"/>
                <a:gd name="T3" fmla="*/ 26 h 88"/>
                <a:gd name="T4" fmla="*/ 83 w 88"/>
                <a:gd name="T5" fmla="*/ 88 h 88"/>
                <a:gd name="T6" fmla="*/ 0 w 88"/>
                <a:gd name="T7" fmla="*/ 62 h 88"/>
                <a:gd name="T8" fmla="*/ 11 w 88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8">
                  <a:moveTo>
                    <a:pt x="11" y="0"/>
                  </a:moveTo>
                  <a:lnTo>
                    <a:pt x="88" y="26"/>
                  </a:lnTo>
                  <a:lnTo>
                    <a:pt x="83" y="88"/>
                  </a:lnTo>
                  <a:lnTo>
                    <a:pt x="0" y="6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64" name="Rectangle 48"/>
            <p:cNvSpPr>
              <a:spLocks noChangeAspect="1" noChangeArrowheads="1"/>
            </p:cNvSpPr>
            <p:nvPr/>
          </p:nvSpPr>
          <p:spPr bwMode="auto">
            <a:xfrm>
              <a:off x="2832" y="1053"/>
              <a:ext cx="47" cy="94"/>
            </a:xfrm>
            <a:prstGeom prst="rect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65" name="Rectangle 49"/>
            <p:cNvSpPr>
              <a:spLocks noChangeAspect="1" noChangeArrowheads="1"/>
            </p:cNvSpPr>
            <p:nvPr/>
          </p:nvSpPr>
          <p:spPr bwMode="auto">
            <a:xfrm>
              <a:off x="2749" y="1115"/>
              <a:ext cx="156" cy="73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66" name="Freeform 50"/>
            <p:cNvSpPr>
              <a:spLocks noChangeAspect="1"/>
            </p:cNvSpPr>
            <p:nvPr/>
          </p:nvSpPr>
          <p:spPr bwMode="auto">
            <a:xfrm>
              <a:off x="2899" y="1115"/>
              <a:ext cx="104" cy="732"/>
            </a:xfrm>
            <a:custGeom>
              <a:avLst/>
              <a:gdLst>
                <a:gd name="T0" fmla="*/ 0 w 104"/>
                <a:gd name="T1" fmla="*/ 0 h 732"/>
                <a:gd name="T2" fmla="*/ 104 w 104"/>
                <a:gd name="T3" fmla="*/ 32 h 732"/>
                <a:gd name="T4" fmla="*/ 104 w 104"/>
                <a:gd name="T5" fmla="*/ 732 h 732"/>
                <a:gd name="T6" fmla="*/ 0 w 104"/>
                <a:gd name="T7" fmla="*/ 732 h 732"/>
                <a:gd name="T8" fmla="*/ 0 w 104"/>
                <a:gd name="T9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732">
                  <a:moveTo>
                    <a:pt x="0" y="0"/>
                  </a:moveTo>
                  <a:lnTo>
                    <a:pt x="104" y="32"/>
                  </a:lnTo>
                  <a:lnTo>
                    <a:pt x="104" y="732"/>
                  </a:lnTo>
                  <a:lnTo>
                    <a:pt x="0" y="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67" name="Rectangle 51"/>
            <p:cNvSpPr>
              <a:spLocks noChangeAspect="1" noChangeArrowheads="1"/>
            </p:cNvSpPr>
            <p:nvPr/>
          </p:nvSpPr>
          <p:spPr bwMode="auto">
            <a:xfrm>
              <a:off x="2775" y="1157"/>
              <a:ext cx="26" cy="3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68" name="Rectangle 52"/>
            <p:cNvSpPr>
              <a:spLocks noChangeAspect="1" noChangeArrowheads="1"/>
            </p:cNvSpPr>
            <p:nvPr/>
          </p:nvSpPr>
          <p:spPr bwMode="auto">
            <a:xfrm>
              <a:off x="2811" y="1157"/>
              <a:ext cx="21" cy="3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69" name="Rectangle 53"/>
            <p:cNvSpPr>
              <a:spLocks noChangeAspect="1" noChangeArrowheads="1"/>
            </p:cNvSpPr>
            <p:nvPr/>
          </p:nvSpPr>
          <p:spPr bwMode="auto">
            <a:xfrm>
              <a:off x="2848" y="1157"/>
              <a:ext cx="26" cy="3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70" name="Line 54"/>
            <p:cNvSpPr>
              <a:spLocks noChangeAspect="1" noChangeShapeType="1"/>
            </p:cNvSpPr>
            <p:nvPr/>
          </p:nvSpPr>
          <p:spPr bwMode="auto">
            <a:xfrm>
              <a:off x="2758" y="1220"/>
              <a:ext cx="126" cy="0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71" name="Line 55"/>
            <p:cNvSpPr>
              <a:spLocks noChangeAspect="1" noChangeShapeType="1"/>
            </p:cNvSpPr>
            <p:nvPr/>
          </p:nvSpPr>
          <p:spPr bwMode="auto">
            <a:xfrm>
              <a:off x="2755" y="1287"/>
              <a:ext cx="134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72" name="Line 56"/>
            <p:cNvSpPr>
              <a:spLocks noChangeAspect="1" noChangeShapeType="1"/>
            </p:cNvSpPr>
            <p:nvPr/>
          </p:nvSpPr>
          <p:spPr bwMode="auto">
            <a:xfrm>
              <a:off x="2614" y="1370"/>
              <a:ext cx="272" cy="5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73" name="Line 57"/>
            <p:cNvSpPr>
              <a:spLocks noChangeAspect="1" noChangeShapeType="1"/>
            </p:cNvSpPr>
            <p:nvPr/>
          </p:nvSpPr>
          <p:spPr bwMode="auto">
            <a:xfrm>
              <a:off x="2635" y="1437"/>
              <a:ext cx="253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74" name="Rectangle 58"/>
            <p:cNvSpPr>
              <a:spLocks noChangeAspect="1" noChangeArrowheads="1"/>
            </p:cNvSpPr>
            <p:nvPr/>
          </p:nvSpPr>
          <p:spPr bwMode="auto">
            <a:xfrm>
              <a:off x="2531" y="1307"/>
              <a:ext cx="145" cy="545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75" name="Freeform 59"/>
            <p:cNvSpPr>
              <a:spLocks noChangeAspect="1"/>
            </p:cNvSpPr>
            <p:nvPr/>
          </p:nvSpPr>
          <p:spPr bwMode="auto">
            <a:xfrm>
              <a:off x="2671" y="1307"/>
              <a:ext cx="104" cy="540"/>
            </a:xfrm>
            <a:custGeom>
              <a:avLst/>
              <a:gdLst>
                <a:gd name="T0" fmla="*/ 0 w 104"/>
                <a:gd name="T1" fmla="*/ 0 h 540"/>
                <a:gd name="T2" fmla="*/ 104 w 104"/>
                <a:gd name="T3" fmla="*/ 42 h 540"/>
                <a:gd name="T4" fmla="*/ 104 w 104"/>
                <a:gd name="T5" fmla="*/ 540 h 540"/>
                <a:gd name="T6" fmla="*/ 0 w 104"/>
                <a:gd name="T7" fmla="*/ 540 h 540"/>
                <a:gd name="T8" fmla="*/ 0 w 104"/>
                <a:gd name="T9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540">
                  <a:moveTo>
                    <a:pt x="0" y="0"/>
                  </a:moveTo>
                  <a:lnTo>
                    <a:pt x="104" y="42"/>
                  </a:lnTo>
                  <a:lnTo>
                    <a:pt x="104" y="540"/>
                  </a:lnTo>
                  <a:lnTo>
                    <a:pt x="0" y="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76" name="Freeform 60"/>
            <p:cNvSpPr>
              <a:spLocks noChangeAspect="1"/>
            </p:cNvSpPr>
            <p:nvPr/>
          </p:nvSpPr>
          <p:spPr bwMode="auto">
            <a:xfrm>
              <a:off x="2448" y="628"/>
              <a:ext cx="93" cy="1224"/>
            </a:xfrm>
            <a:custGeom>
              <a:avLst/>
              <a:gdLst>
                <a:gd name="T0" fmla="*/ 10 w 93"/>
                <a:gd name="T1" fmla="*/ 0 h 1224"/>
                <a:gd name="T2" fmla="*/ 93 w 93"/>
                <a:gd name="T3" fmla="*/ 98 h 1224"/>
                <a:gd name="T4" fmla="*/ 93 w 93"/>
                <a:gd name="T5" fmla="*/ 1224 h 1224"/>
                <a:gd name="T6" fmla="*/ 0 w 93"/>
                <a:gd name="T7" fmla="*/ 1224 h 1224"/>
                <a:gd name="T8" fmla="*/ 10 w 93"/>
                <a:gd name="T9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224">
                  <a:moveTo>
                    <a:pt x="10" y="0"/>
                  </a:moveTo>
                  <a:lnTo>
                    <a:pt x="93" y="98"/>
                  </a:lnTo>
                  <a:lnTo>
                    <a:pt x="93" y="1224"/>
                  </a:lnTo>
                  <a:lnTo>
                    <a:pt x="0" y="122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77" name="Freeform 61"/>
            <p:cNvSpPr>
              <a:spLocks noChangeAspect="1"/>
            </p:cNvSpPr>
            <p:nvPr/>
          </p:nvSpPr>
          <p:spPr bwMode="auto">
            <a:xfrm>
              <a:off x="2064" y="628"/>
              <a:ext cx="400" cy="1224"/>
            </a:xfrm>
            <a:custGeom>
              <a:avLst/>
              <a:gdLst>
                <a:gd name="T0" fmla="*/ 0 w 400"/>
                <a:gd name="T1" fmla="*/ 36 h 1224"/>
                <a:gd name="T2" fmla="*/ 400 w 400"/>
                <a:gd name="T3" fmla="*/ 0 h 1224"/>
                <a:gd name="T4" fmla="*/ 400 w 400"/>
                <a:gd name="T5" fmla="*/ 1224 h 1224"/>
                <a:gd name="T6" fmla="*/ 0 w 400"/>
                <a:gd name="T7" fmla="*/ 1224 h 1224"/>
                <a:gd name="T8" fmla="*/ 0 w 400"/>
                <a:gd name="T9" fmla="*/ 36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1224">
                  <a:moveTo>
                    <a:pt x="0" y="36"/>
                  </a:moveTo>
                  <a:lnTo>
                    <a:pt x="400" y="0"/>
                  </a:lnTo>
                  <a:lnTo>
                    <a:pt x="400" y="1224"/>
                  </a:lnTo>
                  <a:lnTo>
                    <a:pt x="0" y="12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78" name="Rectangle 62"/>
            <p:cNvSpPr>
              <a:spLocks noChangeAspect="1" noChangeArrowheads="1"/>
            </p:cNvSpPr>
            <p:nvPr/>
          </p:nvSpPr>
          <p:spPr bwMode="auto">
            <a:xfrm>
              <a:off x="2375" y="633"/>
              <a:ext cx="26" cy="12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79" name="Freeform 63"/>
            <p:cNvSpPr>
              <a:spLocks noChangeAspect="1"/>
            </p:cNvSpPr>
            <p:nvPr/>
          </p:nvSpPr>
          <p:spPr bwMode="auto">
            <a:xfrm>
              <a:off x="2303" y="638"/>
              <a:ext cx="26" cy="1209"/>
            </a:xfrm>
            <a:custGeom>
              <a:avLst/>
              <a:gdLst>
                <a:gd name="T0" fmla="*/ 26 w 26"/>
                <a:gd name="T1" fmla="*/ 0 h 1209"/>
                <a:gd name="T2" fmla="*/ 0 w 26"/>
                <a:gd name="T3" fmla="*/ 5 h 1209"/>
                <a:gd name="T4" fmla="*/ 0 w 26"/>
                <a:gd name="T5" fmla="*/ 1209 h 1209"/>
                <a:gd name="T6" fmla="*/ 26 w 26"/>
                <a:gd name="T7" fmla="*/ 1209 h 1209"/>
                <a:gd name="T8" fmla="*/ 26 w 26"/>
                <a:gd name="T9" fmla="*/ 0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09">
                  <a:moveTo>
                    <a:pt x="26" y="0"/>
                  </a:moveTo>
                  <a:lnTo>
                    <a:pt x="0" y="5"/>
                  </a:lnTo>
                  <a:lnTo>
                    <a:pt x="0" y="1209"/>
                  </a:lnTo>
                  <a:lnTo>
                    <a:pt x="26" y="120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80" name="Freeform 64"/>
            <p:cNvSpPr>
              <a:spLocks noChangeAspect="1"/>
            </p:cNvSpPr>
            <p:nvPr/>
          </p:nvSpPr>
          <p:spPr bwMode="auto">
            <a:xfrm>
              <a:off x="2235" y="649"/>
              <a:ext cx="26" cy="1198"/>
            </a:xfrm>
            <a:custGeom>
              <a:avLst/>
              <a:gdLst>
                <a:gd name="T0" fmla="*/ 26 w 26"/>
                <a:gd name="T1" fmla="*/ 0 h 1198"/>
                <a:gd name="T2" fmla="*/ 0 w 26"/>
                <a:gd name="T3" fmla="*/ 0 h 1198"/>
                <a:gd name="T4" fmla="*/ 0 w 26"/>
                <a:gd name="T5" fmla="*/ 1198 h 1198"/>
                <a:gd name="T6" fmla="*/ 21 w 26"/>
                <a:gd name="T7" fmla="*/ 1198 h 1198"/>
                <a:gd name="T8" fmla="*/ 26 w 26"/>
                <a:gd name="T9" fmla="*/ 0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98">
                  <a:moveTo>
                    <a:pt x="26" y="0"/>
                  </a:moveTo>
                  <a:lnTo>
                    <a:pt x="0" y="0"/>
                  </a:lnTo>
                  <a:lnTo>
                    <a:pt x="0" y="1198"/>
                  </a:lnTo>
                  <a:lnTo>
                    <a:pt x="21" y="1198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81" name="Rectangle 65"/>
            <p:cNvSpPr>
              <a:spLocks noChangeAspect="1" noChangeArrowheads="1"/>
            </p:cNvSpPr>
            <p:nvPr/>
          </p:nvSpPr>
          <p:spPr bwMode="auto">
            <a:xfrm>
              <a:off x="2163" y="654"/>
              <a:ext cx="26" cy="119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82" name="Rectangle 66"/>
            <p:cNvSpPr>
              <a:spLocks noChangeAspect="1" noChangeArrowheads="1"/>
            </p:cNvSpPr>
            <p:nvPr/>
          </p:nvSpPr>
          <p:spPr bwMode="auto">
            <a:xfrm>
              <a:off x="2095" y="659"/>
              <a:ext cx="26" cy="11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83" name="Freeform 67"/>
            <p:cNvSpPr>
              <a:spLocks noChangeAspect="1"/>
            </p:cNvSpPr>
            <p:nvPr/>
          </p:nvSpPr>
          <p:spPr bwMode="auto">
            <a:xfrm>
              <a:off x="1348" y="1344"/>
              <a:ext cx="192" cy="503"/>
            </a:xfrm>
            <a:custGeom>
              <a:avLst/>
              <a:gdLst>
                <a:gd name="T0" fmla="*/ 0 w 192"/>
                <a:gd name="T1" fmla="*/ 0 h 503"/>
                <a:gd name="T2" fmla="*/ 192 w 192"/>
                <a:gd name="T3" fmla="*/ 5 h 503"/>
                <a:gd name="T4" fmla="*/ 192 w 192"/>
                <a:gd name="T5" fmla="*/ 503 h 503"/>
                <a:gd name="T6" fmla="*/ 0 w 192"/>
                <a:gd name="T7" fmla="*/ 503 h 503"/>
                <a:gd name="T8" fmla="*/ 0 w 192"/>
                <a:gd name="T9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503">
                  <a:moveTo>
                    <a:pt x="0" y="0"/>
                  </a:moveTo>
                  <a:lnTo>
                    <a:pt x="192" y="5"/>
                  </a:lnTo>
                  <a:lnTo>
                    <a:pt x="192" y="503"/>
                  </a:lnTo>
                  <a:lnTo>
                    <a:pt x="0" y="5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84" name="Rectangle 68"/>
            <p:cNvSpPr>
              <a:spLocks noChangeAspect="1" noChangeArrowheads="1"/>
            </p:cNvSpPr>
            <p:nvPr/>
          </p:nvSpPr>
          <p:spPr bwMode="auto">
            <a:xfrm>
              <a:off x="1452" y="1406"/>
              <a:ext cx="20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85" name="Rectangle 69"/>
            <p:cNvSpPr>
              <a:spLocks noChangeAspect="1" noChangeArrowheads="1"/>
            </p:cNvSpPr>
            <p:nvPr/>
          </p:nvSpPr>
          <p:spPr bwMode="auto">
            <a:xfrm>
              <a:off x="1488" y="1406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86" name="Freeform 70"/>
            <p:cNvSpPr>
              <a:spLocks noChangeAspect="1"/>
            </p:cNvSpPr>
            <p:nvPr/>
          </p:nvSpPr>
          <p:spPr bwMode="auto">
            <a:xfrm>
              <a:off x="1535" y="1349"/>
              <a:ext cx="135" cy="498"/>
            </a:xfrm>
            <a:custGeom>
              <a:avLst/>
              <a:gdLst>
                <a:gd name="T0" fmla="*/ 0 w 135"/>
                <a:gd name="T1" fmla="*/ 0 h 498"/>
                <a:gd name="T2" fmla="*/ 0 w 135"/>
                <a:gd name="T3" fmla="*/ 498 h 498"/>
                <a:gd name="T4" fmla="*/ 135 w 135"/>
                <a:gd name="T5" fmla="*/ 498 h 498"/>
                <a:gd name="T6" fmla="*/ 135 w 135"/>
                <a:gd name="T7" fmla="*/ 52 h 498"/>
                <a:gd name="T8" fmla="*/ 0 w 135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498">
                  <a:moveTo>
                    <a:pt x="0" y="0"/>
                  </a:moveTo>
                  <a:lnTo>
                    <a:pt x="0" y="498"/>
                  </a:lnTo>
                  <a:lnTo>
                    <a:pt x="135" y="498"/>
                  </a:lnTo>
                  <a:lnTo>
                    <a:pt x="135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87" name="Rectangle 71"/>
            <p:cNvSpPr>
              <a:spLocks noChangeAspect="1" noChangeArrowheads="1"/>
            </p:cNvSpPr>
            <p:nvPr/>
          </p:nvSpPr>
          <p:spPr bwMode="auto">
            <a:xfrm>
              <a:off x="1374" y="1406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88" name="Rectangle 72"/>
            <p:cNvSpPr>
              <a:spLocks noChangeAspect="1" noChangeArrowheads="1"/>
            </p:cNvSpPr>
            <p:nvPr/>
          </p:nvSpPr>
          <p:spPr bwMode="auto">
            <a:xfrm>
              <a:off x="1410" y="1406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89" name="Line 73"/>
            <p:cNvSpPr>
              <a:spLocks noChangeAspect="1" noChangeShapeType="1"/>
            </p:cNvSpPr>
            <p:nvPr/>
          </p:nvSpPr>
          <p:spPr bwMode="auto">
            <a:xfrm flipV="1">
              <a:off x="1246" y="1442"/>
              <a:ext cx="27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90" name="Line 74"/>
            <p:cNvSpPr>
              <a:spLocks noChangeAspect="1" noChangeShapeType="1"/>
            </p:cNvSpPr>
            <p:nvPr/>
          </p:nvSpPr>
          <p:spPr bwMode="auto">
            <a:xfrm flipV="1">
              <a:off x="1252" y="1472"/>
              <a:ext cx="263" cy="0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91" name="Line 75"/>
            <p:cNvSpPr>
              <a:spLocks noChangeAspect="1" noChangeShapeType="1"/>
            </p:cNvSpPr>
            <p:nvPr/>
          </p:nvSpPr>
          <p:spPr bwMode="auto">
            <a:xfrm flipV="1">
              <a:off x="1248" y="1506"/>
              <a:ext cx="27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92" name="Line 76"/>
            <p:cNvSpPr>
              <a:spLocks noChangeAspect="1" noChangeShapeType="1"/>
            </p:cNvSpPr>
            <p:nvPr/>
          </p:nvSpPr>
          <p:spPr bwMode="auto">
            <a:xfrm>
              <a:off x="1245" y="1539"/>
              <a:ext cx="263" cy="2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93" name="Freeform 77"/>
            <p:cNvSpPr>
              <a:spLocks noChangeAspect="1"/>
            </p:cNvSpPr>
            <p:nvPr/>
          </p:nvSpPr>
          <p:spPr bwMode="auto">
            <a:xfrm>
              <a:off x="336" y="1608"/>
              <a:ext cx="2870" cy="452"/>
            </a:xfrm>
            <a:custGeom>
              <a:avLst/>
              <a:gdLst>
                <a:gd name="T0" fmla="*/ 0 w 2870"/>
                <a:gd name="T1" fmla="*/ 146 h 452"/>
                <a:gd name="T2" fmla="*/ 57 w 2870"/>
                <a:gd name="T3" fmla="*/ 94 h 452"/>
                <a:gd name="T4" fmla="*/ 93 w 2870"/>
                <a:gd name="T5" fmla="*/ 120 h 452"/>
                <a:gd name="T6" fmla="*/ 119 w 2870"/>
                <a:gd name="T7" fmla="*/ 63 h 452"/>
                <a:gd name="T8" fmla="*/ 254 w 2870"/>
                <a:gd name="T9" fmla="*/ 88 h 452"/>
                <a:gd name="T10" fmla="*/ 285 w 2870"/>
                <a:gd name="T11" fmla="*/ 42 h 452"/>
                <a:gd name="T12" fmla="*/ 337 w 2870"/>
                <a:gd name="T13" fmla="*/ 78 h 452"/>
                <a:gd name="T14" fmla="*/ 379 w 2870"/>
                <a:gd name="T15" fmla="*/ 68 h 452"/>
                <a:gd name="T16" fmla="*/ 420 w 2870"/>
                <a:gd name="T17" fmla="*/ 63 h 452"/>
                <a:gd name="T18" fmla="*/ 462 w 2870"/>
                <a:gd name="T19" fmla="*/ 94 h 452"/>
                <a:gd name="T20" fmla="*/ 493 w 2870"/>
                <a:gd name="T21" fmla="*/ 57 h 452"/>
                <a:gd name="T22" fmla="*/ 560 w 2870"/>
                <a:gd name="T23" fmla="*/ 73 h 452"/>
                <a:gd name="T24" fmla="*/ 602 w 2870"/>
                <a:gd name="T25" fmla="*/ 68 h 452"/>
                <a:gd name="T26" fmla="*/ 618 w 2870"/>
                <a:gd name="T27" fmla="*/ 88 h 452"/>
                <a:gd name="T28" fmla="*/ 643 w 2870"/>
                <a:gd name="T29" fmla="*/ 63 h 452"/>
                <a:gd name="T30" fmla="*/ 685 w 2870"/>
                <a:gd name="T31" fmla="*/ 104 h 452"/>
                <a:gd name="T32" fmla="*/ 726 w 2870"/>
                <a:gd name="T33" fmla="*/ 120 h 452"/>
                <a:gd name="T34" fmla="*/ 758 w 2870"/>
                <a:gd name="T35" fmla="*/ 83 h 452"/>
                <a:gd name="T36" fmla="*/ 820 w 2870"/>
                <a:gd name="T37" fmla="*/ 99 h 452"/>
                <a:gd name="T38" fmla="*/ 846 w 2870"/>
                <a:gd name="T39" fmla="*/ 125 h 452"/>
                <a:gd name="T40" fmla="*/ 872 w 2870"/>
                <a:gd name="T41" fmla="*/ 99 h 452"/>
                <a:gd name="T42" fmla="*/ 908 w 2870"/>
                <a:gd name="T43" fmla="*/ 104 h 452"/>
                <a:gd name="T44" fmla="*/ 996 w 2870"/>
                <a:gd name="T45" fmla="*/ 94 h 452"/>
                <a:gd name="T46" fmla="*/ 1038 w 2870"/>
                <a:gd name="T47" fmla="*/ 104 h 452"/>
                <a:gd name="T48" fmla="*/ 1074 w 2870"/>
                <a:gd name="T49" fmla="*/ 114 h 452"/>
                <a:gd name="T50" fmla="*/ 1110 w 2870"/>
                <a:gd name="T51" fmla="*/ 88 h 452"/>
                <a:gd name="T52" fmla="*/ 1209 w 2870"/>
                <a:gd name="T53" fmla="*/ 125 h 452"/>
                <a:gd name="T54" fmla="*/ 1235 w 2870"/>
                <a:gd name="T55" fmla="*/ 94 h 452"/>
                <a:gd name="T56" fmla="*/ 1328 w 2870"/>
                <a:gd name="T57" fmla="*/ 104 h 452"/>
                <a:gd name="T58" fmla="*/ 1489 w 2870"/>
                <a:gd name="T59" fmla="*/ 94 h 452"/>
                <a:gd name="T60" fmla="*/ 1520 w 2870"/>
                <a:gd name="T61" fmla="*/ 47 h 452"/>
                <a:gd name="T62" fmla="*/ 1666 w 2870"/>
                <a:gd name="T63" fmla="*/ 37 h 452"/>
                <a:gd name="T64" fmla="*/ 1795 w 2870"/>
                <a:gd name="T65" fmla="*/ 68 h 452"/>
                <a:gd name="T66" fmla="*/ 1842 w 2870"/>
                <a:gd name="T67" fmla="*/ 63 h 452"/>
                <a:gd name="T68" fmla="*/ 1894 w 2870"/>
                <a:gd name="T69" fmla="*/ 52 h 452"/>
                <a:gd name="T70" fmla="*/ 1977 w 2870"/>
                <a:gd name="T71" fmla="*/ 73 h 452"/>
                <a:gd name="T72" fmla="*/ 2003 w 2870"/>
                <a:gd name="T73" fmla="*/ 57 h 452"/>
                <a:gd name="T74" fmla="*/ 2024 w 2870"/>
                <a:gd name="T75" fmla="*/ 57 h 452"/>
                <a:gd name="T76" fmla="*/ 2169 w 2870"/>
                <a:gd name="T77" fmla="*/ 37 h 452"/>
                <a:gd name="T78" fmla="*/ 2205 w 2870"/>
                <a:gd name="T79" fmla="*/ 78 h 452"/>
                <a:gd name="T80" fmla="*/ 2283 w 2870"/>
                <a:gd name="T81" fmla="*/ 21 h 452"/>
                <a:gd name="T82" fmla="*/ 2320 w 2870"/>
                <a:gd name="T83" fmla="*/ 26 h 452"/>
                <a:gd name="T84" fmla="*/ 2397 w 2870"/>
                <a:gd name="T85" fmla="*/ 52 h 452"/>
                <a:gd name="T86" fmla="*/ 2434 w 2870"/>
                <a:gd name="T87" fmla="*/ 52 h 452"/>
                <a:gd name="T88" fmla="*/ 2475 w 2870"/>
                <a:gd name="T89" fmla="*/ 21 h 452"/>
                <a:gd name="T90" fmla="*/ 2787 w 2870"/>
                <a:gd name="T91" fmla="*/ 21 h 452"/>
                <a:gd name="T92" fmla="*/ 2823 w 2870"/>
                <a:gd name="T93" fmla="*/ 16 h 452"/>
                <a:gd name="T94" fmla="*/ 2870 w 2870"/>
                <a:gd name="T95" fmla="*/ 0 h 452"/>
                <a:gd name="T96" fmla="*/ 2870 w 2870"/>
                <a:gd name="T97" fmla="*/ 452 h 452"/>
                <a:gd name="T98" fmla="*/ 0 w 2870"/>
                <a:gd name="T99" fmla="*/ 452 h 452"/>
                <a:gd name="T100" fmla="*/ 0 w 2870"/>
                <a:gd name="T101" fmla="*/ 14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0" h="452">
                  <a:moveTo>
                    <a:pt x="0" y="146"/>
                  </a:moveTo>
                  <a:lnTo>
                    <a:pt x="57" y="94"/>
                  </a:lnTo>
                  <a:lnTo>
                    <a:pt x="93" y="120"/>
                  </a:lnTo>
                  <a:lnTo>
                    <a:pt x="119" y="63"/>
                  </a:lnTo>
                  <a:lnTo>
                    <a:pt x="254" y="88"/>
                  </a:lnTo>
                  <a:lnTo>
                    <a:pt x="285" y="42"/>
                  </a:lnTo>
                  <a:lnTo>
                    <a:pt x="337" y="78"/>
                  </a:lnTo>
                  <a:lnTo>
                    <a:pt x="379" y="68"/>
                  </a:lnTo>
                  <a:lnTo>
                    <a:pt x="420" y="63"/>
                  </a:lnTo>
                  <a:lnTo>
                    <a:pt x="462" y="94"/>
                  </a:lnTo>
                  <a:lnTo>
                    <a:pt x="493" y="57"/>
                  </a:lnTo>
                  <a:lnTo>
                    <a:pt x="560" y="73"/>
                  </a:lnTo>
                  <a:lnTo>
                    <a:pt x="602" y="68"/>
                  </a:lnTo>
                  <a:lnTo>
                    <a:pt x="618" y="88"/>
                  </a:lnTo>
                  <a:lnTo>
                    <a:pt x="643" y="63"/>
                  </a:lnTo>
                  <a:lnTo>
                    <a:pt x="685" y="104"/>
                  </a:lnTo>
                  <a:lnTo>
                    <a:pt x="726" y="120"/>
                  </a:lnTo>
                  <a:lnTo>
                    <a:pt x="758" y="83"/>
                  </a:lnTo>
                  <a:lnTo>
                    <a:pt x="820" y="99"/>
                  </a:lnTo>
                  <a:lnTo>
                    <a:pt x="846" y="125"/>
                  </a:lnTo>
                  <a:lnTo>
                    <a:pt x="872" y="99"/>
                  </a:lnTo>
                  <a:lnTo>
                    <a:pt x="908" y="104"/>
                  </a:lnTo>
                  <a:lnTo>
                    <a:pt x="996" y="94"/>
                  </a:lnTo>
                  <a:lnTo>
                    <a:pt x="1038" y="104"/>
                  </a:lnTo>
                  <a:lnTo>
                    <a:pt x="1074" y="114"/>
                  </a:lnTo>
                  <a:lnTo>
                    <a:pt x="1110" y="88"/>
                  </a:lnTo>
                  <a:lnTo>
                    <a:pt x="1209" y="125"/>
                  </a:lnTo>
                  <a:lnTo>
                    <a:pt x="1235" y="94"/>
                  </a:lnTo>
                  <a:lnTo>
                    <a:pt x="1328" y="104"/>
                  </a:lnTo>
                  <a:lnTo>
                    <a:pt x="1489" y="94"/>
                  </a:lnTo>
                  <a:lnTo>
                    <a:pt x="1520" y="47"/>
                  </a:lnTo>
                  <a:lnTo>
                    <a:pt x="1666" y="37"/>
                  </a:lnTo>
                  <a:lnTo>
                    <a:pt x="1795" y="68"/>
                  </a:lnTo>
                  <a:lnTo>
                    <a:pt x="1842" y="63"/>
                  </a:lnTo>
                  <a:lnTo>
                    <a:pt x="1894" y="52"/>
                  </a:lnTo>
                  <a:lnTo>
                    <a:pt x="1977" y="73"/>
                  </a:lnTo>
                  <a:lnTo>
                    <a:pt x="2003" y="57"/>
                  </a:lnTo>
                  <a:lnTo>
                    <a:pt x="2024" y="57"/>
                  </a:lnTo>
                  <a:lnTo>
                    <a:pt x="2169" y="37"/>
                  </a:lnTo>
                  <a:lnTo>
                    <a:pt x="2205" y="78"/>
                  </a:lnTo>
                  <a:lnTo>
                    <a:pt x="2283" y="21"/>
                  </a:lnTo>
                  <a:lnTo>
                    <a:pt x="2320" y="26"/>
                  </a:lnTo>
                  <a:lnTo>
                    <a:pt x="2397" y="52"/>
                  </a:lnTo>
                  <a:lnTo>
                    <a:pt x="2434" y="52"/>
                  </a:lnTo>
                  <a:lnTo>
                    <a:pt x="2475" y="21"/>
                  </a:lnTo>
                  <a:lnTo>
                    <a:pt x="2787" y="21"/>
                  </a:lnTo>
                  <a:lnTo>
                    <a:pt x="2823" y="16"/>
                  </a:lnTo>
                  <a:lnTo>
                    <a:pt x="2870" y="0"/>
                  </a:lnTo>
                  <a:lnTo>
                    <a:pt x="2870" y="452"/>
                  </a:lnTo>
                  <a:lnTo>
                    <a:pt x="0" y="452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9696" name="Group 80"/>
          <p:cNvGrpSpPr>
            <a:grpSpLocks noChangeAspect="1"/>
          </p:cNvGrpSpPr>
          <p:nvPr/>
        </p:nvGrpSpPr>
        <p:grpSpPr bwMode="auto">
          <a:xfrm>
            <a:off x="103188" y="5392738"/>
            <a:ext cx="3698875" cy="785812"/>
            <a:chOff x="2142" y="1882"/>
            <a:chExt cx="1352" cy="240"/>
          </a:xfrm>
        </p:grpSpPr>
        <p:sp>
          <p:nvSpPr>
            <p:cNvPr id="239697" name="Freeform 81"/>
            <p:cNvSpPr>
              <a:spLocks noChangeAspect="1"/>
            </p:cNvSpPr>
            <p:nvPr/>
          </p:nvSpPr>
          <p:spPr bwMode="auto">
            <a:xfrm>
              <a:off x="2273" y="1894"/>
              <a:ext cx="562" cy="30"/>
            </a:xfrm>
            <a:custGeom>
              <a:avLst/>
              <a:gdLst>
                <a:gd name="T0" fmla="*/ 0 w 562"/>
                <a:gd name="T1" fmla="*/ 30 h 30"/>
                <a:gd name="T2" fmla="*/ 134 w 562"/>
                <a:gd name="T3" fmla="*/ 13 h 30"/>
                <a:gd name="T4" fmla="*/ 278 w 562"/>
                <a:gd name="T5" fmla="*/ 3 h 30"/>
                <a:gd name="T6" fmla="*/ 347 w 562"/>
                <a:gd name="T7" fmla="*/ 9 h 30"/>
                <a:gd name="T8" fmla="*/ 378 w 562"/>
                <a:gd name="T9" fmla="*/ 9 h 30"/>
                <a:gd name="T10" fmla="*/ 389 w 562"/>
                <a:gd name="T11" fmla="*/ 7 h 30"/>
                <a:gd name="T12" fmla="*/ 401 w 562"/>
                <a:gd name="T13" fmla="*/ 3 h 30"/>
                <a:gd name="T14" fmla="*/ 407 w 562"/>
                <a:gd name="T15" fmla="*/ 2 h 30"/>
                <a:gd name="T16" fmla="*/ 413 w 562"/>
                <a:gd name="T17" fmla="*/ 0 h 30"/>
                <a:gd name="T18" fmla="*/ 430 w 562"/>
                <a:gd name="T19" fmla="*/ 2 h 30"/>
                <a:gd name="T20" fmla="*/ 478 w 562"/>
                <a:gd name="T21" fmla="*/ 9 h 30"/>
                <a:gd name="T22" fmla="*/ 562 w 562"/>
                <a:gd name="T23" fmla="*/ 30 h 30"/>
                <a:gd name="T24" fmla="*/ 196 w 562"/>
                <a:gd name="T25" fmla="*/ 30 h 30"/>
                <a:gd name="T26" fmla="*/ 0 w 562"/>
                <a:gd name="T2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2" h="30">
                  <a:moveTo>
                    <a:pt x="0" y="30"/>
                  </a:moveTo>
                  <a:lnTo>
                    <a:pt x="134" y="13"/>
                  </a:lnTo>
                  <a:lnTo>
                    <a:pt x="278" y="3"/>
                  </a:lnTo>
                  <a:lnTo>
                    <a:pt x="347" y="9"/>
                  </a:lnTo>
                  <a:lnTo>
                    <a:pt x="378" y="9"/>
                  </a:lnTo>
                  <a:lnTo>
                    <a:pt x="389" y="7"/>
                  </a:lnTo>
                  <a:lnTo>
                    <a:pt x="401" y="3"/>
                  </a:lnTo>
                  <a:lnTo>
                    <a:pt x="407" y="2"/>
                  </a:lnTo>
                  <a:lnTo>
                    <a:pt x="413" y="0"/>
                  </a:lnTo>
                  <a:lnTo>
                    <a:pt x="430" y="2"/>
                  </a:lnTo>
                  <a:lnTo>
                    <a:pt x="478" y="9"/>
                  </a:lnTo>
                  <a:lnTo>
                    <a:pt x="562" y="30"/>
                  </a:lnTo>
                  <a:lnTo>
                    <a:pt x="19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98" name="Freeform 82"/>
            <p:cNvSpPr>
              <a:spLocks noChangeAspect="1"/>
            </p:cNvSpPr>
            <p:nvPr/>
          </p:nvSpPr>
          <p:spPr bwMode="auto">
            <a:xfrm>
              <a:off x="2271" y="1892"/>
              <a:ext cx="562" cy="30"/>
            </a:xfrm>
            <a:custGeom>
              <a:avLst/>
              <a:gdLst>
                <a:gd name="T0" fmla="*/ 0 w 562"/>
                <a:gd name="T1" fmla="*/ 30 h 30"/>
                <a:gd name="T2" fmla="*/ 134 w 562"/>
                <a:gd name="T3" fmla="*/ 13 h 30"/>
                <a:gd name="T4" fmla="*/ 278 w 562"/>
                <a:gd name="T5" fmla="*/ 4 h 30"/>
                <a:gd name="T6" fmla="*/ 347 w 562"/>
                <a:gd name="T7" fmla="*/ 9 h 30"/>
                <a:gd name="T8" fmla="*/ 378 w 562"/>
                <a:gd name="T9" fmla="*/ 9 h 30"/>
                <a:gd name="T10" fmla="*/ 390 w 562"/>
                <a:gd name="T11" fmla="*/ 7 h 30"/>
                <a:gd name="T12" fmla="*/ 401 w 562"/>
                <a:gd name="T13" fmla="*/ 4 h 30"/>
                <a:gd name="T14" fmla="*/ 407 w 562"/>
                <a:gd name="T15" fmla="*/ 2 h 30"/>
                <a:gd name="T16" fmla="*/ 413 w 562"/>
                <a:gd name="T17" fmla="*/ 0 h 30"/>
                <a:gd name="T18" fmla="*/ 430 w 562"/>
                <a:gd name="T19" fmla="*/ 2 h 30"/>
                <a:gd name="T20" fmla="*/ 478 w 562"/>
                <a:gd name="T21" fmla="*/ 9 h 30"/>
                <a:gd name="T22" fmla="*/ 562 w 562"/>
                <a:gd name="T23" fmla="*/ 30 h 30"/>
                <a:gd name="T24" fmla="*/ 196 w 562"/>
                <a:gd name="T25" fmla="*/ 30 h 30"/>
                <a:gd name="T26" fmla="*/ 0 w 562"/>
                <a:gd name="T2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2" h="30">
                  <a:moveTo>
                    <a:pt x="0" y="30"/>
                  </a:moveTo>
                  <a:lnTo>
                    <a:pt x="134" y="13"/>
                  </a:lnTo>
                  <a:lnTo>
                    <a:pt x="278" y="4"/>
                  </a:lnTo>
                  <a:lnTo>
                    <a:pt x="347" y="9"/>
                  </a:lnTo>
                  <a:lnTo>
                    <a:pt x="378" y="9"/>
                  </a:lnTo>
                  <a:lnTo>
                    <a:pt x="390" y="7"/>
                  </a:lnTo>
                  <a:lnTo>
                    <a:pt x="401" y="4"/>
                  </a:lnTo>
                  <a:lnTo>
                    <a:pt x="407" y="2"/>
                  </a:lnTo>
                  <a:lnTo>
                    <a:pt x="413" y="0"/>
                  </a:lnTo>
                  <a:lnTo>
                    <a:pt x="430" y="2"/>
                  </a:lnTo>
                  <a:lnTo>
                    <a:pt x="478" y="9"/>
                  </a:lnTo>
                  <a:lnTo>
                    <a:pt x="562" y="30"/>
                  </a:lnTo>
                  <a:lnTo>
                    <a:pt x="196" y="30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99" name="Freeform 83"/>
            <p:cNvSpPr>
              <a:spLocks noChangeAspect="1"/>
            </p:cNvSpPr>
            <p:nvPr/>
          </p:nvSpPr>
          <p:spPr bwMode="auto">
            <a:xfrm>
              <a:off x="2144" y="1924"/>
              <a:ext cx="511" cy="154"/>
            </a:xfrm>
            <a:custGeom>
              <a:avLst/>
              <a:gdLst>
                <a:gd name="T0" fmla="*/ 0 w 511"/>
                <a:gd name="T1" fmla="*/ 154 h 154"/>
                <a:gd name="T2" fmla="*/ 0 w 511"/>
                <a:gd name="T3" fmla="*/ 0 h 154"/>
                <a:gd name="T4" fmla="*/ 511 w 511"/>
                <a:gd name="T5" fmla="*/ 0 h 154"/>
                <a:gd name="T6" fmla="*/ 424 w 511"/>
                <a:gd name="T7" fmla="*/ 41 h 154"/>
                <a:gd name="T8" fmla="*/ 296 w 511"/>
                <a:gd name="T9" fmla="*/ 85 h 154"/>
                <a:gd name="T10" fmla="*/ 148 w 511"/>
                <a:gd name="T11" fmla="*/ 127 h 154"/>
                <a:gd name="T12" fmla="*/ 0 w 511"/>
                <a:gd name="T13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1" h="154">
                  <a:moveTo>
                    <a:pt x="0" y="154"/>
                  </a:moveTo>
                  <a:lnTo>
                    <a:pt x="0" y="0"/>
                  </a:lnTo>
                  <a:lnTo>
                    <a:pt x="511" y="0"/>
                  </a:lnTo>
                  <a:lnTo>
                    <a:pt x="424" y="41"/>
                  </a:lnTo>
                  <a:lnTo>
                    <a:pt x="296" y="85"/>
                  </a:lnTo>
                  <a:lnTo>
                    <a:pt x="148" y="12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00B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00" name="Freeform 84"/>
            <p:cNvSpPr>
              <a:spLocks noChangeAspect="1"/>
            </p:cNvSpPr>
            <p:nvPr/>
          </p:nvSpPr>
          <p:spPr bwMode="auto">
            <a:xfrm>
              <a:off x="2142" y="1922"/>
              <a:ext cx="511" cy="154"/>
            </a:xfrm>
            <a:custGeom>
              <a:avLst/>
              <a:gdLst>
                <a:gd name="T0" fmla="*/ 0 w 511"/>
                <a:gd name="T1" fmla="*/ 154 h 154"/>
                <a:gd name="T2" fmla="*/ 0 w 511"/>
                <a:gd name="T3" fmla="*/ 0 h 154"/>
                <a:gd name="T4" fmla="*/ 511 w 511"/>
                <a:gd name="T5" fmla="*/ 0 h 154"/>
                <a:gd name="T6" fmla="*/ 424 w 511"/>
                <a:gd name="T7" fmla="*/ 41 h 154"/>
                <a:gd name="T8" fmla="*/ 296 w 511"/>
                <a:gd name="T9" fmla="*/ 85 h 154"/>
                <a:gd name="T10" fmla="*/ 148 w 511"/>
                <a:gd name="T11" fmla="*/ 127 h 154"/>
                <a:gd name="T12" fmla="*/ 0 w 511"/>
                <a:gd name="T13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1" h="154">
                  <a:moveTo>
                    <a:pt x="0" y="154"/>
                  </a:moveTo>
                  <a:lnTo>
                    <a:pt x="0" y="0"/>
                  </a:lnTo>
                  <a:lnTo>
                    <a:pt x="511" y="0"/>
                  </a:lnTo>
                  <a:lnTo>
                    <a:pt x="424" y="41"/>
                  </a:lnTo>
                  <a:lnTo>
                    <a:pt x="296" y="85"/>
                  </a:lnTo>
                  <a:lnTo>
                    <a:pt x="148" y="127"/>
                  </a:lnTo>
                  <a:lnTo>
                    <a:pt x="0" y="154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01" name="Freeform 85"/>
            <p:cNvSpPr>
              <a:spLocks noChangeAspect="1"/>
            </p:cNvSpPr>
            <p:nvPr/>
          </p:nvSpPr>
          <p:spPr bwMode="auto">
            <a:xfrm>
              <a:off x="2553" y="1886"/>
              <a:ext cx="27" cy="44"/>
            </a:xfrm>
            <a:custGeom>
              <a:avLst/>
              <a:gdLst>
                <a:gd name="T0" fmla="*/ 8 w 27"/>
                <a:gd name="T1" fmla="*/ 2 h 44"/>
                <a:gd name="T2" fmla="*/ 6 w 27"/>
                <a:gd name="T3" fmla="*/ 4 h 44"/>
                <a:gd name="T4" fmla="*/ 4 w 27"/>
                <a:gd name="T5" fmla="*/ 6 h 44"/>
                <a:gd name="T6" fmla="*/ 2 w 27"/>
                <a:gd name="T7" fmla="*/ 6 h 44"/>
                <a:gd name="T8" fmla="*/ 0 w 27"/>
                <a:gd name="T9" fmla="*/ 8 h 44"/>
                <a:gd name="T10" fmla="*/ 0 w 27"/>
                <a:gd name="T11" fmla="*/ 10 h 44"/>
                <a:gd name="T12" fmla="*/ 2 w 27"/>
                <a:gd name="T13" fmla="*/ 15 h 44"/>
                <a:gd name="T14" fmla="*/ 2 w 27"/>
                <a:gd name="T15" fmla="*/ 19 h 44"/>
                <a:gd name="T16" fmla="*/ 2 w 27"/>
                <a:gd name="T17" fmla="*/ 21 h 44"/>
                <a:gd name="T18" fmla="*/ 0 w 27"/>
                <a:gd name="T19" fmla="*/ 19 h 44"/>
                <a:gd name="T20" fmla="*/ 0 w 27"/>
                <a:gd name="T21" fmla="*/ 23 h 44"/>
                <a:gd name="T22" fmla="*/ 2 w 27"/>
                <a:gd name="T23" fmla="*/ 27 h 44"/>
                <a:gd name="T24" fmla="*/ 6 w 27"/>
                <a:gd name="T25" fmla="*/ 29 h 44"/>
                <a:gd name="T26" fmla="*/ 8 w 27"/>
                <a:gd name="T27" fmla="*/ 29 h 44"/>
                <a:gd name="T28" fmla="*/ 10 w 27"/>
                <a:gd name="T29" fmla="*/ 29 h 44"/>
                <a:gd name="T30" fmla="*/ 12 w 27"/>
                <a:gd name="T31" fmla="*/ 29 h 44"/>
                <a:gd name="T32" fmla="*/ 12 w 27"/>
                <a:gd name="T33" fmla="*/ 31 h 44"/>
                <a:gd name="T34" fmla="*/ 12 w 27"/>
                <a:gd name="T35" fmla="*/ 34 h 44"/>
                <a:gd name="T36" fmla="*/ 10 w 27"/>
                <a:gd name="T37" fmla="*/ 42 h 44"/>
                <a:gd name="T38" fmla="*/ 6 w 27"/>
                <a:gd name="T39" fmla="*/ 44 h 44"/>
                <a:gd name="T40" fmla="*/ 15 w 27"/>
                <a:gd name="T41" fmla="*/ 44 h 44"/>
                <a:gd name="T42" fmla="*/ 13 w 27"/>
                <a:gd name="T43" fmla="*/ 42 h 44"/>
                <a:gd name="T44" fmla="*/ 13 w 27"/>
                <a:gd name="T45" fmla="*/ 36 h 44"/>
                <a:gd name="T46" fmla="*/ 13 w 27"/>
                <a:gd name="T47" fmla="*/ 29 h 44"/>
                <a:gd name="T48" fmla="*/ 17 w 27"/>
                <a:gd name="T49" fmla="*/ 27 h 44"/>
                <a:gd name="T50" fmla="*/ 17 w 27"/>
                <a:gd name="T51" fmla="*/ 25 h 44"/>
                <a:gd name="T52" fmla="*/ 19 w 27"/>
                <a:gd name="T53" fmla="*/ 25 h 44"/>
                <a:gd name="T54" fmla="*/ 21 w 27"/>
                <a:gd name="T55" fmla="*/ 25 h 44"/>
                <a:gd name="T56" fmla="*/ 23 w 27"/>
                <a:gd name="T57" fmla="*/ 23 h 44"/>
                <a:gd name="T58" fmla="*/ 25 w 27"/>
                <a:gd name="T59" fmla="*/ 19 h 44"/>
                <a:gd name="T60" fmla="*/ 25 w 27"/>
                <a:gd name="T61" fmla="*/ 17 h 44"/>
                <a:gd name="T62" fmla="*/ 25 w 27"/>
                <a:gd name="T63" fmla="*/ 15 h 44"/>
                <a:gd name="T64" fmla="*/ 23 w 27"/>
                <a:gd name="T65" fmla="*/ 15 h 44"/>
                <a:gd name="T66" fmla="*/ 25 w 27"/>
                <a:gd name="T67" fmla="*/ 13 h 44"/>
                <a:gd name="T68" fmla="*/ 27 w 27"/>
                <a:gd name="T69" fmla="*/ 10 h 44"/>
                <a:gd name="T70" fmla="*/ 27 w 27"/>
                <a:gd name="T71" fmla="*/ 8 h 44"/>
                <a:gd name="T72" fmla="*/ 27 w 27"/>
                <a:gd name="T73" fmla="*/ 6 h 44"/>
                <a:gd name="T74" fmla="*/ 25 w 27"/>
                <a:gd name="T75" fmla="*/ 6 h 44"/>
                <a:gd name="T76" fmla="*/ 23 w 27"/>
                <a:gd name="T77" fmla="*/ 4 h 44"/>
                <a:gd name="T78" fmla="*/ 19 w 27"/>
                <a:gd name="T79" fmla="*/ 4 h 44"/>
                <a:gd name="T80" fmla="*/ 17 w 27"/>
                <a:gd name="T81" fmla="*/ 2 h 44"/>
                <a:gd name="T82" fmla="*/ 13 w 27"/>
                <a:gd name="T83" fmla="*/ 0 h 44"/>
                <a:gd name="T84" fmla="*/ 10 w 27"/>
                <a:gd name="T85" fmla="*/ 0 h 44"/>
                <a:gd name="T86" fmla="*/ 8 w 27"/>
                <a:gd name="T8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" h="44">
                  <a:moveTo>
                    <a:pt x="8" y="2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2" y="27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10" y="42"/>
                  </a:lnTo>
                  <a:lnTo>
                    <a:pt x="6" y="44"/>
                  </a:lnTo>
                  <a:lnTo>
                    <a:pt x="15" y="44"/>
                  </a:lnTo>
                  <a:lnTo>
                    <a:pt x="13" y="42"/>
                  </a:lnTo>
                  <a:lnTo>
                    <a:pt x="13" y="36"/>
                  </a:lnTo>
                  <a:lnTo>
                    <a:pt x="13" y="29"/>
                  </a:lnTo>
                  <a:lnTo>
                    <a:pt x="17" y="27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3" y="23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5" y="13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02" name="Freeform 86"/>
            <p:cNvSpPr>
              <a:spLocks noChangeAspect="1"/>
            </p:cNvSpPr>
            <p:nvPr/>
          </p:nvSpPr>
          <p:spPr bwMode="auto">
            <a:xfrm>
              <a:off x="2551" y="1884"/>
              <a:ext cx="27" cy="44"/>
            </a:xfrm>
            <a:custGeom>
              <a:avLst/>
              <a:gdLst>
                <a:gd name="T0" fmla="*/ 8 w 27"/>
                <a:gd name="T1" fmla="*/ 2 h 44"/>
                <a:gd name="T2" fmla="*/ 6 w 27"/>
                <a:gd name="T3" fmla="*/ 4 h 44"/>
                <a:gd name="T4" fmla="*/ 4 w 27"/>
                <a:gd name="T5" fmla="*/ 6 h 44"/>
                <a:gd name="T6" fmla="*/ 2 w 27"/>
                <a:gd name="T7" fmla="*/ 6 h 44"/>
                <a:gd name="T8" fmla="*/ 0 w 27"/>
                <a:gd name="T9" fmla="*/ 8 h 44"/>
                <a:gd name="T10" fmla="*/ 0 w 27"/>
                <a:gd name="T11" fmla="*/ 10 h 44"/>
                <a:gd name="T12" fmla="*/ 2 w 27"/>
                <a:gd name="T13" fmla="*/ 15 h 44"/>
                <a:gd name="T14" fmla="*/ 2 w 27"/>
                <a:gd name="T15" fmla="*/ 19 h 44"/>
                <a:gd name="T16" fmla="*/ 2 w 27"/>
                <a:gd name="T17" fmla="*/ 21 h 44"/>
                <a:gd name="T18" fmla="*/ 0 w 27"/>
                <a:gd name="T19" fmla="*/ 19 h 44"/>
                <a:gd name="T20" fmla="*/ 0 w 27"/>
                <a:gd name="T21" fmla="*/ 23 h 44"/>
                <a:gd name="T22" fmla="*/ 2 w 27"/>
                <a:gd name="T23" fmla="*/ 27 h 44"/>
                <a:gd name="T24" fmla="*/ 6 w 27"/>
                <a:gd name="T25" fmla="*/ 29 h 44"/>
                <a:gd name="T26" fmla="*/ 8 w 27"/>
                <a:gd name="T27" fmla="*/ 29 h 44"/>
                <a:gd name="T28" fmla="*/ 10 w 27"/>
                <a:gd name="T29" fmla="*/ 29 h 44"/>
                <a:gd name="T30" fmla="*/ 12 w 27"/>
                <a:gd name="T31" fmla="*/ 29 h 44"/>
                <a:gd name="T32" fmla="*/ 12 w 27"/>
                <a:gd name="T33" fmla="*/ 31 h 44"/>
                <a:gd name="T34" fmla="*/ 12 w 27"/>
                <a:gd name="T35" fmla="*/ 35 h 44"/>
                <a:gd name="T36" fmla="*/ 10 w 27"/>
                <a:gd name="T37" fmla="*/ 42 h 44"/>
                <a:gd name="T38" fmla="*/ 6 w 27"/>
                <a:gd name="T39" fmla="*/ 44 h 44"/>
                <a:gd name="T40" fmla="*/ 15 w 27"/>
                <a:gd name="T41" fmla="*/ 44 h 44"/>
                <a:gd name="T42" fmla="*/ 14 w 27"/>
                <a:gd name="T43" fmla="*/ 42 h 44"/>
                <a:gd name="T44" fmla="*/ 14 w 27"/>
                <a:gd name="T45" fmla="*/ 36 h 44"/>
                <a:gd name="T46" fmla="*/ 14 w 27"/>
                <a:gd name="T47" fmla="*/ 29 h 44"/>
                <a:gd name="T48" fmla="*/ 17 w 27"/>
                <a:gd name="T49" fmla="*/ 27 h 44"/>
                <a:gd name="T50" fmla="*/ 17 w 27"/>
                <a:gd name="T51" fmla="*/ 25 h 44"/>
                <a:gd name="T52" fmla="*/ 19 w 27"/>
                <a:gd name="T53" fmla="*/ 25 h 44"/>
                <a:gd name="T54" fmla="*/ 21 w 27"/>
                <a:gd name="T55" fmla="*/ 25 h 44"/>
                <a:gd name="T56" fmla="*/ 23 w 27"/>
                <a:gd name="T57" fmla="*/ 23 h 44"/>
                <a:gd name="T58" fmla="*/ 25 w 27"/>
                <a:gd name="T59" fmla="*/ 19 h 44"/>
                <a:gd name="T60" fmla="*/ 25 w 27"/>
                <a:gd name="T61" fmla="*/ 17 h 44"/>
                <a:gd name="T62" fmla="*/ 25 w 27"/>
                <a:gd name="T63" fmla="*/ 15 h 44"/>
                <a:gd name="T64" fmla="*/ 23 w 27"/>
                <a:gd name="T65" fmla="*/ 15 h 44"/>
                <a:gd name="T66" fmla="*/ 25 w 27"/>
                <a:gd name="T67" fmla="*/ 13 h 44"/>
                <a:gd name="T68" fmla="*/ 27 w 27"/>
                <a:gd name="T69" fmla="*/ 10 h 44"/>
                <a:gd name="T70" fmla="*/ 27 w 27"/>
                <a:gd name="T71" fmla="*/ 8 h 44"/>
                <a:gd name="T72" fmla="*/ 27 w 27"/>
                <a:gd name="T73" fmla="*/ 6 h 44"/>
                <a:gd name="T74" fmla="*/ 25 w 27"/>
                <a:gd name="T75" fmla="*/ 6 h 44"/>
                <a:gd name="T76" fmla="*/ 23 w 27"/>
                <a:gd name="T77" fmla="*/ 4 h 44"/>
                <a:gd name="T78" fmla="*/ 19 w 27"/>
                <a:gd name="T79" fmla="*/ 4 h 44"/>
                <a:gd name="T80" fmla="*/ 17 w 27"/>
                <a:gd name="T81" fmla="*/ 2 h 44"/>
                <a:gd name="T82" fmla="*/ 14 w 27"/>
                <a:gd name="T83" fmla="*/ 0 h 44"/>
                <a:gd name="T84" fmla="*/ 10 w 27"/>
                <a:gd name="T85" fmla="*/ 0 h 44"/>
                <a:gd name="T86" fmla="*/ 8 w 27"/>
                <a:gd name="T8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" h="44">
                  <a:moveTo>
                    <a:pt x="8" y="2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2" y="27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35"/>
                  </a:lnTo>
                  <a:lnTo>
                    <a:pt x="10" y="42"/>
                  </a:lnTo>
                  <a:lnTo>
                    <a:pt x="6" y="44"/>
                  </a:lnTo>
                  <a:lnTo>
                    <a:pt x="15" y="44"/>
                  </a:lnTo>
                  <a:lnTo>
                    <a:pt x="14" y="42"/>
                  </a:lnTo>
                  <a:lnTo>
                    <a:pt x="14" y="36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3" y="23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5" y="13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8" y="2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03" name="Freeform 87"/>
            <p:cNvSpPr>
              <a:spLocks noChangeAspect="1"/>
            </p:cNvSpPr>
            <p:nvPr/>
          </p:nvSpPr>
          <p:spPr bwMode="auto">
            <a:xfrm>
              <a:off x="2590" y="1884"/>
              <a:ext cx="26" cy="46"/>
            </a:xfrm>
            <a:custGeom>
              <a:avLst/>
              <a:gdLst>
                <a:gd name="T0" fmla="*/ 26 w 26"/>
                <a:gd name="T1" fmla="*/ 46 h 46"/>
                <a:gd name="T2" fmla="*/ 26 w 26"/>
                <a:gd name="T3" fmla="*/ 8 h 46"/>
                <a:gd name="T4" fmla="*/ 13 w 26"/>
                <a:gd name="T5" fmla="*/ 0 h 46"/>
                <a:gd name="T6" fmla="*/ 0 w 26"/>
                <a:gd name="T7" fmla="*/ 8 h 46"/>
                <a:gd name="T8" fmla="*/ 0 w 26"/>
                <a:gd name="T9" fmla="*/ 46 h 46"/>
                <a:gd name="T10" fmla="*/ 26 w 26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46">
                  <a:moveTo>
                    <a:pt x="26" y="46"/>
                  </a:moveTo>
                  <a:lnTo>
                    <a:pt x="26" y="8"/>
                  </a:lnTo>
                  <a:lnTo>
                    <a:pt x="13" y="0"/>
                  </a:lnTo>
                  <a:lnTo>
                    <a:pt x="0" y="8"/>
                  </a:lnTo>
                  <a:lnTo>
                    <a:pt x="0" y="46"/>
                  </a:lnTo>
                  <a:lnTo>
                    <a:pt x="26" y="46"/>
                  </a:lnTo>
                  <a:close/>
                </a:path>
              </a:pathLst>
            </a:custGeom>
            <a:solidFill>
              <a:srgbClr val="A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04" name="Freeform 88"/>
            <p:cNvSpPr>
              <a:spLocks noChangeAspect="1"/>
            </p:cNvSpPr>
            <p:nvPr/>
          </p:nvSpPr>
          <p:spPr bwMode="auto">
            <a:xfrm>
              <a:off x="2588" y="1882"/>
              <a:ext cx="26" cy="46"/>
            </a:xfrm>
            <a:custGeom>
              <a:avLst/>
              <a:gdLst>
                <a:gd name="T0" fmla="*/ 26 w 26"/>
                <a:gd name="T1" fmla="*/ 46 h 46"/>
                <a:gd name="T2" fmla="*/ 26 w 26"/>
                <a:gd name="T3" fmla="*/ 8 h 46"/>
                <a:gd name="T4" fmla="*/ 13 w 26"/>
                <a:gd name="T5" fmla="*/ 0 h 46"/>
                <a:gd name="T6" fmla="*/ 0 w 26"/>
                <a:gd name="T7" fmla="*/ 8 h 46"/>
                <a:gd name="T8" fmla="*/ 0 w 26"/>
                <a:gd name="T9" fmla="*/ 46 h 46"/>
                <a:gd name="T10" fmla="*/ 26 w 26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46">
                  <a:moveTo>
                    <a:pt x="26" y="46"/>
                  </a:moveTo>
                  <a:lnTo>
                    <a:pt x="26" y="8"/>
                  </a:lnTo>
                  <a:lnTo>
                    <a:pt x="13" y="0"/>
                  </a:lnTo>
                  <a:lnTo>
                    <a:pt x="0" y="8"/>
                  </a:lnTo>
                  <a:lnTo>
                    <a:pt x="0" y="46"/>
                  </a:lnTo>
                  <a:lnTo>
                    <a:pt x="26" y="46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05" name="Rectangle 89"/>
            <p:cNvSpPr>
              <a:spLocks noChangeAspect="1" noChangeArrowheads="1"/>
            </p:cNvSpPr>
            <p:nvPr/>
          </p:nvSpPr>
          <p:spPr bwMode="auto">
            <a:xfrm>
              <a:off x="2593" y="1892"/>
              <a:ext cx="4" cy="17"/>
            </a:xfrm>
            <a:prstGeom prst="rect">
              <a:avLst/>
            </a:pr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06" name="Rectangle 90"/>
            <p:cNvSpPr>
              <a:spLocks noChangeAspect="1" noChangeArrowheads="1"/>
            </p:cNvSpPr>
            <p:nvPr/>
          </p:nvSpPr>
          <p:spPr bwMode="auto">
            <a:xfrm>
              <a:off x="2591" y="1890"/>
              <a:ext cx="4" cy="1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07" name="Rectangle 91"/>
            <p:cNvSpPr>
              <a:spLocks noChangeAspect="1" noChangeArrowheads="1"/>
            </p:cNvSpPr>
            <p:nvPr/>
          </p:nvSpPr>
          <p:spPr bwMode="auto">
            <a:xfrm>
              <a:off x="2611" y="1892"/>
              <a:ext cx="2" cy="38"/>
            </a:xfrm>
            <a:prstGeom prst="rect">
              <a:avLst/>
            </a:pr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08" name="Rectangle 92"/>
            <p:cNvSpPr>
              <a:spLocks noChangeAspect="1" noChangeArrowheads="1"/>
            </p:cNvSpPr>
            <p:nvPr/>
          </p:nvSpPr>
          <p:spPr bwMode="auto">
            <a:xfrm>
              <a:off x="2609" y="1890"/>
              <a:ext cx="2" cy="3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09" name="Rectangle 93"/>
            <p:cNvSpPr>
              <a:spLocks noChangeAspect="1" noChangeArrowheads="1"/>
            </p:cNvSpPr>
            <p:nvPr/>
          </p:nvSpPr>
          <p:spPr bwMode="auto">
            <a:xfrm>
              <a:off x="2565" y="1917"/>
              <a:ext cx="28" cy="13"/>
            </a:xfrm>
            <a:prstGeom prst="rect">
              <a:avLst/>
            </a:prstGeom>
            <a:solidFill>
              <a:srgbClr val="A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10" name="Rectangle 94"/>
            <p:cNvSpPr>
              <a:spLocks noChangeAspect="1" noChangeArrowheads="1"/>
            </p:cNvSpPr>
            <p:nvPr/>
          </p:nvSpPr>
          <p:spPr bwMode="auto">
            <a:xfrm>
              <a:off x="2563" y="1915"/>
              <a:ext cx="28" cy="1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11" name="Freeform 95"/>
            <p:cNvSpPr>
              <a:spLocks noChangeAspect="1"/>
            </p:cNvSpPr>
            <p:nvPr/>
          </p:nvSpPr>
          <p:spPr bwMode="auto">
            <a:xfrm>
              <a:off x="2561" y="1907"/>
              <a:ext cx="34" cy="10"/>
            </a:xfrm>
            <a:custGeom>
              <a:avLst/>
              <a:gdLst>
                <a:gd name="T0" fmla="*/ 0 w 34"/>
                <a:gd name="T1" fmla="*/ 10 h 10"/>
                <a:gd name="T2" fmla="*/ 34 w 34"/>
                <a:gd name="T3" fmla="*/ 10 h 10"/>
                <a:gd name="T4" fmla="*/ 29 w 34"/>
                <a:gd name="T5" fmla="*/ 0 h 10"/>
                <a:gd name="T6" fmla="*/ 7 w 34"/>
                <a:gd name="T7" fmla="*/ 0 h 10"/>
                <a:gd name="T8" fmla="*/ 0 w 3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">
                  <a:moveTo>
                    <a:pt x="0" y="10"/>
                  </a:moveTo>
                  <a:lnTo>
                    <a:pt x="34" y="10"/>
                  </a:lnTo>
                  <a:lnTo>
                    <a:pt x="29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12" name="Freeform 96"/>
            <p:cNvSpPr>
              <a:spLocks noChangeAspect="1"/>
            </p:cNvSpPr>
            <p:nvPr/>
          </p:nvSpPr>
          <p:spPr bwMode="auto">
            <a:xfrm>
              <a:off x="2559" y="1905"/>
              <a:ext cx="34" cy="10"/>
            </a:xfrm>
            <a:custGeom>
              <a:avLst/>
              <a:gdLst>
                <a:gd name="T0" fmla="*/ 0 w 34"/>
                <a:gd name="T1" fmla="*/ 10 h 10"/>
                <a:gd name="T2" fmla="*/ 34 w 34"/>
                <a:gd name="T3" fmla="*/ 10 h 10"/>
                <a:gd name="T4" fmla="*/ 29 w 34"/>
                <a:gd name="T5" fmla="*/ 0 h 10"/>
                <a:gd name="T6" fmla="*/ 7 w 34"/>
                <a:gd name="T7" fmla="*/ 0 h 10"/>
                <a:gd name="T8" fmla="*/ 0 w 3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">
                  <a:moveTo>
                    <a:pt x="0" y="10"/>
                  </a:moveTo>
                  <a:lnTo>
                    <a:pt x="34" y="10"/>
                  </a:lnTo>
                  <a:lnTo>
                    <a:pt x="29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13" name="Freeform 97"/>
            <p:cNvSpPr>
              <a:spLocks noChangeAspect="1"/>
            </p:cNvSpPr>
            <p:nvPr/>
          </p:nvSpPr>
          <p:spPr bwMode="auto">
            <a:xfrm>
              <a:off x="2566" y="1919"/>
              <a:ext cx="25" cy="1"/>
            </a:xfrm>
            <a:custGeom>
              <a:avLst/>
              <a:gdLst>
                <a:gd name="T0" fmla="*/ 25 w 25"/>
                <a:gd name="T1" fmla="*/ 0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0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14" name="Freeform 98"/>
            <p:cNvSpPr>
              <a:spLocks noChangeAspect="1"/>
            </p:cNvSpPr>
            <p:nvPr/>
          </p:nvSpPr>
          <p:spPr bwMode="auto">
            <a:xfrm>
              <a:off x="2565" y="1917"/>
              <a:ext cx="25" cy="1"/>
            </a:xfrm>
            <a:custGeom>
              <a:avLst/>
              <a:gdLst>
                <a:gd name="T0" fmla="*/ 25 w 25"/>
                <a:gd name="T1" fmla="*/ 0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0" y="0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15" name="Rectangle 99"/>
            <p:cNvSpPr>
              <a:spLocks noChangeAspect="1" noChangeArrowheads="1"/>
            </p:cNvSpPr>
            <p:nvPr/>
          </p:nvSpPr>
          <p:spPr bwMode="auto">
            <a:xfrm>
              <a:off x="2566" y="1922"/>
              <a:ext cx="10" cy="8"/>
            </a:xfrm>
            <a:prstGeom prst="rect">
              <a:avLst/>
            </a:pr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16" name="Rectangle 100"/>
            <p:cNvSpPr>
              <a:spLocks noChangeAspect="1" noChangeArrowheads="1"/>
            </p:cNvSpPr>
            <p:nvPr/>
          </p:nvSpPr>
          <p:spPr bwMode="auto">
            <a:xfrm>
              <a:off x="2565" y="1920"/>
              <a:ext cx="9" cy="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17" name="Freeform 101"/>
            <p:cNvSpPr>
              <a:spLocks noChangeAspect="1"/>
            </p:cNvSpPr>
            <p:nvPr/>
          </p:nvSpPr>
          <p:spPr bwMode="auto">
            <a:xfrm>
              <a:off x="2893" y="1924"/>
              <a:ext cx="601" cy="198"/>
            </a:xfrm>
            <a:custGeom>
              <a:avLst/>
              <a:gdLst>
                <a:gd name="T0" fmla="*/ 601 w 601"/>
                <a:gd name="T1" fmla="*/ 142 h 198"/>
                <a:gd name="T2" fmla="*/ 8 w 601"/>
                <a:gd name="T3" fmla="*/ 0 h 198"/>
                <a:gd name="T4" fmla="*/ 0 w 601"/>
                <a:gd name="T5" fmla="*/ 0 h 198"/>
                <a:gd name="T6" fmla="*/ 476 w 601"/>
                <a:gd name="T7" fmla="*/ 198 h 198"/>
                <a:gd name="T8" fmla="*/ 601 w 601"/>
                <a:gd name="T9" fmla="*/ 198 h 198"/>
                <a:gd name="T10" fmla="*/ 601 w 601"/>
                <a:gd name="T11" fmla="*/ 14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1" h="198">
                  <a:moveTo>
                    <a:pt x="601" y="14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476" y="198"/>
                  </a:lnTo>
                  <a:lnTo>
                    <a:pt x="601" y="198"/>
                  </a:lnTo>
                  <a:lnTo>
                    <a:pt x="601" y="142"/>
                  </a:lnTo>
                  <a:close/>
                </a:path>
              </a:pathLst>
            </a:custGeom>
            <a:solidFill>
              <a:srgbClr val="48CE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18" name="Freeform 102"/>
            <p:cNvSpPr>
              <a:spLocks noChangeAspect="1"/>
            </p:cNvSpPr>
            <p:nvPr/>
          </p:nvSpPr>
          <p:spPr bwMode="auto">
            <a:xfrm>
              <a:off x="2939" y="1924"/>
              <a:ext cx="555" cy="92"/>
            </a:xfrm>
            <a:custGeom>
              <a:avLst/>
              <a:gdLst>
                <a:gd name="T0" fmla="*/ 0 w 555"/>
                <a:gd name="T1" fmla="*/ 0 h 92"/>
                <a:gd name="T2" fmla="*/ 555 w 555"/>
                <a:gd name="T3" fmla="*/ 92 h 92"/>
                <a:gd name="T4" fmla="*/ 555 w 555"/>
                <a:gd name="T5" fmla="*/ 31 h 92"/>
                <a:gd name="T6" fmla="*/ 21 w 555"/>
                <a:gd name="T7" fmla="*/ 0 h 92"/>
                <a:gd name="T8" fmla="*/ 0 w 555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5" h="92">
                  <a:moveTo>
                    <a:pt x="0" y="0"/>
                  </a:moveTo>
                  <a:lnTo>
                    <a:pt x="555" y="92"/>
                  </a:lnTo>
                  <a:lnTo>
                    <a:pt x="555" y="31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19" name="Line 103"/>
            <p:cNvSpPr>
              <a:spLocks noChangeAspect="1" noChangeShapeType="1"/>
            </p:cNvSpPr>
            <p:nvPr/>
          </p:nvSpPr>
          <p:spPr bwMode="auto">
            <a:xfrm>
              <a:off x="2413" y="1959"/>
              <a:ext cx="1" cy="4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20" name="Line 104"/>
            <p:cNvSpPr>
              <a:spLocks noChangeAspect="1" noChangeShapeType="1"/>
            </p:cNvSpPr>
            <p:nvPr/>
          </p:nvSpPr>
          <p:spPr bwMode="auto">
            <a:xfrm>
              <a:off x="2426" y="1957"/>
              <a:ext cx="1" cy="4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21" name="Line 105"/>
            <p:cNvSpPr>
              <a:spLocks noChangeAspect="1" noChangeShapeType="1"/>
            </p:cNvSpPr>
            <p:nvPr/>
          </p:nvSpPr>
          <p:spPr bwMode="auto">
            <a:xfrm>
              <a:off x="2438" y="1955"/>
              <a:ext cx="1" cy="4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22" name="Line 106"/>
            <p:cNvSpPr>
              <a:spLocks noChangeAspect="1" noChangeShapeType="1"/>
            </p:cNvSpPr>
            <p:nvPr/>
          </p:nvSpPr>
          <p:spPr bwMode="auto">
            <a:xfrm>
              <a:off x="2449" y="1953"/>
              <a:ext cx="1" cy="4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23" name="Line 107"/>
            <p:cNvSpPr>
              <a:spLocks noChangeAspect="1" noChangeShapeType="1"/>
            </p:cNvSpPr>
            <p:nvPr/>
          </p:nvSpPr>
          <p:spPr bwMode="auto">
            <a:xfrm>
              <a:off x="2461" y="1953"/>
              <a:ext cx="1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24" name="Line 108"/>
            <p:cNvSpPr>
              <a:spLocks noChangeAspect="1" noChangeShapeType="1"/>
            </p:cNvSpPr>
            <p:nvPr/>
          </p:nvSpPr>
          <p:spPr bwMode="auto">
            <a:xfrm>
              <a:off x="2472" y="1951"/>
              <a:ext cx="1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25" name="Line 109"/>
            <p:cNvSpPr>
              <a:spLocks noChangeAspect="1" noChangeShapeType="1"/>
            </p:cNvSpPr>
            <p:nvPr/>
          </p:nvSpPr>
          <p:spPr bwMode="auto">
            <a:xfrm>
              <a:off x="2482" y="1949"/>
              <a:ext cx="1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26" name="Line 110"/>
            <p:cNvSpPr>
              <a:spLocks noChangeAspect="1" noChangeShapeType="1"/>
            </p:cNvSpPr>
            <p:nvPr/>
          </p:nvSpPr>
          <p:spPr bwMode="auto">
            <a:xfrm>
              <a:off x="2492" y="1947"/>
              <a:ext cx="1" cy="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27" name="Line 111"/>
            <p:cNvSpPr>
              <a:spLocks noChangeAspect="1" noChangeShapeType="1"/>
            </p:cNvSpPr>
            <p:nvPr/>
          </p:nvSpPr>
          <p:spPr bwMode="auto">
            <a:xfrm>
              <a:off x="2501" y="1947"/>
              <a:ext cx="1" cy="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28" name="Line 112"/>
            <p:cNvSpPr>
              <a:spLocks noChangeAspect="1" noChangeShapeType="1"/>
            </p:cNvSpPr>
            <p:nvPr/>
          </p:nvSpPr>
          <p:spPr bwMode="auto">
            <a:xfrm>
              <a:off x="2511" y="1945"/>
              <a:ext cx="1" cy="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29" name="Line 113"/>
            <p:cNvSpPr>
              <a:spLocks noChangeAspect="1" noChangeShapeType="1"/>
            </p:cNvSpPr>
            <p:nvPr/>
          </p:nvSpPr>
          <p:spPr bwMode="auto">
            <a:xfrm>
              <a:off x="2518" y="1944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30" name="Line 114"/>
            <p:cNvSpPr>
              <a:spLocks noChangeAspect="1" noChangeShapeType="1"/>
            </p:cNvSpPr>
            <p:nvPr/>
          </p:nvSpPr>
          <p:spPr bwMode="auto">
            <a:xfrm>
              <a:off x="2526" y="194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31" name="Line 115"/>
            <p:cNvSpPr>
              <a:spLocks noChangeAspect="1" noChangeShapeType="1"/>
            </p:cNvSpPr>
            <p:nvPr/>
          </p:nvSpPr>
          <p:spPr bwMode="auto">
            <a:xfrm>
              <a:off x="2534" y="1942"/>
              <a:ext cx="1" cy="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32" name="Line 116"/>
            <p:cNvSpPr>
              <a:spLocks noChangeAspect="1" noChangeShapeType="1"/>
            </p:cNvSpPr>
            <p:nvPr/>
          </p:nvSpPr>
          <p:spPr bwMode="auto">
            <a:xfrm>
              <a:off x="2542" y="1940"/>
              <a:ext cx="1" cy="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33" name="Line 117"/>
            <p:cNvSpPr>
              <a:spLocks noChangeAspect="1" noChangeShapeType="1"/>
            </p:cNvSpPr>
            <p:nvPr/>
          </p:nvSpPr>
          <p:spPr bwMode="auto">
            <a:xfrm>
              <a:off x="2549" y="1940"/>
              <a:ext cx="1" cy="2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34" name="Line 118"/>
            <p:cNvSpPr>
              <a:spLocks noChangeAspect="1" noChangeShapeType="1"/>
            </p:cNvSpPr>
            <p:nvPr/>
          </p:nvSpPr>
          <p:spPr bwMode="auto">
            <a:xfrm>
              <a:off x="2555" y="1938"/>
              <a:ext cx="1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35" name="Line 119"/>
            <p:cNvSpPr>
              <a:spLocks noChangeAspect="1" noChangeShapeType="1"/>
            </p:cNvSpPr>
            <p:nvPr/>
          </p:nvSpPr>
          <p:spPr bwMode="auto">
            <a:xfrm>
              <a:off x="2563" y="1936"/>
              <a:ext cx="1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36" name="Line 120"/>
            <p:cNvSpPr>
              <a:spLocks noChangeAspect="1" noChangeShapeType="1"/>
            </p:cNvSpPr>
            <p:nvPr/>
          </p:nvSpPr>
          <p:spPr bwMode="auto">
            <a:xfrm>
              <a:off x="2568" y="1936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37" name="Line 121"/>
            <p:cNvSpPr>
              <a:spLocks noChangeAspect="1" noChangeShapeType="1"/>
            </p:cNvSpPr>
            <p:nvPr/>
          </p:nvSpPr>
          <p:spPr bwMode="auto">
            <a:xfrm>
              <a:off x="2574" y="1934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38" name="Line 122"/>
            <p:cNvSpPr>
              <a:spLocks noChangeAspect="1" noChangeShapeType="1"/>
            </p:cNvSpPr>
            <p:nvPr/>
          </p:nvSpPr>
          <p:spPr bwMode="auto">
            <a:xfrm>
              <a:off x="2578" y="1932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39" name="Line 123"/>
            <p:cNvSpPr>
              <a:spLocks noChangeAspect="1" noChangeShapeType="1"/>
            </p:cNvSpPr>
            <p:nvPr/>
          </p:nvSpPr>
          <p:spPr bwMode="auto">
            <a:xfrm>
              <a:off x="2584" y="1932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40" name="Line 124"/>
            <p:cNvSpPr>
              <a:spLocks noChangeAspect="1" noChangeShapeType="1"/>
            </p:cNvSpPr>
            <p:nvPr/>
          </p:nvSpPr>
          <p:spPr bwMode="auto">
            <a:xfrm>
              <a:off x="2590" y="1930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41" name="Line 125"/>
            <p:cNvSpPr>
              <a:spLocks noChangeAspect="1" noChangeShapeType="1"/>
            </p:cNvSpPr>
            <p:nvPr/>
          </p:nvSpPr>
          <p:spPr bwMode="auto">
            <a:xfrm>
              <a:off x="2593" y="1928"/>
              <a:ext cx="1" cy="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42" name="Line 126"/>
            <p:cNvSpPr>
              <a:spLocks noChangeAspect="1" noChangeShapeType="1"/>
            </p:cNvSpPr>
            <p:nvPr/>
          </p:nvSpPr>
          <p:spPr bwMode="auto">
            <a:xfrm>
              <a:off x="2599" y="1928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43" name="Line 127"/>
            <p:cNvSpPr>
              <a:spLocks noChangeAspect="1" noChangeShapeType="1"/>
            </p:cNvSpPr>
            <p:nvPr/>
          </p:nvSpPr>
          <p:spPr bwMode="auto">
            <a:xfrm>
              <a:off x="2605" y="1926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44" name="Line 128"/>
            <p:cNvSpPr>
              <a:spLocks noChangeAspect="1" noChangeShapeType="1"/>
            </p:cNvSpPr>
            <p:nvPr/>
          </p:nvSpPr>
          <p:spPr bwMode="auto">
            <a:xfrm>
              <a:off x="2609" y="1924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45" name="Line 129"/>
            <p:cNvSpPr>
              <a:spLocks noChangeAspect="1" noChangeShapeType="1"/>
            </p:cNvSpPr>
            <p:nvPr/>
          </p:nvSpPr>
          <p:spPr bwMode="auto">
            <a:xfrm>
              <a:off x="2614" y="1924"/>
              <a:ext cx="1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46" name="Line 130"/>
            <p:cNvSpPr>
              <a:spLocks noChangeAspect="1" noChangeShapeType="1"/>
            </p:cNvSpPr>
            <p:nvPr/>
          </p:nvSpPr>
          <p:spPr bwMode="auto">
            <a:xfrm>
              <a:off x="2618" y="1922"/>
              <a:ext cx="1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47" name="Line 131"/>
            <p:cNvSpPr>
              <a:spLocks noChangeAspect="1" noChangeShapeType="1"/>
            </p:cNvSpPr>
            <p:nvPr/>
          </p:nvSpPr>
          <p:spPr bwMode="auto">
            <a:xfrm>
              <a:off x="2624" y="1920"/>
              <a:ext cx="1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48" name="Line 132"/>
            <p:cNvSpPr>
              <a:spLocks noChangeAspect="1" noChangeShapeType="1"/>
            </p:cNvSpPr>
            <p:nvPr/>
          </p:nvSpPr>
          <p:spPr bwMode="auto">
            <a:xfrm>
              <a:off x="2630" y="1919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49" name="Line 133"/>
            <p:cNvSpPr>
              <a:spLocks noChangeAspect="1" noChangeShapeType="1"/>
            </p:cNvSpPr>
            <p:nvPr/>
          </p:nvSpPr>
          <p:spPr bwMode="auto">
            <a:xfrm>
              <a:off x="2634" y="1919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50" name="Line 134"/>
            <p:cNvSpPr>
              <a:spLocks noChangeAspect="1" noChangeShapeType="1"/>
            </p:cNvSpPr>
            <p:nvPr/>
          </p:nvSpPr>
          <p:spPr bwMode="auto">
            <a:xfrm>
              <a:off x="2639" y="1917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51" name="Line 135"/>
            <p:cNvSpPr>
              <a:spLocks noChangeAspect="1" noChangeShapeType="1"/>
            </p:cNvSpPr>
            <p:nvPr/>
          </p:nvSpPr>
          <p:spPr bwMode="auto">
            <a:xfrm>
              <a:off x="2645" y="1915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52" name="Line 136"/>
            <p:cNvSpPr>
              <a:spLocks noChangeAspect="1" noChangeShapeType="1"/>
            </p:cNvSpPr>
            <p:nvPr/>
          </p:nvSpPr>
          <p:spPr bwMode="auto">
            <a:xfrm>
              <a:off x="2649" y="1913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53" name="Line 137"/>
            <p:cNvSpPr>
              <a:spLocks noChangeAspect="1" noChangeShapeType="1"/>
            </p:cNvSpPr>
            <p:nvPr/>
          </p:nvSpPr>
          <p:spPr bwMode="auto">
            <a:xfrm>
              <a:off x="2159" y="1974"/>
              <a:ext cx="1" cy="8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54" name="Line 138"/>
            <p:cNvSpPr>
              <a:spLocks noChangeAspect="1" noChangeShapeType="1"/>
            </p:cNvSpPr>
            <p:nvPr/>
          </p:nvSpPr>
          <p:spPr bwMode="auto">
            <a:xfrm>
              <a:off x="2323" y="1968"/>
              <a:ext cx="1" cy="6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55" name="Line 139"/>
            <p:cNvSpPr>
              <a:spLocks noChangeAspect="1" noChangeShapeType="1"/>
            </p:cNvSpPr>
            <p:nvPr/>
          </p:nvSpPr>
          <p:spPr bwMode="auto">
            <a:xfrm>
              <a:off x="2230" y="1974"/>
              <a:ext cx="1" cy="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56" name="Line 140"/>
            <p:cNvSpPr>
              <a:spLocks noChangeAspect="1" noChangeShapeType="1"/>
            </p:cNvSpPr>
            <p:nvPr/>
          </p:nvSpPr>
          <p:spPr bwMode="auto">
            <a:xfrm>
              <a:off x="2257" y="1974"/>
              <a:ext cx="1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57" name="Line 141"/>
            <p:cNvSpPr>
              <a:spLocks noChangeAspect="1" noChangeShapeType="1"/>
            </p:cNvSpPr>
            <p:nvPr/>
          </p:nvSpPr>
          <p:spPr bwMode="auto">
            <a:xfrm>
              <a:off x="2280" y="1970"/>
              <a:ext cx="1" cy="6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58" name="Line 142"/>
            <p:cNvSpPr>
              <a:spLocks noChangeAspect="1" noChangeShapeType="1"/>
            </p:cNvSpPr>
            <p:nvPr/>
          </p:nvSpPr>
          <p:spPr bwMode="auto">
            <a:xfrm>
              <a:off x="2301" y="1970"/>
              <a:ext cx="1" cy="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59" name="Line 143"/>
            <p:cNvSpPr>
              <a:spLocks noChangeAspect="1" noChangeShapeType="1"/>
            </p:cNvSpPr>
            <p:nvPr/>
          </p:nvSpPr>
          <p:spPr bwMode="auto">
            <a:xfrm>
              <a:off x="2196" y="1974"/>
              <a:ext cx="1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60" name="Line 144"/>
            <p:cNvSpPr>
              <a:spLocks noChangeAspect="1" noChangeShapeType="1"/>
            </p:cNvSpPr>
            <p:nvPr/>
          </p:nvSpPr>
          <p:spPr bwMode="auto">
            <a:xfrm>
              <a:off x="2338" y="1967"/>
              <a:ext cx="1" cy="5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61" name="Line 145"/>
            <p:cNvSpPr>
              <a:spLocks noChangeAspect="1" noChangeShapeType="1"/>
            </p:cNvSpPr>
            <p:nvPr/>
          </p:nvSpPr>
          <p:spPr bwMode="auto">
            <a:xfrm flipV="1">
              <a:off x="2355" y="1965"/>
              <a:ext cx="1" cy="5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62" name="Line 146"/>
            <p:cNvSpPr>
              <a:spLocks noChangeAspect="1" noChangeShapeType="1"/>
            </p:cNvSpPr>
            <p:nvPr/>
          </p:nvSpPr>
          <p:spPr bwMode="auto">
            <a:xfrm>
              <a:off x="2373" y="1963"/>
              <a:ext cx="1" cy="5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63" name="Line 147"/>
            <p:cNvSpPr>
              <a:spLocks noChangeAspect="1" noChangeShapeType="1"/>
            </p:cNvSpPr>
            <p:nvPr/>
          </p:nvSpPr>
          <p:spPr bwMode="auto">
            <a:xfrm>
              <a:off x="2386" y="1961"/>
              <a:ext cx="1" cy="5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64" name="Line 148"/>
            <p:cNvSpPr>
              <a:spLocks noChangeAspect="1" noChangeShapeType="1"/>
            </p:cNvSpPr>
            <p:nvPr/>
          </p:nvSpPr>
          <p:spPr bwMode="auto">
            <a:xfrm>
              <a:off x="2401" y="1959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65" name="Freeform 149"/>
            <p:cNvSpPr>
              <a:spLocks noChangeAspect="1"/>
            </p:cNvSpPr>
            <p:nvPr/>
          </p:nvSpPr>
          <p:spPr bwMode="auto">
            <a:xfrm>
              <a:off x="2144" y="1924"/>
              <a:ext cx="526" cy="198"/>
            </a:xfrm>
            <a:custGeom>
              <a:avLst/>
              <a:gdLst>
                <a:gd name="T0" fmla="*/ 0 w 526"/>
                <a:gd name="T1" fmla="*/ 154 h 198"/>
                <a:gd name="T2" fmla="*/ 148 w 526"/>
                <a:gd name="T3" fmla="*/ 127 h 198"/>
                <a:gd name="T4" fmla="*/ 296 w 526"/>
                <a:gd name="T5" fmla="*/ 85 h 198"/>
                <a:gd name="T6" fmla="*/ 424 w 526"/>
                <a:gd name="T7" fmla="*/ 41 h 198"/>
                <a:gd name="T8" fmla="*/ 511 w 526"/>
                <a:gd name="T9" fmla="*/ 0 h 198"/>
                <a:gd name="T10" fmla="*/ 526 w 526"/>
                <a:gd name="T11" fmla="*/ 0 h 198"/>
                <a:gd name="T12" fmla="*/ 459 w 526"/>
                <a:gd name="T13" fmla="*/ 48 h 198"/>
                <a:gd name="T14" fmla="*/ 351 w 526"/>
                <a:gd name="T15" fmla="*/ 110 h 198"/>
                <a:gd name="T16" fmla="*/ 242 w 526"/>
                <a:gd name="T17" fmla="*/ 167 h 198"/>
                <a:gd name="T18" fmla="*/ 167 w 526"/>
                <a:gd name="T19" fmla="*/ 198 h 198"/>
                <a:gd name="T20" fmla="*/ 0 w 526"/>
                <a:gd name="T21" fmla="*/ 198 h 198"/>
                <a:gd name="T22" fmla="*/ 0 w 526"/>
                <a:gd name="T23" fmla="*/ 15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198">
                  <a:moveTo>
                    <a:pt x="0" y="154"/>
                  </a:moveTo>
                  <a:lnTo>
                    <a:pt x="148" y="127"/>
                  </a:lnTo>
                  <a:lnTo>
                    <a:pt x="296" y="85"/>
                  </a:lnTo>
                  <a:lnTo>
                    <a:pt x="424" y="41"/>
                  </a:lnTo>
                  <a:lnTo>
                    <a:pt x="511" y="0"/>
                  </a:lnTo>
                  <a:lnTo>
                    <a:pt x="526" y="0"/>
                  </a:lnTo>
                  <a:lnTo>
                    <a:pt x="459" y="48"/>
                  </a:lnTo>
                  <a:lnTo>
                    <a:pt x="351" y="110"/>
                  </a:lnTo>
                  <a:lnTo>
                    <a:pt x="242" y="167"/>
                  </a:lnTo>
                  <a:lnTo>
                    <a:pt x="167" y="198"/>
                  </a:lnTo>
                  <a:lnTo>
                    <a:pt x="0" y="198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192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66" name="Freeform 150"/>
            <p:cNvSpPr>
              <a:spLocks noChangeAspect="1"/>
            </p:cNvSpPr>
            <p:nvPr/>
          </p:nvSpPr>
          <p:spPr bwMode="auto">
            <a:xfrm>
              <a:off x="2340" y="1924"/>
              <a:ext cx="795" cy="198"/>
            </a:xfrm>
            <a:custGeom>
              <a:avLst/>
              <a:gdLst>
                <a:gd name="T0" fmla="*/ 795 w 795"/>
                <a:gd name="T1" fmla="*/ 198 h 198"/>
                <a:gd name="T2" fmla="*/ 649 w 795"/>
                <a:gd name="T3" fmla="*/ 77 h 198"/>
                <a:gd name="T4" fmla="*/ 538 w 795"/>
                <a:gd name="T5" fmla="*/ 0 h 198"/>
                <a:gd name="T6" fmla="*/ 330 w 795"/>
                <a:gd name="T7" fmla="*/ 0 h 198"/>
                <a:gd name="T8" fmla="*/ 326 w 795"/>
                <a:gd name="T9" fmla="*/ 6 h 198"/>
                <a:gd name="T10" fmla="*/ 317 w 795"/>
                <a:gd name="T11" fmla="*/ 14 h 198"/>
                <a:gd name="T12" fmla="*/ 288 w 795"/>
                <a:gd name="T13" fmla="*/ 35 h 198"/>
                <a:gd name="T14" fmla="*/ 202 w 795"/>
                <a:gd name="T15" fmla="*/ 92 h 198"/>
                <a:gd name="T16" fmla="*/ 98 w 795"/>
                <a:gd name="T17" fmla="*/ 152 h 198"/>
                <a:gd name="T18" fmla="*/ 0 w 795"/>
                <a:gd name="T19" fmla="*/ 198 h 198"/>
                <a:gd name="T20" fmla="*/ 795 w 795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5" h="198">
                  <a:moveTo>
                    <a:pt x="795" y="198"/>
                  </a:moveTo>
                  <a:lnTo>
                    <a:pt x="649" y="77"/>
                  </a:lnTo>
                  <a:lnTo>
                    <a:pt x="538" y="0"/>
                  </a:lnTo>
                  <a:lnTo>
                    <a:pt x="330" y="0"/>
                  </a:lnTo>
                  <a:lnTo>
                    <a:pt x="326" y="6"/>
                  </a:lnTo>
                  <a:lnTo>
                    <a:pt x="317" y="14"/>
                  </a:lnTo>
                  <a:lnTo>
                    <a:pt x="288" y="35"/>
                  </a:lnTo>
                  <a:lnTo>
                    <a:pt x="202" y="92"/>
                  </a:lnTo>
                  <a:lnTo>
                    <a:pt x="98" y="152"/>
                  </a:lnTo>
                  <a:lnTo>
                    <a:pt x="0" y="198"/>
                  </a:lnTo>
                  <a:lnTo>
                    <a:pt x="795" y="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67" name="Freeform 151"/>
            <p:cNvSpPr>
              <a:spLocks noChangeAspect="1"/>
            </p:cNvSpPr>
            <p:nvPr/>
          </p:nvSpPr>
          <p:spPr bwMode="auto">
            <a:xfrm>
              <a:off x="2885" y="1924"/>
              <a:ext cx="484" cy="198"/>
            </a:xfrm>
            <a:custGeom>
              <a:avLst/>
              <a:gdLst>
                <a:gd name="T0" fmla="*/ 0 w 484"/>
                <a:gd name="T1" fmla="*/ 0 h 198"/>
                <a:gd name="T2" fmla="*/ 340 w 484"/>
                <a:gd name="T3" fmla="*/ 198 h 198"/>
                <a:gd name="T4" fmla="*/ 484 w 484"/>
                <a:gd name="T5" fmla="*/ 198 h 198"/>
                <a:gd name="T6" fmla="*/ 8 w 484"/>
                <a:gd name="T7" fmla="*/ 0 h 198"/>
                <a:gd name="T8" fmla="*/ 0 w 484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198">
                  <a:moveTo>
                    <a:pt x="0" y="0"/>
                  </a:moveTo>
                  <a:lnTo>
                    <a:pt x="340" y="198"/>
                  </a:lnTo>
                  <a:lnTo>
                    <a:pt x="484" y="19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68" name="Freeform 152"/>
            <p:cNvSpPr>
              <a:spLocks noChangeAspect="1"/>
            </p:cNvSpPr>
            <p:nvPr/>
          </p:nvSpPr>
          <p:spPr bwMode="auto">
            <a:xfrm>
              <a:off x="2311" y="1924"/>
              <a:ext cx="359" cy="198"/>
            </a:xfrm>
            <a:custGeom>
              <a:avLst/>
              <a:gdLst>
                <a:gd name="T0" fmla="*/ 359 w 359"/>
                <a:gd name="T1" fmla="*/ 0 h 198"/>
                <a:gd name="T2" fmla="*/ 292 w 359"/>
                <a:gd name="T3" fmla="*/ 48 h 198"/>
                <a:gd name="T4" fmla="*/ 184 w 359"/>
                <a:gd name="T5" fmla="*/ 110 h 198"/>
                <a:gd name="T6" fmla="*/ 75 w 359"/>
                <a:gd name="T7" fmla="*/ 167 h 198"/>
                <a:gd name="T8" fmla="*/ 0 w 359"/>
                <a:gd name="T9" fmla="*/ 198 h 198"/>
                <a:gd name="T10" fmla="*/ 29 w 359"/>
                <a:gd name="T11" fmla="*/ 198 h 198"/>
                <a:gd name="T12" fmla="*/ 127 w 359"/>
                <a:gd name="T13" fmla="*/ 152 h 198"/>
                <a:gd name="T14" fmla="*/ 231 w 359"/>
                <a:gd name="T15" fmla="*/ 92 h 198"/>
                <a:gd name="T16" fmla="*/ 317 w 359"/>
                <a:gd name="T17" fmla="*/ 35 h 198"/>
                <a:gd name="T18" fmla="*/ 346 w 359"/>
                <a:gd name="T19" fmla="*/ 14 h 198"/>
                <a:gd name="T20" fmla="*/ 355 w 359"/>
                <a:gd name="T21" fmla="*/ 6 h 198"/>
                <a:gd name="T22" fmla="*/ 359 w 359"/>
                <a:gd name="T2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198">
                  <a:moveTo>
                    <a:pt x="359" y="0"/>
                  </a:moveTo>
                  <a:lnTo>
                    <a:pt x="292" y="48"/>
                  </a:lnTo>
                  <a:lnTo>
                    <a:pt x="184" y="110"/>
                  </a:lnTo>
                  <a:lnTo>
                    <a:pt x="75" y="167"/>
                  </a:lnTo>
                  <a:lnTo>
                    <a:pt x="0" y="198"/>
                  </a:lnTo>
                  <a:lnTo>
                    <a:pt x="29" y="198"/>
                  </a:lnTo>
                  <a:lnTo>
                    <a:pt x="127" y="152"/>
                  </a:lnTo>
                  <a:lnTo>
                    <a:pt x="231" y="92"/>
                  </a:lnTo>
                  <a:lnTo>
                    <a:pt x="317" y="35"/>
                  </a:lnTo>
                  <a:lnTo>
                    <a:pt x="346" y="14"/>
                  </a:lnTo>
                  <a:lnTo>
                    <a:pt x="355" y="6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69" name="Freeform 153"/>
            <p:cNvSpPr>
              <a:spLocks noChangeAspect="1"/>
            </p:cNvSpPr>
            <p:nvPr/>
          </p:nvSpPr>
          <p:spPr bwMode="auto">
            <a:xfrm>
              <a:off x="2878" y="1924"/>
              <a:ext cx="347" cy="198"/>
            </a:xfrm>
            <a:custGeom>
              <a:avLst/>
              <a:gdLst>
                <a:gd name="T0" fmla="*/ 0 w 347"/>
                <a:gd name="T1" fmla="*/ 0 h 198"/>
                <a:gd name="T2" fmla="*/ 7 w 347"/>
                <a:gd name="T3" fmla="*/ 0 h 198"/>
                <a:gd name="T4" fmla="*/ 347 w 347"/>
                <a:gd name="T5" fmla="*/ 198 h 198"/>
                <a:gd name="T6" fmla="*/ 257 w 347"/>
                <a:gd name="T7" fmla="*/ 198 h 198"/>
                <a:gd name="T8" fmla="*/ 111 w 347"/>
                <a:gd name="T9" fmla="*/ 77 h 198"/>
                <a:gd name="T10" fmla="*/ 0 w 347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7" h="198">
                  <a:moveTo>
                    <a:pt x="0" y="0"/>
                  </a:moveTo>
                  <a:lnTo>
                    <a:pt x="7" y="0"/>
                  </a:lnTo>
                  <a:lnTo>
                    <a:pt x="347" y="198"/>
                  </a:lnTo>
                  <a:lnTo>
                    <a:pt x="257" y="198"/>
                  </a:lnTo>
                  <a:lnTo>
                    <a:pt x="111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70" name="Freeform 154"/>
            <p:cNvSpPr>
              <a:spLocks noChangeAspect="1"/>
            </p:cNvSpPr>
            <p:nvPr/>
          </p:nvSpPr>
          <p:spPr bwMode="auto">
            <a:xfrm>
              <a:off x="2776" y="1924"/>
              <a:ext cx="6" cy="2"/>
            </a:xfrm>
            <a:custGeom>
              <a:avLst/>
              <a:gdLst>
                <a:gd name="T0" fmla="*/ 6 w 6"/>
                <a:gd name="T1" fmla="*/ 2 h 2"/>
                <a:gd name="T2" fmla="*/ 6 w 6"/>
                <a:gd name="T3" fmla="*/ 0 h 2"/>
                <a:gd name="T4" fmla="*/ 4 w 6"/>
                <a:gd name="T5" fmla="*/ 0 h 2"/>
                <a:gd name="T6" fmla="*/ 0 w 6"/>
                <a:gd name="T7" fmla="*/ 0 h 2"/>
                <a:gd name="T8" fmla="*/ 2 w 6"/>
                <a:gd name="T9" fmla="*/ 0 h 2"/>
                <a:gd name="T10" fmla="*/ 0 w 6"/>
                <a:gd name="T11" fmla="*/ 2 h 2"/>
                <a:gd name="T12" fmla="*/ 6 w 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71" name="Freeform 155"/>
            <p:cNvSpPr>
              <a:spLocks noChangeAspect="1"/>
            </p:cNvSpPr>
            <p:nvPr/>
          </p:nvSpPr>
          <p:spPr bwMode="auto">
            <a:xfrm>
              <a:off x="2774" y="1986"/>
              <a:ext cx="13" cy="11"/>
            </a:xfrm>
            <a:custGeom>
              <a:avLst/>
              <a:gdLst>
                <a:gd name="T0" fmla="*/ 13 w 13"/>
                <a:gd name="T1" fmla="*/ 0 h 11"/>
                <a:gd name="T2" fmla="*/ 13 w 13"/>
                <a:gd name="T3" fmla="*/ 11 h 11"/>
                <a:gd name="T4" fmla="*/ 0 w 13"/>
                <a:gd name="T5" fmla="*/ 11 h 11"/>
                <a:gd name="T6" fmla="*/ 2 w 13"/>
                <a:gd name="T7" fmla="*/ 0 h 11"/>
                <a:gd name="T8" fmla="*/ 13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3" y="0"/>
                  </a:moveTo>
                  <a:lnTo>
                    <a:pt x="13" y="11"/>
                  </a:lnTo>
                  <a:lnTo>
                    <a:pt x="0" y="11"/>
                  </a:lnTo>
                  <a:lnTo>
                    <a:pt x="2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72" name="Freeform 156"/>
            <p:cNvSpPr>
              <a:spLocks noChangeAspect="1"/>
            </p:cNvSpPr>
            <p:nvPr/>
          </p:nvSpPr>
          <p:spPr bwMode="auto">
            <a:xfrm>
              <a:off x="2772" y="2007"/>
              <a:ext cx="15" cy="13"/>
            </a:xfrm>
            <a:custGeom>
              <a:avLst/>
              <a:gdLst>
                <a:gd name="T0" fmla="*/ 15 w 15"/>
                <a:gd name="T1" fmla="*/ 0 h 13"/>
                <a:gd name="T2" fmla="*/ 13 w 15"/>
                <a:gd name="T3" fmla="*/ 13 h 13"/>
                <a:gd name="T4" fmla="*/ 0 w 15"/>
                <a:gd name="T5" fmla="*/ 13 h 13"/>
                <a:gd name="T6" fmla="*/ 0 w 15"/>
                <a:gd name="T7" fmla="*/ 6 h 13"/>
                <a:gd name="T8" fmla="*/ 2 w 15"/>
                <a:gd name="T9" fmla="*/ 0 h 13"/>
                <a:gd name="T10" fmla="*/ 15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15" y="0"/>
                  </a:moveTo>
                  <a:lnTo>
                    <a:pt x="13" y="13"/>
                  </a:lnTo>
                  <a:lnTo>
                    <a:pt x="0" y="13"/>
                  </a:lnTo>
                  <a:lnTo>
                    <a:pt x="0" y="6"/>
                  </a:lnTo>
                  <a:lnTo>
                    <a:pt x="2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73" name="Freeform 157"/>
            <p:cNvSpPr>
              <a:spLocks noChangeAspect="1"/>
            </p:cNvSpPr>
            <p:nvPr/>
          </p:nvSpPr>
          <p:spPr bwMode="auto">
            <a:xfrm>
              <a:off x="2764" y="2034"/>
              <a:ext cx="21" cy="21"/>
            </a:xfrm>
            <a:custGeom>
              <a:avLst/>
              <a:gdLst>
                <a:gd name="T0" fmla="*/ 21 w 21"/>
                <a:gd name="T1" fmla="*/ 0 h 21"/>
                <a:gd name="T2" fmla="*/ 19 w 21"/>
                <a:gd name="T3" fmla="*/ 21 h 21"/>
                <a:gd name="T4" fmla="*/ 0 w 21"/>
                <a:gd name="T5" fmla="*/ 21 h 21"/>
                <a:gd name="T6" fmla="*/ 4 w 21"/>
                <a:gd name="T7" fmla="*/ 0 h 21"/>
                <a:gd name="T8" fmla="*/ 21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9" y="21"/>
                  </a:lnTo>
                  <a:lnTo>
                    <a:pt x="0" y="21"/>
                  </a:lnTo>
                  <a:lnTo>
                    <a:pt x="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74" name="Freeform 158"/>
            <p:cNvSpPr>
              <a:spLocks noChangeAspect="1"/>
            </p:cNvSpPr>
            <p:nvPr/>
          </p:nvSpPr>
          <p:spPr bwMode="auto">
            <a:xfrm>
              <a:off x="2747" y="2072"/>
              <a:ext cx="35" cy="37"/>
            </a:xfrm>
            <a:custGeom>
              <a:avLst/>
              <a:gdLst>
                <a:gd name="T0" fmla="*/ 35 w 35"/>
                <a:gd name="T1" fmla="*/ 0 h 37"/>
                <a:gd name="T2" fmla="*/ 27 w 35"/>
                <a:gd name="T3" fmla="*/ 37 h 37"/>
                <a:gd name="T4" fmla="*/ 0 w 35"/>
                <a:gd name="T5" fmla="*/ 37 h 37"/>
                <a:gd name="T6" fmla="*/ 8 w 35"/>
                <a:gd name="T7" fmla="*/ 17 h 37"/>
                <a:gd name="T8" fmla="*/ 12 w 35"/>
                <a:gd name="T9" fmla="*/ 0 h 37"/>
                <a:gd name="T10" fmla="*/ 35 w 35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7">
                  <a:moveTo>
                    <a:pt x="35" y="0"/>
                  </a:moveTo>
                  <a:lnTo>
                    <a:pt x="27" y="37"/>
                  </a:lnTo>
                  <a:lnTo>
                    <a:pt x="0" y="37"/>
                  </a:lnTo>
                  <a:lnTo>
                    <a:pt x="8" y="17"/>
                  </a:lnTo>
                  <a:lnTo>
                    <a:pt x="12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75" name="Freeform 159"/>
            <p:cNvSpPr>
              <a:spLocks noChangeAspect="1"/>
            </p:cNvSpPr>
            <p:nvPr/>
          </p:nvSpPr>
          <p:spPr bwMode="auto">
            <a:xfrm>
              <a:off x="2776" y="1970"/>
              <a:ext cx="11" cy="12"/>
            </a:xfrm>
            <a:custGeom>
              <a:avLst/>
              <a:gdLst>
                <a:gd name="T0" fmla="*/ 9 w 11"/>
                <a:gd name="T1" fmla="*/ 0 h 12"/>
                <a:gd name="T2" fmla="*/ 11 w 11"/>
                <a:gd name="T3" fmla="*/ 12 h 12"/>
                <a:gd name="T4" fmla="*/ 0 w 11"/>
                <a:gd name="T5" fmla="*/ 12 h 12"/>
                <a:gd name="T6" fmla="*/ 2 w 11"/>
                <a:gd name="T7" fmla="*/ 0 h 12"/>
                <a:gd name="T8" fmla="*/ 9 w 1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9" y="0"/>
                  </a:moveTo>
                  <a:lnTo>
                    <a:pt x="11" y="12"/>
                  </a:lnTo>
                  <a:lnTo>
                    <a:pt x="0" y="12"/>
                  </a:lnTo>
                  <a:lnTo>
                    <a:pt x="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76" name="Rectangle 160"/>
            <p:cNvSpPr>
              <a:spLocks noChangeAspect="1" noChangeArrowheads="1"/>
            </p:cNvSpPr>
            <p:nvPr/>
          </p:nvSpPr>
          <p:spPr bwMode="auto">
            <a:xfrm>
              <a:off x="2778" y="1961"/>
              <a:ext cx="7" cy="6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77" name="Rectangle 161"/>
            <p:cNvSpPr>
              <a:spLocks noChangeAspect="1" noChangeArrowheads="1"/>
            </p:cNvSpPr>
            <p:nvPr/>
          </p:nvSpPr>
          <p:spPr bwMode="auto">
            <a:xfrm>
              <a:off x="2778" y="1951"/>
              <a:ext cx="7" cy="6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78" name="Freeform 162"/>
            <p:cNvSpPr>
              <a:spLocks noChangeAspect="1"/>
            </p:cNvSpPr>
            <p:nvPr/>
          </p:nvSpPr>
          <p:spPr bwMode="auto">
            <a:xfrm>
              <a:off x="2778" y="1945"/>
              <a:ext cx="7" cy="4"/>
            </a:xfrm>
            <a:custGeom>
              <a:avLst/>
              <a:gdLst>
                <a:gd name="T0" fmla="*/ 5 w 7"/>
                <a:gd name="T1" fmla="*/ 0 h 4"/>
                <a:gd name="T2" fmla="*/ 7 w 7"/>
                <a:gd name="T3" fmla="*/ 2 h 4"/>
                <a:gd name="T4" fmla="*/ 7 w 7"/>
                <a:gd name="T5" fmla="*/ 4 h 4"/>
                <a:gd name="T6" fmla="*/ 0 w 7"/>
                <a:gd name="T7" fmla="*/ 4 h 4"/>
                <a:gd name="T8" fmla="*/ 0 w 7"/>
                <a:gd name="T9" fmla="*/ 0 h 4"/>
                <a:gd name="T10" fmla="*/ 5 w 7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5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79" name="Rectangle 163"/>
            <p:cNvSpPr>
              <a:spLocks noChangeAspect="1" noChangeArrowheads="1"/>
            </p:cNvSpPr>
            <p:nvPr/>
          </p:nvSpPr>
          <p:spPr bwMode="auto">
            <a:xfrm>
              <a:off x="2778" y="1940"/>
              <a:ext cx="5" cy="4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80" name="Freeform 164"/>
            <p:cNvSpPr>
              <a:spLocks noChangeAspect="1"/>
            </p:cNvSpPr>
            <p:nvPr/>
          </p:nvSpPr>
          <p:spPr bwMode="auto">
            <a:xfrm>
              <a:off x="2778" y="1938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81" name="Freeform 165"/>
            <p:cNvSpPr>
              <a:spLocks noChangeAspect="1"/>
            </p:cNvSpPr>
            <p:nvPr/>
          </p:nvSpPr>
          <p:spPr bwMode="auto">
            <a:xfrm>
              <a:off x="2778" y="1934"/>
              <a:ext cx="5" cy="2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2 h 2"/>
                <a:gd name="T4" fmla="*/ 5 w 5"/>
                <a:gd name="T5" fmla="*/ 2 h 2"/>
                <a:gd name="T6" fmla="*/ 5 w 5"/>
                <a:gd name="T7" fmla="*/ 0 h 2"/>
                <a:gd name="T8" fmla="*/ 4 w 5"/>
                <a:gd name="T9" fmla="*/ 0 h 2"/>
                <a:gd name="T10" fmla="*/ 0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82" name="Rectangle 166"/>
            <p:cNvSpPr>
              <a:spLocks noChangeAspect="1" noChangeArrowheads="1"/>
            </p:cNvSpPr>
            <p:nvPr/>
          </p:nvSpPr>
          <p:spPr bwMode="auto">
            <a:xfrm>
              <a:off x="2778" y="1930"/>
              <a:ext cx="4" cy="2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83" name="Freeform 167"/>
            <p:cNvSpPr>
              <a:spLocks noChangeAspect="1"/>
            </p:cNvSpPr>
            <p:nvPr/>
          </p:nvSpPr>
          <p:spPr bwMode="auto">
            <a:xfrm>
              <a:off x="2778" y="1928"/>
              <a:ext cx="4" cy="1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84" name="Freeform 168"/>
            <p:cNvSpPr>
              <a:spLocks noChangeAspect="1"/>
            </p:cNvSpPr>
            <p:nvPr/>
          </p:nvSpPr>
          <p:spPr bwMode="auto">
            <a:xfrm>
              <a:off x="2960" y="1924"/>
              <a:ext cx="534" cy="31"/>
            </a:xfrm>
            <a:custGeom>
              <a:avLst/>
              <a:gdLst>
                <a:gd name="T0" fmla="*/ 534 w 534"/>
                <a:gd name="T1" fmla="*/ 31 h 31"/>
                <a:gd name="T2" fmla="*/ 534 w 534"/>
                <a:gd name="T3" fmla="*/ 0 h 31"/>
                <a:gd name="T4" fmla="*/ 0 w 534"/>
                <a:gd name="T5" fmla="*/ 0 h 31"/>
                <a:gd name="T6" fmla="*/ 534 w 534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4" h="31">
                  <a:moveTo>
                    <a:pt x="534" y="31"/>
                  </a:moveTo>
                  <a:lnTo>
                    <a:pt x="534" y="0"/>
                  </a:lnTo>
                  <a:lnTo>
                    <a:pt x="0" y="0"/>
                  </a:lnTo>
                  <a:lnTo>
                    <a:pt x="534" y="31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85" name="Freeform 169"/>
            <p:cNvSpPr>
              <a:spLocks noChangeAspect="1"/>
            </p:cNvSpPr>
            <p:nvPr/>
          </p:nvSpPr>
          <p:spPr bwMode="auto">
            <a:xfrm>
              <a:off x="2901" y="1924"/>
              <a:ext cx="593" cy="142"/>
            </a:xfrm>
            <a:custGeom>
              <a:avLst/>
              <a:gdLst>
                <a:gd name="T0" fmla="*/ 0 w 593"/>
                <a:gd name="T1" fmla="*/ 0 h 142"/>
                <a:gd name="T2" fmla="*/ 593 w 593"/>
                <a:gd name="T3" fmla="*/ 142 h 142"/>
                <a:gd name="T4" fmla="*/ 593 w 593"/>
                <a:gd name="T5" fmla="*/ 92 h 142"/>
                <a:gd name="T6" fmla="*/ 38 w 593"/>
                <a:gd name="T7" fmla="*/ 0 h 142"/>
                <a:gd name="T8" fmla="*/ 2 w 593"/>
                <a:gd name="T9" fmla="*/ 0 h 142"/>
                <a:gd name="T10" fmla="*/ 0 w 593"/>
                <a:gd name="T1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" h="142">
                  <a:moveTo>
                    <a:pt x="0" y="0"/>
                  </a:moveTo>
                  <a:lnTo>
                    <a:pt x="593" y="142"/>
                  </a:lnTo>
                  <a:lnTo>
                    <a:pt x="593" y="92"/>
                  </a:lnTo>
                  <a:lnTo>
                    <a:pt x="38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C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86" name="Rectangle 170"/>
            <p:cNvSpPr>
              <a:spLocks noChangeAspect="1" noChangeArrowheads="1"/>
            </p:cNvSpPr>
            <p:nvPr/>
          </p:nvSpPr>
          <p:spPr bwMode="auto">
            <a:xfrm>
              <a:off x="2893" y="1917"/>
              <a:ext cx="2" cy="7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87" name="Rectangle 171"/>
            <p:cNvSpPr>
              <a:spLocks noChangeAspect="1" noChangeArrowheads="1"/>
            </p:cNvSpPr>
            <p:nvPr/>
          </p:nvSpPr>
          <p:spPr bwMode="auto">
            <a:xfrm>
              <a:off x="2891" y="1915"/>
              <a:ext cx="2" cy="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88" name="Rectangle 172"/>
            <p:cNvSpPr>
              <a:spLocks noChangeAspect="1" noChangeArrowheads="1"/>
            </p:cNvSpPr>
            <p:nvPr/>
          </p:nvSpPr>
          <p:spPr bwMode="auto">
            <a:xfrm>
              <a:off x="2914" y="1917"/>
              <a:ext cx="4" cy="19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89" name="Rectangle 173"/>
            <p:cNvSpPr>
              <a:spLocks noChangeAspect="1" noChangeArrowheads="1"/>
            </p:cNvSpPr>
            <p:nvPr/>
          </p:nvSpPr>
          <p:spPr bwMode="auto">
            <a:xfrm>
              <a:off x="2912" y="1915"/>
              <a:ext cx="4" cy="19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90" name="Rectangle 174"/>
            <p:cNvSpPr>
              <a:spLocks noChangeAspect="1" noChangeArrowheads="1"/>
            </p:cNvSpPr>
            <p:nvPr/>
          </p:nvSpPr>
          <p:spPr bwMode="auto">
            <a:xfrm>
              <a:off x="2958" y="1917"/>
              <a:ext cx="6" cy="40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91" name="Rectangle 175"/>
            <p:cNvSpPr>
              <a:spLocks noChangeAspect="1" noChangeArrowheads="1"/>
            </p:cNvSpPr>
            <p:nvPr/>
          </p:nvSpPr>
          <p:spPr bwMode="auto">
            <a:xfrm>
              <a:off x="2956" y="1915"/>
              <a:ext cx="6" cy="4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92" name="Rectangle 176"/>
            <p:cNvSpPr>
              <a:spLocks noChangeAspect="1" noChangeArrowheads="1"/>
            </p:cNvSpPr>
            <p:nvPr/>
          </p:nvSpPr>
          <p:spPr bwMode="auto">
            <a:xfrm>
              <a:off x="3010" y="1919"/>
              <a:ext cx="10" cy="65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93" name="Rectangle 177"/>
            <p:cNvSpPr>
              <a:spLocks noChangeAspect="1" noChangeArrowheads="1"/>
            </p:cNvSpPr>
            <p:nvPr/>
          </p:nvSpPr>
          <p:spPr bwMode="auto">
            <a:xfrm>
              <a:off x="3008" y="1917"/>
              <a:ext cx="10" cy="6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94" name="Rectangle 178"/>
            <p:cNvSpPr>
              <a:spLocks noChangeAspect="1" noChangeArrowheads="1"/>
            </p:cNvSpPr>
            <p:nvPr/>
          </p:nvSpPr>
          <p:spPr bwMode="auto">
            <a:xfrm>
              <a:off x="3123" y="1920"/>
              <a:ext cx="16" cy="121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95" name="Rectangle 179"/>
            <p:cNvSpPr>
              <a:spLocks noChangeAspect="1" noChangeArrowheads="1"/>
            </p:cNvSpPr>
            <p:nvPr/>
          </p:nvSpPr>
          <p:spPr bwMode="auto">
            <a:xfrm>
              <a:off x="3121" y="1919"/>
              <a:ext cx="16" cy="12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96" name="Line 180"/>
            <p:cNvSpPr>
              <a:spLocks noChangeAspect="1" noChangeShapeType="1"/>
            </p:cNvSpPr>
            <p:nvPr/>
          </p:nvSpPr>
          <p:spPr bwMode="auto">
            <a:xfrm>
              <a:off x="2891" y="1919"/>
              <a:ext cx="601" cy="3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97" name="Line 181"/>
            <p:cNvSpPr>
              <a:spLocks noChangeAspect="1" noChangeShapeType="1"/>
            </p:cNvSpPr>
            <p:nvPr/>
          </p:nvSpPr>
          <p:spPr bwMode="auto">
            <a:xfrm flipH="1" flipV="1">
              <a:off x="2891" y="1922"/>
              <a:ext cx="599" cy="14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39798" name="Object 182"/>
          <p:cNvGraphicFramePr>
            <a:graphicFrameLocks noChangeAspect="1"/>
          </p:cNvGraphicFramePr>
          <p:nvPr/>
        </p:nvGraphicFramePr>
        <p:xfrm>
          <a:off x="1033463" y="4983163"/>
          <a:ext cx="603250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" r:id="rId5" imgW="2844800" imgH="4572000" progId="MS_ClipArt_Gallery">
                  <p:embed/>
                </p:oleObj>
              </mc:Choice>
              <mc:Fallback>
                <p:oleObj r:id="rId5" imgW="2844800" imgH="4572000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463" y="4983163"/>
                        <a:ext cx="603250" cy="1154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801" name="Freeform 185"/>
          <p:cNvSpPr>
            <a:spLocks noChangeAspect="1"/>
          </p:cNvSpPr>
          <p:nvPr/>
        </p:nvSpPr>
        <p:spPr bwMode="auto">
          <a:xfrm>
            <a:off x="6553200" y="2438400"/>
            <a:ext cx="436563" cy="522288"/>
          </a:xfrm>
          <a:custGeom>
            <a:avLst/>
            <a:gdLst>
              <a:gd name="T0" fmla="*/ 81 w 159"/>
              <a:gd name="T1" fmla="*/ 0 h 159"/>
              <a:gd name="T2" fmla="*/ 96 w 159"/>
              <a:gd name="T3" fmla="*/ 2 h 159"/>
              <a:gd name="T4" fmla="*/ 111 w 159"/>
              <a:gd name="T5" fmla="*/ 5 h 159"/>
              <a:gd name="T6" fmla="*/ 125 w 159"/>
              <a:gd name="T7" fmla="*/ 13 h 159"/>
              <a:gd name="T8" fmla="*/ 136 w 159"/>
              <a:gd name="T9" fmla="*/ 23 h 159"/>
              <a:gd name="T10" fmla="*/ 146 w 159"/>
              <a:gd name="T11" fmla="*/ 34 h 159"/>
              <a:gd name="T12" fmla="*/ 154 w 159"/>
              <a:gd name="T13" fmla="*/ 48 h 159"/>
              <a:gd name="T14" fmla="*/ 157 w 159"/>
              <a:gd name="T15" fmla="*/ 63 h 159"/>
              <a:gd name="T16" fmla="*/ 159 w 159"/>
              <a:gd name="T17" fmla="*/ 78 h 159"/>
              <a:gd name="T18" fmla="*/ 157 w 159"/>
              <a:gd name="T19" fmla="*/ 94 h 159"/>
              <a:gd name="T20" fmla="*/ 154 w 159"/>
              <a:gd name="T21" fmla="*/ 109 h 159"/>
              <a:gd name="T22" fmla="*/ 146 w 159"/>
              <a:gd name="T23" fmla="*/ 122 h 159"/>
              <a:gd name="T24" fmla="*/ 136 w 159"/>
              <a:gd name="T25" fmla="*/ 136 h 159"/>
              <a:gd name="T26" fmla="*/ 125 w 159"/>
              <a:gd name="T27" fmla="*/ 145 h 159"/>
              <a:gd name="T28" fmla="*/ 111 w 159"/>
              <a:gd name="T29" fmla="*/ 151 h 159"/>
              <a:gd name="T30" fmla="*/ 96 w 159"/>
              <a:gd name="T31" fmla="*/ 157 h 159"/>
              <a:gd name="T32" fmla="*/ 81 w 159"/>
              <a:gd name="T33" fmla="*/ 159 h 159"/>
              <a:gd name="T34" fmla="*/ 65 w 159"/>
              <a:gd name="T35" fmla="*/ 157 h 159"/>
              <a:gd name="T36" fmla="*/ 50 w 159"/>
              <a:gd name="T37" fmla="*/ 151 h 159"/>
              <a:gd name="T38" fmla="*/ 37 w 159"/>
              <a:gd name="T39" fmla="*/ 145 h 159"/>
              <a:gd name="T40" fmla="*/ 25 w 159"/>
              <a:gd name="T41" fmla="*/ 136 h 159"/>
              <a:gd name="T42" fmla="*/ 13 w 159"/>
              <a:gd name="T43" fmla="*/ 122 h 159"/>
              <a:gd name="T44" fmla="*/ 8 w 159"/>
              <a:gd name="T45" fmla="*/ 109 h 159"/>
              <a:gd name="T46" fmla="*/ 2 w 159"/>
              <a:gd name="T47" fmla="*/ 94 h 159"/>
              <a:gd name="T48" fmla="*/ 0 w 159"/>
              <a:gd name="T49" fmla="*/ 78 h 159"/>
              <a:gd name="T50" fmla="*/ 2 w 159"/>
              <a:gd name="T51" fmla="*/ 63 h 159"/>
              <a:gd name="T52" fmla="*/ 8 w 159"/>
              <a:gd name="T53" fmla="*/ 48 h 159"/>
              <a:gd name="T54" fmla="*/ 13 w 159"/>
              <a:gd name="T55" fmla="*/ 34 h 159"/>
              <a:gd name="T56" fmla="*/ 25 w 159"/>
              <a:gd name="T57" fmla="*/ 23 h 159"/>
              <a:gd name="T58" fmla="*/ 37 w 159"/>
              <a:gd name="T59" fmla="*/ 13 h 159"/>
              <a:gd name="T60" fmla="*/ 50 w 159"/>
              <a:gd name="T61" fmla="*/ 5 h 159"/>
              <a:gd name="T62" fmla="*/ 65 w 159"/>
              <a:gd name="T63" fmla="*/ 2 h 159"/>
              <a:gd name="T64" fmla="*/ 81 w 159"/>
              <a:gd name="T65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9" h="159">
                <a:moveTo>
                  <a:pt x="81" y="0"/>
                </a:moveTo>
                <a:lnTo>
                  <a:pt x="96" y="2"/>
                </a:lnTo>
                <a:lnTo>
                  <a:pt x="111" y="5"/>
                </a:lnTo>
                <a:lnTo>
                  <a:pt x="125" y="13"/>
                </a:lnTo>
                <a:lnTo>
                  <a:pt x="136" y="23"/>
                </a:lnTo>
                <a:lnTo>
                  <a:pt x="146" y="34"/>
                </a:lnTo>
                <a:lnTo>
                  <a:pt x="154" y="48"/>
                </a:lnTo>
                <a:lnTo>
                  <a:pt x="157" y="63"/>
                </a:lnTo>
                <a:lnTo>
                  <a:pt x="159" y="78"/>
                </a:lnTo>
                <a:lnTo>
                  <a:pt x="157" y="94"/>
                </a:lnTo>
                <a:lnTo>
                  <a:pt x="154" y="109"/>
                </a:lnTo>
                <a:lnTo>
                  <a:pt x="146" y="122"/>
                </a:lnTo>
                <a:lnTo>
                  <a:pt x="136" y="136"/>
                </a:lnTo>
                <a:lnTo>
                  <a:pt x="125" y="145"/>
                </a:lnTo>
                <a:lnTo>
                  <a:pt x="111" y="151"/>
                </a:lnTo>
                <a:lnTo>
                  <a:pt x="96" y="157"/>
                </a:lnTo>
                <a:lnTo>
                  <a:pt x="81" y="159"/>
                </a:lnTo>
                <a:lnTo>
                  <a:pt x="65" y="157"/>
                </a:lnTo>
                <a:lnTo>
                  <a:pt x="50" y="151"/>
                </a:lnTo>
                <a:lnTo>
                  <a:pt x="37" y="145"/>
                </a:lnTo>
                <a:lnTo>
                  <a:pt x="25" y="136"/>
                </a:lnTo>
                <a:lnTo>
                  <a:pt x="13" y="122"/>
                </a:lnTo>
                <a:lnTo>
                  <a:pt x="8" y="109"/>
                </a:lnTo>
                <a:lnTo>
                  <a:pt x="2" y="94"/>
                </a:lnTo>
                <a:lnTo>
                  <a:pt x="0" y="78"/>
                </a:lnTo>
                <a:lnTo>
                  <a:pt x="2" y="63"/>
                </a:lnTo>
                <a:lnTo>
                  <a:pt x="8" y="48"/>
                </a:lnTo>
                <a:lnTo>
                  <a:pt x="13" y="34"/>
                </a:lnTo>
                <a:lnTo>
                  <a:pt x="25" y="23"/>
                </a:lnTo>
                <a:lnTo>
                  <a:pt x="37" y="13"/>
                </a:lnTo>
                <a:lnTo>
                  <a:pt x="50" y="5"/>
                </a:lnTo>
                <a:lnTo>
                  <a:pt x="65" y="2"/>
                </a:lnTo>
                <a:lnTo>
                  <a:pt x="81" y="0"/>
                </a:lnTo>
                <a:close/>
              </a:path>
            </a:pathLst>
          </a:custGeom>
          <a:solidFill>
            <a:srgbClr val="FF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802" name="Freeform 186"/>
          <p:cNvSpPr>
            <a:spLocks noChangeAspect="1"/>
          </p:cNvSpPr>
          <p:nvPr/>
        </p:nvSpPr>
        <p:spPr bwMode="auto">
          <a:xfrm>
            <a:off x="5943600" y="2438400"/>
            <a:ext cx="2030413" cy="657225"/>
          </a:xfrm>
          <a:custGeom>
            <a:avLst/>
            <a:gdLst>
              <a:gd name="T0" fmla="*/ 741 w 741"/>
              <a:gd name="T1" fmla="*/ 130 h 201"/>
              <a:gd name="T2" fmla="*/ 733 w 741"/>
              <a:gd name="T3" fmla="*/ 119 h 201"/>
              <a:gd name="T4" fmla="*/ 703 w 741"/>
              <a:gd name="T5" fmla="*/ 111 h 201"/>
              <a:gd name="T6" fmla="*/ 662 w 741"/>
              <a:gd name="T7" fmla="*/ 121 h 201"/>
              <a:gd name="T8" fmla="*/ 662 w 741"/>
              <a:gd name="T9" fmla="*/ 109 h 201"/>
              <a:gd name="T10" fmla="*/ 653 w 741"/>
              <a:gd name="T11" fmla="*/ 100 h 201"/>
              <a:gd name="T12" fmla="*/ 647 w 741"/>
              <a:gd name="T13" fmla="*/ 102 h 201"/>
              <a:gd name="T14" fmla="*/ 658 w 741"/>
              <a:gd name="T15" fmla="*/ 98 h 201"/>
              <a:gd name="T16" fmla="*/ 660 w 741"/>
              <a:gd name="T17" fmla="*/ 92 h 201"/>
              <a:gd name="T18" fmla="*/ 647 w 741"/>
              <a:gd name="T19" fmla="*/ 77 h 201"/>
              <a:gd name="T20" fmla="*/ 635 w 741"/>
              <a:gd name="T21" fmla="*/ 77 h 201"/>
              <a:gd name="T22" fmla="*/ 639 w 741"/>
              <a:gd name="T23" fmla="*/ 61 h 201"/>
              <a:gd name="T24" fmla="*/ 628 w 741"/>
              <a:gd name="T25" fmla="*/ 55 h 201"/>
              <a:gd name="T26" fmla="*/ 620 w 741"/>
              <a:gd name="T27" fmla="*/ 52 h 201"/>
              <a:gd name="T28" fmla="*/ 624 w 741"/>
              <a:gd name="T29" fmla="*/ 29 h 201"/>
              <a:gd name="T30" fmla="*/ 616 w 741"/>
              <a:gd name="T31" fmla="*/ 13 h 201"/>
              <a:gd name="T32" fmla="*/ 601 w 741"/>
              <a:gd name="T33" fmla="*/ 4 h 201"/>
              <a:gd name="T34" fmla="*/ 582 w 741"/>
              <a:gd name="T35" fmla="*/ 4 h 201"/>
              <a:gd name="T36" fmla="*/ 560 w 741"/>
              <a:gd name="T37" fmla="*/ 15 h 201"/>
              <a:gd name="T38" fmla="*/ 543 w 741"/>
              <a:gd name="T39" fmla="*/ 0 h 201"/>
              <a:gd name="T40" fmla="*/ 524 w 741"/>
              <a:gd name="T41" fmla="*/ 2 h 201"/>
              <a:gd name="T42" fmla="*/ 493 w 741"/>
              <a:gd name="T43" fmla="*/ 27 h 201"/>
              <a:gd name="T44" fmla="*/ 482 w 741"/>
              <a:gd name="T45" fmla="*/ 38 h 201"/>
              <a:gd name="T46" fmla="*/ 474 w 741"/>
              <a:gd name="T47" fmla="*/ 31 h 201"/>
              <a:gd name="T48" fmla="*/ 466 w 741"/>
              <a:gd name="T49" fmla="*/ 29 h 201"/>
              <a:gd name="T50" fmla="*/ 453 w 741"/>
              <a:gd name="T51" fmla="*/ 23 h 201"/>
              <a:gd name="T52" fmla="*/ 440 w 741"/>
              <a:gd name="T53" fmla="*/ 29 h 201"/>
              <a:gd name="T54" fmla="*/ 436 w 741"/>
              <a:gd name="T55" fmla="*/ 31 h 201"/>
              <a:gd name="T56" fmla="*/ 424 w 741"/>
              <a:gd name="T57" fmla="*/ 31 h 201"/>
              <a:gd name="T58" fmla="*/ 415 w 741"/>
              <a:gd name="T59" fmla="*/ 38 h 201"/>
              <a:gd name="T60" fmla="*/ 405 w 741"/>
              <a:gd name="T61" fmla="*/ 34 h 201"/>
              <a:gd name="T62" fmla="*/ 378 w 741"/>
              <a:gd name="T63" fmla="*/ 27 h 201"/>
              <a:gd name="T64" fmla="*/ 357 w 741"/>
              <a:gd name="T65" fmla="*/ 32 h 201"/>
              <a:gd name="T66" fmla="*/ 343 w 741"/>
              <a:gd name="T67" fmla="*/ 48 h 201"/>
              <a:gd name="T68" fmla="*/ 338 w 741"/>
              <a:gd name="T69" fmla="*/ 69 h 201"/>
              <a:gd name="T70" fmla="*/ 343 w 741"/>
              <a:gd name="T71" fmla="*/ 92 h 201"/>
              <a:gd name="T72" fmla="*/ 330 w 741"/>
              <a:gd name="T73" fmla="*/ 92 h 201"/>
              <a:gd name="T74" fmla="*/ 326 w 741"/>
              <a:gd name="T75" fmla="*/ 102 h 201"/>
              <a:gd name="T76" fmla="*/ 319 w 741"/>
              <a:gd name="T77" fmla="*/ 98 h 201"/>
              <a:gd name="T78" fmla="*/ 303 w 741"/>
              <a:gd name="T79" fmla="*/ 107 h 201"/>
              <a:gd name="T80" fmla="*/ 303 w 741"/>
              <a:gd name="T81" fmla="*/ 126 h 201"/>
              <a:gd name="T82" fmla="*/ 269 w 741"/>
              <a:gd name="T83" fmla="*/ 105 h 201"/>
              <a:gd name="T84" fmla="*/ 244 w 741"/>
              <a:gd name="T85" fmla="*/ 105 h 201"/>
              <a:gd name="T86" fmla="*/ 228 w 741"/>
              <a:gd name="T87" fmla="*/ 119 h 201"/>
              <a:gd name="T88" fmla="*/ 219 w 741"/>
              <a:gd name="T89" fmla="*/ 144 h 201"/>
              <a:gd name="T90" fmla="*/ 215 w 741"/>
              <a:gd name="T91" fmla="*/ 140 h 201"/>
              <a:gd name="T92" fmla="*/ 167 w 741"/>
              <a:gd name="T93" fmla="*/ 134 h 201"/>
              <a:gd name="T94" fmla="*/ 128 w 741"/>
              <a:gd name="T95" fmla="*/ 142 h 201"/>
              <a:gd name="T96" fmla="*/ 119 w 741"/>
              <a:gd name="T97" fmla="*/ 153 h 201"/>
              <a:gd name="T98" fmla="*/ 102 w 741"/>
              <a:gd name="T99" fmla="*/ 146 h 201"/>
              <a:gd name="T100" fmla="*/ 82 w 741"/>
              <a:gd name="T101" fmla="*/ 150 h 201"/>
              <a:gd name="T102" fmla="*/ 78 w 741"/>
              <a:gd name="T103" fmla="*/ 157 h 201"/>
              <a:gd name="T104" fmla="*/ 65 w 741"/>
              <a:gd name="T105" fmla="*/ 155 h 201"/>
              <a:gd name="T106" fmla="*/ 52 w 741"/>
              <a:gd name="T107" fmla="*/ 161 h 201"/>
              <a:gd name="T108" fmla="*/ 52 w 741"/>
              <a:gd name="T109" fmla="*/ 167 h 201"/>
              <a:gd name="T110" fmla="*/ 40 w 741"/>
              <a:gd name="T111" fmla="*/ 167 h 201"/>
              <a:gd name="T112" fmla="*/ 0 w 741"/>
              <a:gd name="T113" fmla="*/ 182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41" h="201">
                <a:moveTo>
                  <a:pt x="77" y="201"/>
                </a:moveTo>
                <a:lnTo>
                  <a:pt x="741" y="201"/>
                </a:lnTo>
                <a:lnTo>
                  <a:pt x="741" y="130"/>
                </a:lnTo>
                <a:lnTo>
                  <a:pt x="741" y="126"/>
                </a:lnTo>
                <a:lnTo>
                  <a:pt x="739" y="125"/>
                </a:lnTo>
                <a:lnTo>
                  <a:pt x="733" y="119"/>
                </a:lnTo>
                <a:lnTo>
                  <a:pt x="726" y="115"/>
                </a:lnTo>
                <a:lnTo>
                  <a:pt x="716" y="111"/>
                </a:lnTo>
                <a:lnTo>
                  <a:pt x="703" y="111"/>
                </a:lnTo>
                <a:lnTo>
                  <a:pt x="689" y="111"/>
                </a:lnTo>
                <a:lnTo>
                  <a:pt x="676" y="115"/>
                </a:lnTo>
                <a:lnTo>
                  <a:pt x="662" y="121"/>
                </a:lnTo>
                <a:lnTo>
                  <a:pt x="664" y="117"/>
                </a:lnTo>
                <a:lnTo>
                  <a:pt x="664" y="113"/>
                </a:lnTo>
                <a:lnTo>
                  <a:pt x="662" y="109"/>
                </a:lnTo>
                <a:lnTo>
                  <a:pt x="658" y="105"/>
                </a:lnTo>
                <a:lnTo>
                  <a:pt x="657" y="102"/>
                </a:lnTo>
                <a:lnTo>
                  <a:pt x="653" y="100"/>
                </a:lnTo>
                <a:lnTo>
                  <a:pt x="651" y="100"/>
                </a:lnTo>
                <a:lnTo>
                  <a:pt x="649" y="100"/>
                </a:lnTo>
                <a:lnTo>
                  <a:pt x="647" y="102"/>
                </a:lnTo>
                <a:lnTo>
                  <a:pt x="653" y="102"/>
                </a:lnTo>
                <a:lnTo>
                  <a:pt x="655" y="100"/>
                </a:lnTo>
                <a:lnTo>
                  <a:pt x="658" y="98"/>
                </a:lnTo>
                <a:lnTo>
                  <a:pt x="660" y="96"/>
                </a:lnTo>
                <a:lnTo>
                  <a:pt x="660" y="94"/>
                </a:lnTo>
                <a:lnTo>
                  <a:pt x="660" y="92"/>
                </a:lnTo>
                <a:lnTo>
                  <a:pt x="658" y="86"/>
                </a:lnTo>
                <a:lnTo>
                  <a:pt x="653" y="80"/>
                </a:lnTo>
                <a:lnTo>
                  <a:pt x="647" y="77"/>
                </a:lnTo>
                <a:lnTo>
                  <a:pt x="641" y="75"/>
                </a:lnTo>
                <a:lnTo>
                  <a:pt x="639" y="75"/>
                </a:lnTo>
                <a:lnTo>
                  <a:pt x="635" y="77"/>
                </a:lnTo>
                <a:lnTo>
                  <a:pt x="639" y="71"/>
                </a:lnTo>
                <a:lnTo>
                  <a:pt x="639" y="65"/>
                </a:lnTo>
                <a:lnTo>
                  <a:pt x="639" y="61"/>
                </a:lnTo>
                <a:lnTo>
                  <a:pt x="635" y="57"/>
                </a:lnTo>
                <a:lnTo>
                  <a:pt x="632" y="55"/>
                </a:lnTo>
                <a:lnTo>
                  <a:pt x="628" y="55"/>
                </a:lnTo>
                <a:lnTo>
                  <a:pt x="622" y="57"/>
                </a:lnTo>
                <a:lnTo>
                  <a:pt x="614" y="61"/>
                </a:lnTo>
                <a:lnTo>
                  <a:pt x="620" y="52"/>
                </a:lnTo>
                <a:lnTo>
                  <a:pt x="622" y="44"/>
                </a:lnTo>
                <a:lnTo>
                  <a:pt x="624" y="36"/>
                </a:lnTo>
                <a:lnTo>
                  <a:pt x="624" y="29"/>
                </a:lnTo>
                <a:lnTo>
                  <a:pt x="622" y="23"/>
                </a:lnTo>
                <a:lnTo>
                  <a:pt x="620" y="17"/>
                </a:lnTo>
                <a:lnTo>
                  <a:pt x="616" y="13"/>
                </a:lnTo>
                <a:lnTo>
                  <a:pt x="612" y="9"/>
                </a:lnTo>
                <a:lnTo>
                  <a:pt x="607" y="6"/>
                </a:lnTo>
                <a:lnTo>
                  <a:pt x="601" y="4"/>
                </a:lnTo>
                <a:lnTo>
                  <a:pt x="595" y="4"/>
                </a:lnTo>
                <a:lnTo>
                  <a:pt x="587" y="4"/>
                </a:lnTo>
                <a:lnTo>
                  <a:pt x="582" y="4"/>
                </a:lnTo>
                <a:lnTo>
                  <a:pt x="574" y="7"/>
                </a:lnTo>
                <a:lnTo>
                  <a:pt x="568" y="9"/>
                </a:lnTo>
                <a:lnTo>
                  <a:pt x="560" y="15"/>
                </a:lnTo>
                <a:lnTo>
                  <a:pt x="555" y="7"/>
                </a:lnTo>
                <a:lnTo>
                  <a:pt x="549" y="4"/>
                </a:lnTo>
                <a:lnTo>
                  <a:pt x="543" y="0"/>
                </a:lnTo>
                <a:lnTo>
                  <a:pt x="536" y="0"/>
                </a:lnTo>
                <a:lnTo>
                  <a:pt x="530" y="0"/>
                </a:lnTo>
                <a:lnTo>
                  <a:pt x="524" y="2"/>
                </a:lnTo>
                <a:lnTo>
                  <a:pt x="512" y="7"/>
                </a:lnTo>
                <a:lnTo>
                  <a:pt x="503" y="17"/>
                </a:lnTo>
                <a:lnTo>
                  <a:pt x="493" y="27"/>
                </a:lnTo>
                <a:lnTo>
                  <a:pt x="488" y="36"/>
                </a:lnTo>
                <a:lnTo>
                  <a:pt x="484" y="44"/>
                </a:lnTo>
                <a:lnTo>
                  <a:pt x="482" y="38"/>
                </a:lnTo>
                <a:lnTo>
                  <a:pt x="478" y="32"/>
                </a:lnTo>
                <a:lnTo>
                  <a:pt x="476" y="31"/>
                </a:lnTo>
                <a:lnTo>
                  <a:pt x="474" y="31"/>
                </a:lnTo>
                <a:lnTo>
                  <a:pt x="472" y="31"/>
                </a:lnTo>
                <a:lnTo>
                  <a:pt x="468" y="34"/>
                </a:lnTo>
                <a:lnTo>
                  <a:pt x="466" y="29"/>
                </a:lnTo>
                <a:lnTo>
                  <a:pt x="463" y="27"/>
                </a:lnTo>
                <a:lnTo>
                  <a:pt x="457" y="25"/>
                </a:lnTo>
                <a:lnTo>
                  <a:pt x="453" y="23"/>
                </a:lnTo>
                <a:lnTo>
                  <a:pt x="447" y="23"/>
                </a:lnTo>
                <a:lnTo>
                  <a:pt x="443" y="25"/>
                </a:lnTo>
                <a:lnTo>
                  <a:pt x="440" y="29"/>
                </a:lnTo>
                <a:lnTo>
                  <a:pt x="438" y="32"/>
                </a:lnTo>
                <a:lnTo>
                  <a:pt x="438" y="31"/>
                </a:lnTo>
                <a:lnTo>
                  <a:pt x="436" y="31"/>
                </a:lnTo>
                <a:lnTo>
                  <a:pt x="432" y="29"/>
                </a:lnTo>
                <a:lnTo>
                  <a:pt x="428" y="29"/>
                </a:lnTo>
                <a:lnTo>
                  <a:pt x="424" y="31"/>
                </a:lnTo>
                <a:lnTo>
                  <a:pt x="420" y="32"/>
                </a:lnTo>
                <a:lnTo>
                  <a:pt x="416" y="34"/>
                </a:lnTo>
                <a:lnTo>
                  <a:pt x="415" y="38"/>
                </a:lnTo>
                <a:lnTo>
                  <a:pt x="415" y="40"/>
                </a:lnTo>
                <a:lnTo>
                  <a:pt x="415" y="42"/>
                </a:lnTo>
                <a:lnTo>
                  <a:pt x="405" y="34"/>
                </a:lnTo>
                <a:lnTo>
                  <a:pt x="395" y="31"/>
                </a:lnTo>
                <a:lnTo>
                  <a:pt x="386" y="29"/>
                </a:lnTo>
                <a:lnTo>
                  <a:pt x="378" y="27"/>
                </a:lnTo>
                <a:lnTo>
                  <a:pt x="370" y="27"/>
                </a:lnTo>
                <a:lnTo>
                  <a:pt x="363" y="29"/>
                </a:lnTo>
                <a:lnTo>
                  <a:pt x="357" y="32"/>
                </a:lnTo>
                <a:lnTo>
                  <a:pt x="351" y="36"/>
                </a:lnTo>
                <a:lnTo>
                  <a:pt x="347" y="42"/>
                </a:lnTo>
                <a:lnTo>
                  <a:pt x="343" y="48"/>
                </a:lnTo>
                <a:lnTo>
                  <a:pt x="340" y="54"/>
                </a:lnTo>
                <a:lnTo>
                  <a:pt x="338" y="61"/>
                </a:lnTo>
                <a:lnTo>
                  <a:pt x="338" y="69"/>
                </a:lnTo>
                <a:lnTo>
                  <a:pt x="340" y="77"/>
                </a:lnTo>
                <a:lnTo>
                  <a:pt x="342" y="84"/>
                </a:lnTo>
                <a:lnTo>
                  <a:pt x="343" y="92"/>
                </a:lnTo>
                <a:lnTo>
                  <a:pt x="338" y="90"/>
                </a:lnTo>
                <a:lnTo>
                  <a:pt x="332" y="90"/>
                </a:lnTo>
                <a:lnTo>
                  <a:pt x="330" y="92"/>
                </a:lnTo>
                <a:lnTo>
                  <a:pt x="328" y="94"/>
                </a:lnTo>
                <a:lnTo>
                  <a:pt x="326" y="98"/>
                </a:lnTo>
                <a:lnTo>
                  <a:pt x="326" y="102"/>
                </a:lnTo>
                <a:lnTo>
                  <a:pt x="324" y="100"/>
                </a:lnTo>
                <a:lnTo>
                  <a:pt x="322" y="98"/>
                </a:lnTo>
                <a:lnTo>
                  <a:pt x="319" y="98"/>
                </a:lnTo>
                <a:lnTo>
                  <a:pt x="313" y="100"/>
                </a:lnTo>
                <a:lnTo>
                  <a:pt x="309" y="102"/>
                </a:lnTo>
                <a:lnTo>
                  <a:pt x="303" y="107"/>
                </a:lnTo>
                <a:lnTo>
                  <a:pt x="301" y="113"/>
                </a:lnTo>
                <a:lnTo>
                  <a:pt x="301" y="119"/>
                </a:lnTo>
                <a:lnTo>
                  <a:pt x="303" y="126"/>
                </a:lnTo>
                <a:lnTo>
                  <a:pt x="294" y="117"/>
                </a:lnTo>
                <a:lnTo>
                  <a:pt x="282" y="109"/>
                </a:lnTo>
                <a:lnTo>
                  <a:pt x="269" y="105"/>
                </a:lnTo>
                <a:lnTo>
                  <a:pt x="257" y="103"/>
                </a:lnTo>
                <a:lnTo>
                  <a:pt x="249" y="103"/>
                </a:lnTo>
                <a:lnTo>
                  <a:pt x="244" y="105"/>
                </a:lnTo>
                <a:lnTo>
                  <a:pt x="238" y="109"/>
                </a:lnTo>
                <a:lnTo>
                  <a:pt x="234" y="113"/>
                </a:lnTo>
                <a:lnTo>
                  <a:pt x="228" y="119"/>
                </a:lnTo>
                <a:lnTo>
                  <a:pt x="224" y="125"/>
                </a:lnTo>
                <a:lnTo>
                  <a:pt x="221" y="134"/>
                </a:lnTo>
                <a:lnTo>
                  <a:pt x="219" y="144"/>
                </a:lnTo>
                <a:lnTo>
                  <a:pt x="219" y="142"/>
                </a:lnTo>
                <a:lnTo>
                  <a:pt x="217" y="142"/>
                </a:lnTo>
                <a:lnTo>
                  <a:pt x="215" y="140"/>
                </a:lnTo>
                <a:lnTo>
                  <a:pt x="201" y="136"/>
                </a:lnTo>
                <a:lnTo>
                  <a:pt x="186" y="134"/>
                </a:lnTo>
                <a:lnTo>
                  <a:pt x="167" y="134"/>
                </a:lnTo>
                <a:lnTo>
                  <a:pt x="150" y="136"/>
                </a:lnTo>
                <a:lnTo>
                  <a:pt x="134" y="138"/>
                </a:lnTo>
                <a:lnTo>
                  <a:pt x="128" y="142"/>
                </a:lnTo>
                <a:lnTo>
                  <a:pt x="123" y="144"/>
                </a:lnTo>
                <a:lnTo>
                  <a:pt x="121" y="148"/>
                </a:lnTo>
                <a:lnTo>
                  <a:pt x="119" y="153"/>
                </a:lnTo>
                <a:lnTo>
                  <a:pt x="115" y="150"/>
                </a:lnTo>
                <a:lnTo>
                  <a:pt x="107" y="148"/>
                </a:lnTo>
                <a:lnTo>
                  <a:pt x="102" y="146"/>
                </a:lnTo>
                <a:lnTo>
                  <a:pt x="94" y="146"/>
                </a:lnTo>
                <a:lnTo>
                  <a:pt x="86" y="148"/>
                </a:lnTo>
                <a:lnTo>
                  <a:pt x="82" y="150"/>
                </a:lnTo>
                <a:lnTo>
                  <a:pt x="80" y="151"/>
                </a:lnTo>
                <a:lnTo>
                  <a:pt x="78" y="155"/>
                </a:lnTo>
                <a:lnTo>
                  <a:pt x="78" y="157"/>
                </a:lnTo>
                <a:lnTo>
                  <a:pt x="78" y="161"/>
                </a:lnTo>
                <a:lnTo>
                  <a:pt x="71" y="157"/>
                </a:lnTo>
                <a:lnTo>
                  <a:pt x="65" y="155"/>
                </a:lnTo>
                <a:lnTo>
                  <a:pt x="59" y="155"/>
                </a:lnTo>
                <a:lnTo>
                  <a:pt x="55" y="157"/>
                </a:lnTo>
                <a:lnTo>
                  <a:pt x="52" y="161"/>
                </a:lnTo>
                <a:lnTo>
                  <a:pt x="52" y="163"/>
                </a:lnTo>
                <a:lnTo>
                  <a:pt x="52" y="165"/>
                </a:lnTo>
                <a:lnTo>
                  <a:pt x="52" y="167"/>
                </a:lnTo>
                <a:lnTo>
                  <a:pt x="54" y="169"/>
                </a:lnTo>
                <a:lnTo>
                  <a:pt x="48" y="167"/>
                </a:lnTo>
                <a:lnTo>
                  <a:pt x="40" y="167"/>
                </a:lnTo>
                <a:lnTo>
                  <a:pt x="25" y="171"/>
                </a:lnTo>
                <a:lnTo>
                  <a:pt x="9" y="176"/>
                </a:lnTo>
                <a:lnTo>
                  <a:pt x="0" y="182"/>
                </a:lnTo>
                <a:lnTo>
                  <a:pt x="77" y="20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803" name="Freeform 187"/>
          <p:cNvSpPr>
            <a:spLocks noChangeAspect="1"/>
          </p:cNvSpPr>
          <p:nvPr/>
        </p:nvSpPr>
        <p:spPr bwMode="auto">
          <a:xfrm>
            <a:off x="533400" y="2057400"/>
            <a:ext cx="2165350" cy="1068388"/>
          </a:xfrm>
          <a:custGeom>
            <a:avLst/>
            <a:gdLst>
              <a:gd name="T0" fmla="*/ 428 w 791"/>
              <a:gd name="T1" fmla="*/ 50 h 326"/>
              <a:gd name="T2" fmla="*/ 392 w 791"/>
              <a:gd name="T3" fmla="*/ 30 h 326"/>
              <a:gd name="T4" fmla="*/ 334 w 791"/>
              <a:gd name="T5" fmla="*/ 36 h 326"/>
              <a:gd name="T6" fmla="*/ 317 w 791"/>
              <a:gd name="T7" fmla="*/ 86 h 326"/>
              <a:gd name="T8" fmla="*/ 311 w 791"/>
              <a:gd name="T9" fmla="*/ 94 h 326"/>
              <a:gd name="T10" fmla="*/ 303 w 791"/>
              <a:gd name="T11" fmla="*/ 113 h 326"/>
              <a:gd name="T12" fmla="*/ 284 w 791"/>
              <a:gd name="T13" fmla="*/ 113 h 326"/>
              <a:gd name="T14" fmla="*/ 267 w 791"/>
              <a:gd name="T15" fmla="*/ 125 h 326"/>
              <a:gd name="T16" fmla="*/ 252 w 791"/>
              <a:gd name="T17" fmla="*/ 149 h 326"/>
              <a:gd name="T18" fmla="*/ 253 w 791"/>
              <a:gd name="T19" fmla="*/ 167 h 326"/>
              <a:gd name="T20" fmla="*/ 261 w 791"/>
              <a:gd name="T21" fmla="*/ 182 h 326"/>
              <a:gd name="T22" fmla="*/ 275 w 791"/>
              <a:gd name="T23" fmla="*/ 201 h 326"/>
              <a:gd name="T24" fmla="*/ 263 w 791"/>
              <a:gd name="T25" fmla="*/ 203 h 326"/>
              <a:gd name="T26" fmla="*/ 230 w 791"/>
              <a:gd name="T27" fmla="*/ 211 h 326"/>
              <a:gd name="T28" fmla="*/ 229 w 791"/>
              <a:gd name="T29" fmla="*/ 230 h 326"/>
              <a:gd name="T30" fmla="*/ 219 w 791"/>
              <a:gd name="T31" fmla="*/ 240 h 326"/>
              <a:gd name="T32" fmla="*/ 207 w 791"/>
              <a:gd name="T33" fmla="*/ 245 h 326"/>
              <a:gd name="T34" fmla="*/ 198 w 791"/>
              <a:gd name="T35" fmla="*/ 265 h 326"/>
              <a:gd name="T36" fmla="*/ 196 w 791"/>
              <a:gd name="T37" fmla="*/ 272 h 326"/>
              <a:gd name="T38" fmla="*/ 177 w 791"/>
              <a:gd name="T39" fmla="*/ 259 h 326"/>
              <a:gd name="T40" fmla="*/ 161 w 791"/>
              <a:gd name="T41" fmla="*/ 228 h 326"/>
              <a:gd name="T42" fmla="*/ 119 w 791"/>
              <a:gd name="T43" fmla="*/ 217 h 326"/>
              <a:gd name="T44" fmla="*/ 86 w 791"/>
              <a:gd name="T45" fmla="*/ 255 h 326"/>
              <a:gd name="T46" fmla="*/ 98 w 791"/>
              <a:gd name="T47" fmla="*/ 280 h 326"/>
              <a:gd name="T48" fmla="*/ 73 w 791"/>
              <a:gd name="T49" fmla="*/ 278 h 326"/>
              <a:gd name="T50" fmla="*/ 48 w 791"/>
              <a:gd name="T51" fmla="*/ 274 h 326"/>
              <a:gd name="T52" fmla="*/ 8 w 791"/>
              <a:gd name="T53" fmla="*/ 276 h 326"/>
              <a:gd name="T54" fmla="*/ 131 w 791"/>
              <a:gd name="T55" fmla="*/ 326 h 326"/>
              <a:gd name="T56" fmla="*/ 234 w 791"/>
              <a:gd name="T57" fmla="*/ 301 h 326"/>
              <a:gd name="T58" fmla="*/ 280 w 791"/>
              <a:gd name="T59" fmla="*/ 311 h 326"/>
              <a:gd name="T60" fmla="*/ 330 w 791"/>
              <a:gd name="T61" fmla="*/ 311 h 326"/>
              <a:gd name="T62" fmla="*/ 359 w 791"/>
              <a:gd name="T63" fmla="*/ 293 h 326"/>
              <a:gd name="T64" fmla="*/ 666 w 791"/>
              <a:gd name="T65" fmla="*/ 299 h 326"/>
              <a:gd name="T66" fmla="*/ 684 w 791"/>
              <a:gd name="T67" fmla="*/ 307 h 326"/>
              <a:gd name="T68" fmla="*/ 741 w 791"/>
              <a:gd name="T69" fmla="*/ 291 h 326"/>
              <a:gd name="T70" fmla="*/ 741 w 791"/>
              <a:gd name="T71" fmla="*/ 272 h 326"/>
              <a:gd name="T72" fmla="*/ 753 w 791"/>
              <a:gd name="T73" fmla="*/ 261 h 326"/>
              <a:gd name="T74" fmla="*/ 791 w 791"/>
              <a:gd name="T75" fmla="*/ 220 h 326"/>
              <a:gd name="T76" fmla="*/ 778 w 791"/>
              <a:gd name="T77" fmla="*/ 199 h 326"/>
              <a:gd name="T78" fmla="*/ 762 w 791"/>
              <a:gd name="T79" fmla="*/ 165 h 326"/>
              <a:gd name="T80" fmla="*/ 737 w 791"/>
              <a:gd name="T81" fmla="*/ 171 h 326"/>
              <a:gd name="T82" fmla="*/ 711 w 791"/>
              <a:gd name="T83" fmla="*/ 167 h 326"/>
              <a:gd name="T84" fmla="*/ 693 w 791"/>
              <a:gd name="T85" fmla="*/ 180 h 326"/>
              <a:gd name="T86" fmla="*/ 666 w 791"/>
              <a:gd name="T87" fmla="*/ 199 h 326"/>
              <a:gd name="T88" fmla="*/ 643 w 791"/>
              <a:gd name="T89" fmla="*/ 190 h 326"/>
              <a:gd name="T90" fmla="*/ 603 w 791"/>
              <a:gd name="T91" fmla="*/ 188 h 326"/>
              <a:gd name="T92" fmla="*/ 582 w 791"/>
              <a:gd name="T93" fmla="*/ 165 h 326"/>
              <a:gd name="T94" fmla="*/ 618 w 791"/>
              <a:gd name="T95" fmla="*/ 146 h 326"/>
              <a:gd name="T96" fmla="*/ 628 w 791"/>
              <a:gd name="T97" fmla="*/ 115 h 326"/>
              <a:gd name="T98" fmla="*/ 611 w 791"/>
              <a:gd name="T99" fmla="*/ 88 h 326"/>
              <a:gd name="T100" fmla="*/ 641 w 791"/>
              <a:gd name="T101" fmla="*/ 78 h 326"/>
              <a:gd name="T102" fmla="*/ 672 w 791"/>
              <a:gd name="T103" fmla="*/ 44 h 326"/>
              <a:gd name="T104" fmla="*/ 661 w 791"/>
              <a:gd name="T105" fmla="*/ 9 h 326"/>
              <a:gd name="T106" fmla="*/ 615 w 791"/>
              <a:gd name="T107" fmla="*/ 0 h 326"/>
              <a:gd name="T108" fmla="*/ 590 w 791"/>
              <a:gd name="T109" fmla="*/ 25 h 326"/>
              <a:gd name="T110" fmla="*/ 572 w 791"/>
              <a:gd name="T111" fmla="*/ 32 h 326"/>
              <a:gd name="T112" fmla="*/ 553 w 791"/>
              <a:gd name="T113" fmla="*/ 38 h 326"/>
              <a:gd name="T114" fmla="*/ 543 w 791"/>
              <a:gd name="T115" fmla="*/ 42 h 326"/>
              <a:gd name="T116" fmla="*/ 501 w 791"/>
              <a:gd name="T117" fmla="*/ 29 h 326"/>
              <a:gd name="T118" fmla="*/ 465 w 791"/>
              <a:gd name="T119" fmla="*/ 59 h 326"/>
              <a:gd name="T120" fmla="*/ 444 w 791"/>
              <a:gd name="T121" fmla="*/ 84 h 326"/>
              <a:gd name="T122" fmla="*/ 426 w 791"/>
              <a:gd name="T123" fmla="*/ 84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91" h="326">
                <a:moveTo>
                  <a:pt x="426" y="73"/>
                </a:moveTo>
                <a:lnTo>
                  <a:pt x="428" y="67"/>
                </a:lnTo>
                <a:lnTo>
                  <a:pt x="430" y="61"/>
                </a:lnTo>
                <a:lnTo>
                  <a:pt x="428" y="55"/>
                </a:lnTo>
                <a:lnTo>
                  <a:pt x="428" y="50"/>
                </a:lnTo>
                <a:lnTo>
                  <a:pt x="424" y="46"/>
                </a:lnTo>
                <a:lnTo>
                  <a:pt x="419" y="40"/>
                </a:lnTo>
                <a:lnTo>
                  <a:pt x="413" y="36"/>
                </a:lnTo>
                <a:lnTo>
                  <a:pt x="405" y="34"/>
                </a:lnTo>
                <a:lnTo>
                  <a:pt x="392" y="30"/>
                </a:lnTo>
                <a:lnTo>
                  <a:pt x="378" y="27"/>
                </a:lnTo>
                <a:lnTo>
                  <a:pt x="367" y="27"/>
                </a:lnTo>
                <a:lnTo>
                  <a:pt x="353" y="29"/>
                </a:lnTo>
                <a:lnTo>
                  <a:pt x="344" y="30"/>
                </a:lnTo>
                <a:lnTo>
                  <a:pt x="334" y="36"/>
                </a:lnTo>
                <a:lnTo>
                  <a:pt x="326" y="42"/>
                </a:lnTo>
                <a:lnTo>
                  <a:pt x="325" y="46"/>
                </a:lnTo>
                <a:lnTo>
                  <a:pt x="323" y="52"/>
                </a:lnTo>
                <a:lnTo>
                  <a:pt x="317" y="77"/>
                </a:lnTo>
                <a:lnTo>
                  <a:pt x="317" y="86"/>
                </a:lnTo>
                <a:lnTo>
                  <a:pt x="317" y="90"/>
                </a:lnTo>
                <a:lnTo>
                  <a:pt x="319" y="90"/>
                </a:lnTo>
                <a:lnTo>
                  <a:pt x="319" y="92"/>
                </a:lnTo>
                <a:lnTo>
                  <a:pt x="315" y="92"/>
                </a:lnTo>
                <a:lnTo>
                  <a:pt x="311" y="94"/>
                </a:lnTo>
                <a:lnTo>
                  <a:pt x="307" y="96"/>
                </a:lnTo>
                <a:lnTo>
                  <a:pt x="303" y="100"/>
                </a:lnTo>
                <a:lnTo>
                  <a:pt x="301" y="103"/>
                </a:lnTo>
                <a:lnTo>
                  <a:pt x="301" y="107"/>
                </a:lnTo>
                <a:lnTo>
                  <a:pt x="303" y="113"/>
                </a:lnTo>
                <a:lnTo>
                  <a:pt x="307" y="119"/>
                </a:lnTo>
                <a:lnTo>
                  <a:pt x="298" y="113"/>
                </a:lnTo>
                <a:lnTo>
                  <a:pt x="294" y="113"/>
                </a:lnTo>
                <a:lnTo>
                  <a:pt x="288" y="113"/>
                </a:lnTo>
                <a:lnTo>
                  <a:pt x="284" y="113"/>
                </a:lnTo>
                <a:lnTo>
                  <a:pt x="282" y="115"/>
                </a:lnTo>
                <a:lnTo>
                  <a:pt x="282" y="119"/>
                </a:lnTo>
                <a:lnTo>
                  <a:pt x="282" y="123"/>
                </a:lnTo>
                <a:lnTo>
                  <a:pt x="275" y="123"/>
                </a:lnTo>
                <a:lnTo>
                  <a:pt x="267" y="125"/>
                </a:lnTo>
                <a:lnTo>
                  <a:pt x="261" y="128"/>
                </a:lnTo>
                <a:lnTo>
                  <a:pt x="255" y="132"/>
                </a:lnTo>
                <a:lnTo>
                  <a:pt x="252" y="138"/>
                </a:lnTo>
                <a:lnTo>
                  <a:pt x="252" y="146"/>
                </a:lnTo>
                <a:lnTo>
                  <a:pt x="252" y="149"/>
                </a:lnTo>
                <a:lnTo>
                  <a:pt x="253" y="151"/>
                </a:lnTo>
                <a:lnTo>
                  <a:pt x="255" y="155"/>
                </a:lnTo>
                <a:lnTo>
                  <a:pt x="257" y="159"/>
                </a:lnTo>
                <a:lnTo>
                  <a:pt x="253" y="163"/>
                </a:lnTo>
                <a:lnTo>
                  <a:pt x="253" y="167"/>
                </a:lnTo>
                <a:lnTo>
                  <a:pt x="252" y="169"/>
                </a:lnTo>
                <a:lnTo>
                  <a:pt x="252" y="172"/>
                </a:lnTo>
                <a:lnTo>
                  <a:pt x="253" y="176"/>
                </a:lnTo>
                <a:lnTo>
                  <a:pt x="257" y="178"/>
                </a:lnTo>
                <a:lnTo>
                  <a:pt x="261" y="182"/>
                </a:lnTo>
                <a:lnTo>
                  <a:pt x="267" y="184"/>
                </a:lnTo>
                <a:lnTo>
                  <a:pt x="271" y="188"/>
                </a:lnTo>
                <a:lnTo>
                  <a:pt x="273" y="192"/>
                </a:lnTo>
                <a:lnTo>
                  <a:pt x="275" y="197"/>
                </a:lnTo>
                <a:lnTo>
                  <a:pt x="275" y="201"/>
                </a:lnTo>
                <a:lnTo>
                  <a:pt x="273" y="203"/>
                </a:lnTo>
                <a:lnTo>
                  <a:pt x="271" y="205"/>
                </a:lnTo>
                <a:lnTo>
                  <a:pt x="271" y="207"/>
                </a:lnTo>
                <a:lnTo>
                  <a:pt x="269" y="207"/>
                </a:lnTo>
                <a:lnTo>
                  <a:pt x="263" y="203"/>
                </a:lnTo>
                <a:lnTo>
                  <a:pt x="255" y="201"/>
                </a:lnTo>
                <a:lnTo>
                  <a:pt x="248" y="201"/>
                </a:lnTo>
                <a:lnTo>
                  <a:pt x="240" y="203"/>
                </a:lnTo>
                <a:lnTo>
                  <a:pt x="232" y="207"/>
                </a:lnTo>
                <a:lnTo>
                  <a:pt x="230" y="211"/>
                </a:lnTo>
                <a:lnTo>
                  <a:pt x="230" y="213"/>
                </a:lnTo>
                <a:lnTo>
                  <a:pt x="229" y="217"/>
                </a:lnTo>
                <a:lnTo>
                  <a:pt x="229" y="220"/>
                </a:lnTo>
                <a:lnTo>
                  <a:pt x="232" y="232"/>
                </a:lnTo>
                <a:lnTo>
                  <a:pt x="229" y="230"/>
                </a:lnTo>
                <a:lnTo>
                  <a:pt x="225" y="232"/>
                </a:lnTo>
                <a:lnTo>
                  <a:pt x="223" y="232"/>
                </a:lnTo>
                <a:lnTo>
                  <a:pt x="221" y="234"/>
                </a:lnTo>
                <a:lnTo>
                  <a:pt x="219" y="236"/>
                </a:lnTo>
                <a:lnTo>
                  <a:pt x="219" y="240"/>
                </a:lnTo>
                <a:lnTo>
                  <a:pt x="219" y="243"/>
                </a:lnTo>
                <a:lnTo>
                  <a:pt x="221" y="247"/>
                </a:lnTo>
                <a:lnTo>
                  <a:pt x="217" y="245"/>
                </a:lnTo>
                <a:lnTo>
                  <a:pt x="213" y="245"/>
                </a:lnTo>
                <a:lnTo>
                  <a:pt x="207" y="245"/>
                </a:lnTo>
                <a:lnTo>
                  <a:pt x="204" y="245"/>
                </a:lnTo>
                <a:lnTo>
                  <a:pt x="200" y="249"/>
                </a:lnTo>
                <a:lnTo>
                  <a:pt x="198" y="253"/>
                </a:lnTo>
                <a:lnTo>
                  <a:pt x="196" y="257"/>
                </a:lnTo>
                <a:lnTo>
                  <a:pt x="198" y="265"/>
                </a:lnTo>
                <a:lnTo>
                  <a:pt x="200" y="267"/>
                </a:lnTo>
                <a:lnTo>
                  <a:pt x="200" y="270"/>
                </a:lnTo>
                <a:lnTo>
                  <a:pt x="198" y="270"/>
                </a:lnTo>
                <a:lnTo>
                  <a:pt x="198" y="272"/>
                </a:lnTo>
                <a:lnTo>
                  <a:pt x="196" y="272"/>
                </a:lnTo>
                <a:lnTo>
                  <a:pt x="194" y="272"/>
                </a:lnTo>
                <a:lnTo>
                  <a:pt x="188" y="270"/>
                </a:lnTo>
                <a:lnTo>
                  <a:pt x="184" y="268"/>
                </a:lnTo>
                <a:lnTo>
                  <a:pt x="179" y="265"/>
                </a:lnTo>
                <a:lnTo>
                  <a:pt x="177" y="259"/>
                </a:lnTo>
                <a:lnTo>
                  <a:pt x="175" y="255"/>
                </a:lnTo>
                <a:lnTo>
                  <a:pt x="175" y="251"/>
                </a:lnTo>
                <a:lnTo>
                  <a:pt x="175" y="245"/>
                </a:lnTo>
                <a:lnTo>
                  <a:pt x="169" y="236"/>
                </a:lnTo>
                <a:lnTo>
                  <a:pt x="161" y="228"/>
                </a:lnTo>
                <a:lnTo>
                  <a:pt x="150" y="220"/>
                </a:lnTo>
                <a:lnTo>
                  <a:pt x="138" y="217"/>
                </a:lnTo>
                <a:lnTo>
                  <a:pt x="131" y="215"/>
                </a:lnTo>
                <a:lnTo>
                  <a:pt x="125" y="215"/>
                </a:lnTo>
                <a:lnTo>
                  <a:pt x="119" y="217"/>
                </a:lnTo>
                <a:lnTo>
                  <a:pt x="111" y="220"/>
                </a:lnTo>
                <a:lnTo>
                  <a:pt x="106" y="224"/>
                </a:lnTo>
                <a:lnTo>
                  <a:pt x="100" y="232"/>
                </a:lnTo>
                <a:lnTo>
                  <a:pt x="92" y="245"/>
                </a:lnTo>
                <a:lnTo>
                  <a:pt x="86" y="255"/>
                </a:lnTo>
                <a:lnTo>
                  <a:pt x="86" y="263"/>
                </a:lnTo>
                <a:lnTo>
                  <a:pt x="88" y="270"/>
                </a:lnTo>
                <a:lnTo>
                  <a:pt x="90" y="274"/>
                </a:lnTo>
                <a:lnTo>
                  <a:pt x="94" y="278"/>
                </a:lnTo>
                <a:lnTo>
                  <a:pt x="98" y="280"/>
                </a:lnTo>
                <a:lnTo>
                  <a:pt x="88" y="276"/>
                </a:lnTo>
                <a:lnTo>
                  <a:pt x="84" y="274"/>
                </a:lnTo>
                <a:lnTo>
                  <a:pt x="79" y="274"/>
                </a:lnTo>
                <a:lnTo>
                  <a:pt x="75" y="276"/>
                </a:lnTo>
                <a:lnTo>
                  <a:pt x="73" y="278"/>
                </a:lnTo>
                <a:lnTo>
                  <a:pt x="71" y="282"/>
                </a:lnTo>
                <a:lnTo>
                  <a:pt x="69" y="288"/>
                </a:lnTo>
                <a:lnTo>
                  <a:pt x="65" y="284"/>
                </a:lnTo>
                <a:lnTo>
                  <a:pt x="58" y="278"/>
                </a:lnTo>
                <a:lnTo>
                  <a:pt x="48" y="274"/>
                </a:lnTo>
                <a:lnTo>
                  <a:pt x="38" y="272"/>
                </a:lnTo>
                <a:lnTo>
                  <a:pt x="27" y="270"/>
                </a:lnTo>
                <a:lnTo>
                  <a:pt x="17" y="272"/>
                </a:lnTo>
                <a:lnTo>
                  <a:pt x="13" y="274"/>
                </a:lnTo>
                <a:lnTo>
                  <a:pt x="8" y="276"/>
                </a:lnTo>
                <a:lnTo>
                  <a:pt x="4" y="280"/>
                </a:lnTo>
                <a:lnTo>
                  <a:pt x="0" y="286"/>
                </a:lnTo>
                <a:lnTo>
                  <a:pt x="0" y="320"/>
                </a:lnTo>
                <a:lnTo>
                  <a:pt x="73" y="326"/>
                </a:lnTo>
                <a:lnTo>
                  <a:pt x="131" y="326"/>
                </a:lnTo>
                <a:lnTo>
                  <a:pt x="169" y="322"/>
                </a:lnTo>
                <a:lnTo>
                  <a:pt x="182" y="320"/>
                </a:lnTo>
                <a:lnTo>
                  <a:pt x="200" y="315"/>
                </a:lnTo>
                <a:lnTo>
                  <a:pt x="230" y="303"/>
                </a:lnTo>
                <a:lnTo>
                  <a:pt x="234" y="301"/>
                </a:lnTo>
                <a:lnTo>
                  <a:pt x="238" y="301"/>
                </a:lnTo>
                <a:lnTo>
                  <a:pt x="250" y="301"/>
                </a:lnTo>
                <a:lnTo>
                  <a:pt x="261" y="303"/>
                </a:lnTo>
                <a:lnTo>
                  <a:pt x="271" y="307"/>
                </a:lnTo>
                <a:lnTo>
                  <a:pt x="280" y="311"/>
                </a:lnTo>
                <a:lnTo>
                  <a:pt x="290" y="313"/>
                </a:lnTo>
                <a:lnTo>
                  <a:pt x="307" y="315"/>
                </a:lnTo>
                <a:lnTo>
                  <a:pt x="317" y="315"/>
                </a:lnTo>
                <a:lnTo>
                  <a:pt x="325" y="313"/>
                </a:lnTo>
                <a:lnTo>
                  <a:pt x="330" y="311"/>
                </a:lnTo>
                <a:lnTo>
                  <a:pt x="334" y="307"/>
                </a:lnTo>
                <a:lnTo>
                  <a:pt x="340" y="301"/>
                </a:lnTo>
                <a:lnTo>
                  <a:pt x="346" y="297"/>
                </a:lnTo>
                <a:lnTo>
                  <a:pt x="351" y="295"/>
                </a:lnTo>
                <a:lnTo>
                  <a:pt x="359" y="293"/>
                </a:lnTo>
                <a:lnTo>
                  <a:pt x="371" y="295"/>
                </a:lnTo>
                <a:lnTo>
                  <a:pt x="384" y="299"/>
                </a:lnTo>
                <a:lnTo>
                  <a:pt x="478" y="307"/>
                </a:lnTo>
                <a:lnTo>
                  <a:pt x="607" y="305"/>
                </a:lnTo>
                <a:lnTo>
                  <a:pt x="666" y="299"/>
                </a:lnTo>
                <a:lnTo>
                  <a:pt x="672" y="299"/>
                </a:lnTo>
                <a:lnTo>
                  <a:pt x="676" y="301"/>
                </a:lnTo>
                <a:lnTo>
                  <a:pt x="678" y="303"/>
                </a:lnTo>
                <a:lnTo>
                  <a:pt x="680" y="305"/>
                </a:lnTo>
                <a:lnTo>
                  <a:pt x="684" y="307"/>
                </a:lnTo>
                <a:lnTo>
                  <a:pt x="691" y="307"/>
                </a:lnTo>
                <a:lnTo>
                  <a:pt x="707" y="305"/>
                </a:lnTo>
                <a:lnTo>
                  <a:pt x="724" y="301"/>
                </a:lnTo>
                <a:lnTo>
                  <a:pt x="737" y="295"/>
                </a:lnTo>
                <a:lnTo>
                  <a:pt x="741" y="291"/>
                </a:lnTo>
                <a:lnTo>
                  <a:pt x="745" y="288"/>
                </a:lnTo>
                <a:lnTo>
                  <a:pt x="747" y="284"/>
                </a:lnTo>
                <a:lnTo>
                  <a:pt x="747" y="280"/>
                </a:lnTo>
                <a:lnTo>
                  <a:pt x="745" y="276"/>
                </a:lnTo>
                <a:lnTo>
                  <a:pt x="741" y="272"/>
                </a:lnTo>
                <a:lnTo>
                  <a:pt x="737" y="270"/>
                </a:lnTo>
                <a:lnTo>
                  <a:pt x="730" y="268"/>
                </a:lnTo>
                <a:lnTo>
                  <a:pt x="735" y="268"/>
                </a:lnTo>
                <a:lnTo>
                  <a:pt x="739" y="267"/>
                </a:lnTo>
                <a:lnTo>
                  <a:pt x="753" y="261"/>
                </a:lnTo>
                <a:lnTo>
                  <a:pt x="766" y="253"/>
                </a:lnTo>
                <a:lnTo>
                  <a:pt x="778" y="243"/>
                </a:lnTo>
                <a:lnTo>
                  <a:pt x="785" y="232"/>
                </a:lnTo>
                <a:lnTo>
                  <a:pt x="789" y="226"/>
                </a:lnTo>
                <a:lnTo>
                  <a:pt x="791" y="220"/>
                </a:lnTo>
                <a:lnTo>
                  <a:pt x="789" y="217"/>
                </a:lnTo>
                <a:lnTo>
                  <a:pt x="787" y="213"/>
                </a:lnTo>
                <a:lnTo>
                  <a:pt x="783" y="207"/>
                </a:lnTo>
                <a:lnTo>
                  <a:pt x="776" y="205"/>
                </a:lnTo>
                <a:lnTo>
                  <a:pt x="778" y="199"/>
                </a:lnTo>
                <a:lnTo>
                  <a:pt x="778" y="190"/>
                </a:lnTo>
                <a:lnTo>
                  <a:pt x="776" y="182"/>
                </a:lnTo>
                <a:lnTo>
                  <a:pt x="772" y="174"/>
                </a:lnTo>
                <a:lnTo>
                  <a:pt x="766" y="167"/>
                </a:lnTo>
                <a:lnTo>
                  <a:pt x="762" y="165"/>
                </a:lnTo>
                <a:lnTo>
                  <a:pt x="759" y="163"/>
                </a:lnTo>
                <a:lnTo>
                  <a:pt x="755" y="163"/>
                </a:lnTo>
                <a:lnTo>
                  <a:pt x="749" y="165"/>
                </a:lnTo>
                <a:lnTo>
                  <a:pt x="743" y="167"/>
                </a:lnTo>
                <a:lnTo>
                  <a:pt x="737" y="171"/>
                </a:lnTo>
                <a:lnTo>
                  <a:pt x="734" y="167"/>
                </a:lnTo>
                <a:lnTo>
                  <a:pt x="728" y="165"/>
                </a:lnTo>
                <a:lnTo>
                  <a:pt x="722" y="165"/>
                </a:lnTo>
                <a:lnTo>
                  <a:pt x="716" y="165"/>
                </a:lnTo>
                <a:lnTo>
                  <a:pt x="711" y="167"/>
                </a:lnTo>
                <a:lnTo>
                  <a:pt x="705" y="171"/>
                </a:lnTo>
                <a:lnTo>
                  <a:pt x="703" y="174"/>
                </a:lnTo>
                <a:lnTo>
                  <a:pt x="701" y="182"/>
                </a:lnTo>
                <a:lnTo>
                  <a:pt x="697" y="180"/>
                </a:lnTo>
                <a:lnTo>
                  <a:pt x="693" y="180"/>
                </a:lnTo>
                <a:lnTo>
                  <a:pt x="687" y="182"/>
                </a:lnTo>
                <a:lnTo>
                  <a:pt x="680" y="184"/>
                </a:lnTo>
                <a:lnTo>
                  <a:pt x="674" y="188"/>
                </a:lnTo>
                <a:lnTo>
                  <a:pt x="670" y="194"/>
                </a:lnTo>
                <a:lnTo>
                  <a:pt x="666" y="199"/>
                </a:lnTo>
                <a:lnTo>
                  <a:pt x="666" y="209"/>
                </a:lnTo>
                <a:lnTo>
                  <a:pt x="663" y="203"/>
                </a:lnTo>
                <a:lnTo>
                  <a:pt x="659" y="197"/>
                </a:lnTo>
                <a:lnTo>
                  <a:pt x="651" y="194"/>
                </a:lnTo>
                <a:lnTo>
                  <a:pt x="643" y="190"/>
                </a:lnTo>
                <a:lnTo>
                  <a:pt x="634" y="188"/>
                </a:lnTo>
                <a:lnTo>
                  <a:pt x="624" y="188"/>
                </a:lnTo>
                <a:lnTo>
                  <a:pt x="613" y="192"/>
                </a:lnTo>
                <a:lnTo>
                  <a:pt x="601" y="197"/>
                </a:lnTo>
                <a:lnTo>
                  <a:pt x="603" y="188"/>
                </a:lnTo>
                <a:lnTo>
                  <a:pt x="601" y="176"/>
                </a:lnTo>
                <a:lnTo>
                  <a:pt x="597" y="172"/>
                </a:lnTo>
                <a:lnTo>
                  <a:pt x="593" y="169"/>
                </a:lnTo>
                <a:lnTo>
                  <a:pt x="590" y="165"/>
                </a:lnTo>
                <a:lnTo>
                  <a:pt x="582" y="165"/>
                </a:lnTo>
                <a:lnTo>
                  <a:pt x="591" y="163"/>
                </a:lnTo>
                <a:lnTo>
                  <a:pt x="601" y="159"/>
                </a:lnTo>
                <a:lnTo>
                  <a:pt x="609" y="155"/>
                </a:lnTo>
                <a:lnTo>
                  <a:pt x="615" y="151"/>
                </a:lnTo>
                <a:lnTo>
                  <a:pt x="618" y="146"/>
                </a:lnTo>
                <a:lnTo>
                  <a:pt x="622" y="140"/>
                </a:lnTo>
                <a:lnTo>
                  <a:pt x="626" y="134"/>
                </a:lnTo>
                <a:lnTo>
                  <a:pt x="628" y="126"/>
                </a:lnTo>
                <a:lnTo>
                  <a:pt x="628" y="121"/>
                </a:lnTo>
                <a:lnTo>
                  <a:pt x="628" y="115"/>
                </a:lnTo>
                <a:lnTo>
                  <a:pt x="626" y="109"/>
                </a:lnTo>
                <a:lnTo>
                  <a:pt x="624" y="103"/>
                </a:lnTo>
                <a:lnTo>
                  <a:pt x="620" y="98"/>
                </a:lnTo>
                <a:lnTo>
                  <a:pt x="616" y="92"/>
                </a:lnTo>
                <a:lnTo>
                  <a:pt x="611" y="88"/>
                </a:lnTo>
                <a:lnTo>
                  <a:pt x="605" y="86"/>
                </a:lnTo>
                <a:lnTo>
                  <a:pt x="615" y="86"/>
                </a:lnTo>
                <a:lnTo>
                  <a:pt x="624" y="84"/>
                </a:lnTo>
                <a:lnTo>
                  <a:pt x="634" y="82"/>
                </a:lnTo>
                <a:lnTo>
                  <a:pt x="641" y="78"/>
                </a:lnTo>
                <a:lnTo>
                  <a:pt x="649" y="73"/>
                </a:lnTo>
                <a:lnTo>
                  <a:pt x="657" y="67"/>
                </a:lnTo>
                <a:lnTo>
                  <a:pt x="663" y="59"/>
                </a:lnTo>
                <a:lnTo>
                  <a:pt x="668" y="52"/>
                </a:lnTo>
                <a:lnTo>
                  <a:pt x="672" y="44"/>
                </a:lnTo>
                <a:lnTo>
                  <a:pt x="674" y="36"/>
                </a:lnTo>
                <a:lnTo>
                  <a:pt x="674" y="29"/>
                </a:lnTo>
                <a:lnTo>
                  <a:pt x="672" y="23"/>
                </a:lnTo>
                <a:lnTo>
                  <a:pt x="668" y="15"/>
                </a:lnTo>
                <a:lnTo>
                  <a:pt x="661" y="9"/>
                </a:lnTo>
                <a:lnTo>
                  <a:pt x="651" y="6"/>
                </a:lnTo>
                <a:lnTo>
                  <a:pt x="639" y="2"/>
                </a:lnTo>
                <a:lnTo>
                  <a:pt x="630" y="0"/>
                </a:lnTo>
                <a:lnTo>
                  <a:pt x="622" y="0"/>
                </a:lnTo>
                <a:lnTo>
                  <a:pt x="615" y="0"/>
                </a:lnTo>
                <a:lnTo>
                  <a:pt x="609" y="2"/>
                </a:lnTo>
                <a:lnTo>
                  <a:pt x="603" y="4"/>
                </a:lnTo>
                <a:lnTo>
                  <a:pt x="599" y="7"/>
                </a:lnTo>
                <a:lnTo>
                  <a:pt x="593" y="15"/>
                </a:lnTo>
                <a:lnTo>
                  <a:pt x="590" y="25"/>
                </a:lnTo>
                <a:lnTo>
                  <a:pt x="588" y="32"/>
                </a:lnTo>
                <a:lnTo>
                  <a:pt x="586" y="40"/>
                </a:lnTo>
                <a:lnTo>
                  <a:pt x="584" y="36"/>
                </a:lnTo>
                <a:lnTo>
                  <a:pt x="578" y="34"/>
                </a:lnTo>
                <a:lnTo>
                  <a:pt x="572" y="32"/>
                </a:lnTo>
                <a:lnTo>
                  <a:pt x="567" y="30"/>
                </a:lnTo>
                <a:lnTo>
                  <a:pt x="561" y="32"/>
                </a:lnTo>
                <a:lnTo>
                  <a:pt x="557" y="34"/>
                </a:lnTo>
                <a:lnTo>
                  <a:pt x="555" y="36"/>
                </a:lnTo>
                <a:lnTo>
                  <a:pt x="553" y="38"/>
                </a:lnTo>
                <a:lnTo>
                  <a:pt x="553" y="42"/>
                </a:lnTo>
                <a:lnTo>
                  <a:pt x="551" y="53"/>
                </a:lnTo>
                <a:lnTo>
                  <a:pt x="551" y="50"/>
                </a:lnTo>
                <a:lnTo>
                  <a:pt x="549" y="46"/>
                </a:lnTo>
                <a:lnTo>
                  <a:pt x="543" y="42"/>
                </a:lnTo>
                <a:lnTo>
                  <a:pt x="540" y="38"/>
                </a:lnTo>
                <a:lnTo>
                  <a:pt x="524" y="32"/>
                </a:lnTo>
                <a:lnTo>
                  <a:pt x="517" y="30"/>
                </a:lnTo>
                <a:lnTo>
                  <a:pt x="509" y="29"/>
                </a:lnTo>
                <a:lnTo>
                  <a:pt x="501" y="29"/>
                </a:lnTo>
                <a:lnTo>
                  <a:pt x="492" y="30"/>
                </a:lnTo>
                <a:lnTo>
                  <a:pt x="484" y="34"/>
                </a:lnTo>
                <a:lnTo>
                  <a:pt x="476" y="40"/>
                </a:lnTo>
                <a:lnTo>
                  <a:pt x="470" y="48"/>
                </a:lnTo>
                <a:lnTo>
                  <a:pt x="465" y="59"/>
                </a:lnTo>
                <a:lnTo>
                  <a:pt x="461" y="71"/>
                </a:lnTo>
                <a:lnTo>
                  <a:pt x="459" y="88"/>
                </a:lnTo>
                <a:lnTo>
                  <a:pt x="457" y="86"/>
                </a:lnTo>
                <a:lnTo>
                  <a:pt x="453" y="84"/>
                </a:lnTo>
                <a:lnTo>
                  <a:pt x="444" y="84"/>
                </a:lnTo>
                <a:lnTo>
                  <a:pt x="434" y="86"/>
                </a:lnTo>
                <a:lnTo>
                  <a:pt x="430" y="88"/>
                </a:lnTo>
                <a:lnTo>
                  <a:pt x="426" y="90"/>
                </a:lnTo>
                <a:lnTo>
                  <a:pt x="424" y="90"/>
                </a:lnTo>
                <a:lnTo>
                  <a:pt x="426" y="84"/>
                </a:lnTo>
                <a:lnTo>
                  <a:pt x="426" y="7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804" name="Text Box 188"/>
          <p:cNvSpPr txBox="1">
            <a:spLocks noChangeAspect="1" noChangeArrowheads="1"/>
          </p:cNvSpPr>
          <p:nvPr/>
        </p:nvSpPr>
        <p:spPr bwMode="auto">
          <a:xfrm>
            <a:off x="2743200" y="2708275"/>
            <a:ext cx="330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</a:t>
            </a:r>
            <a:r>
              <a:rPr lang="en-US" sz="18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</a:t>
            </a: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</a:t>
            </a: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VOC </a:t>
            </a:r>
            <a:r>
              <a:rPr 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</a:t>
            </a: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charset="0"/>
              </a:rPr>
              <a:t>O</a:t>
            </a:r>
            <a:r>
              <a:rPr lang="en-US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charset="0"/>
              </a:rPr>
              <a:t>3</a:t>
            </a:r>
            <a:endParaRPr lang="en-US">
              <a:latin typeface="Arial" charset="0"/>
            </a:endParaRPr>
          </a:p>
        </p:txBody>
      </p:sp>
      <p:graphicFrame>
        <p:nvGraphicFramePr>
          <p:cNvPr id="239805" name="Object 189"/>
          <p:cNvGraphicFramePr>
            <a:graphicFrameLocks noChangeAspect="1"/>
          </p:cNvGraphicFramePr>
          <p:nvPr/>
        </p:nvGraphicFramePr>
        <p:xfrm>
          <a:off x="4419600" y="2667000"/>
          <a:ext cx="47625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" r:id="rId7" imgW="713232" imgH="704088" progId="MS_ClipArt_Gallery">
                  <p:embed/>
                </p:oleObj>
              </mc:Choice>
              <mc:Fallback>
                <p:oleObj r:id="rId7" imgW="713232" imgH="704088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667000"/>
                        <a:ext cx="47625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806" name="AutoShape 190"/>
          <p:cNvSpPr>
            <a:spLocks noChangeAspect="1" noChangeArrowheads="1"/>
          </p:cNvSpPr>
          <p:nvPr/>
        </p:nvSpPr>
        <p:spPr bwMode="auto">
          <a:xfrm>
            <a:off x="5029200" y="2743200"/>
            <a:ext cx="307975" cy="4127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9807" name="Group 191"/>
          <p:cNvGrpSpPr>
            <a:grpSpLocks/>
          </p:cNvGrpSpPr>
          <p:nvPr/>
        </p:nvGrpSpPr>
        <p:grpSpPr bwMode="auto">
          <a:xfrm>
            <a:off x="457200" y="3124200"/>
            <a:ext cx="2714625" cy="808038"/>
            <a:chOff x="1056" y="1920"/>
            <a:chExt cx="1657" cy="412"/>
          </a:xfrm>
        </p:grpSpPr>
        <p:sp>
          <p:nvSpPr>
            <p:cNvPr id="239808" name="AutoShape 192"/>
            <p:cNvSpPr>
              <a:spLocks noChangeAspect="1" noChangeArrowheads="1"/>
            </p:cNvSpPr>
            <p:nvPr/>
          </p:nvSpPr>
          <p:spPr bwMode="auto">
            <a:xfrm>
              <a:off x="1680" y="2112"/>
              <a:ext cx="134" cy="9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809" name="Text Box 193"/>
            <p:cNvSpPr txBox="1">
              <a:spLocks noChangeAspect="1" noChangeArrowheads="1"/>
            </p:cNvSpPr>
            <p:nvPr/>
          </p:nvSpPr>
          <p:spPr bwMode="auto">
            <a:xfrm>
              <a:off x="1296" y="1920"/>
              <a:ext cx="898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NO</a:t>
              </a:r>
              <a:r>
                <a:rPr lang="en-US" sz="1600" b="1" baseline="-25000">
                  <a:latin typeface="Arial" charset="0"/>
                </a:rPr>
                <a:t>x</a:t>
              </a:r>
              <a:r>
                <a:rPr lang="en-US" sz="1600" b="1">
                  <a:latin typeface="Arial" charset="0"/>
                </a:rPr>
                <a:t> + VOCs</a:t>
              </a:r>
            </a:p>
          </p:txBody>
        </p:sp>
        <p:sp>
          <p:nvSpPr>
            <p:cNvPr id="239810" name="Text Box 194"/>
            <p:cNvSpPr txBox="1">
              <a:spLocks noChangeAspect="1" noChangeArrowheads="1"/>
            </p:cNvSpPr>
            <p:nvPr/>
          </p:nvSpPr>
          <p:spPr bwMode="auto">
            <a:xfrm>
              <a:off x="1056" y="2160"/>
              <a:ext cx="1657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 dirty="0">
                  <a:latin typeface="Arial" charset="0"/>
                </a:rPr>
                <a:t>cities </a:t>
              </a:r>
              <a:r>
                <a:rPr lang="en-US" sz="1600" b="1" dirty="0" smtClean="0">
                  <a:latin typeface="Arial" charset="0"/>
                </a:rPr>
                <a:t>(transportation)</a:t>
              </a:r>
              <a:endParaRPr lang="en-US" sz="1600" dirty="0">
                <a:latin typeface="Arial" charset="0"/>
              </a:endParaRPr>
            </a:p>
          </p:txBody>
        </p:sp>
      </p:grpSp>
      <p:sp>
        <p:nvSpPr>
          <p:cNvPr id="239819" name="Rectangle 203"/>
          <p:cNvSpPr>
            <a:spLocks noChangeAspect="1" noChangeArrowheads="1"/>
          </p:cNvSpPr>
          <p:nvPr/>
        </p:nvSpPr>
        <p:spPr bwMode="auto">
          <a:xfrm>
            <a:off x="76200" y="1752600"/>
            <a:ext cx="8915400" cy="4418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824" name="Rectangle 208"/>
          <p:cNvSpPr>
            <a:spLocks noChangeArrowheads="1"/>
          </p:cNvSpPr>
          <p:nvPr/>
        </p:nvSpPr>
        <p:spPr bwMode="auto">
          <a:xfrm>
            <a:off x="3048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 err="1" smtClean="0">
                <a:solidFill>
                  <a:schemeClr val="tx2"/>
                </a:solidFill>
              </a:rPr>
              <a:t>NO</a:t>
            </a:r>
            <a:r>
              <a:rPr lang="en-US" sz="4000" baseline="-25000" dirty="0" err="1" smtClean="0">
                <a:solidFill>
                  <a:schemeClr val="tx2"/>
                </a:solidFill>
              </a:rPr>
              <a:t>x</a:t>
            </a:r>
            <a:r>
              <a:rPr lang="en-US" sz="4000" dirty="0" smtClean="0">
                <a:solidFill>
                  <a:schemeClr val="tx2"/>
                </a:solidFill>
              </a:rPr>
              <a:t> emission sources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4" name="Rectangle 4"/>
          <p:cNvSpPr>
            <a:spLocks noChangeAspect="1" noChangeArrowheads="1"/>
          </p:cNvSpPr>
          <p:nvPr/>
        </p:nvSpPr>
        <p:spPr bwMode="auto">
          <a:xfrm>
            <a:off x="76200" y="1752600"/>
            <a:ext cx="8915400" cy="4468813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aphicFrame>
        <p:nvGraphicFramePr>
          <p:cNvPr id="225285" name="Object 5"/>
          <p:cNvGraphicFramePr>
            <a:graphicFrameLocks noChangeAspect="1"/>
          </p:cNvGraphicFramePr>
          <p:nvPr/>
        </p:nvGraphicFramePr>
        <p:xfrm>
          <a:off x="503238" y="3917950"/>
          <a:ext cx="3481387" cy="18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82" r:id="rId3" imgW="1155192" imgH="521208" progId="MS_ClipArt_Gallery">
                  <p:embed/>
                </p:oleObj>
              </mc:Choice>
              <mc:Fallback>
                <p:oleObj r:id="rId3" imgW="1155192" imgH="521208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8" y="3917950"/>
                        <a:ext cx="3481387" cy="188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286" name="Group 6"/>
          <p:cNvGrpSpPr>
            <a:grpSpLocks noChangeAspect="1"/>
          </p:cNvGrpSpPr>
          <p:nvPr/>
        </p:nvGrpSpPr>
        <p:grpSpPr bwMode="auto">
          <a:xfrm>
            <a:off x="115888" y="3722688"/>
            <a:ext cx="2955925" cy="2136775"/>
            <a:chOff x="336" y="327"/>
            <a:chExt cx="2870" cy="1733"/>
          </a:xfrm>
        </p:grpSpPr>
        <p:sp>
          <p:nvSpPr>
            <p:cNvPr id="225287" name="Rectangle 7"/>
            <p:cNvSpPr>
              <a:spLocks noChangeAspect="1" noChangeArrowheads="1"/>
            </p:cNvSpPr>
            <p:nvPr/>
          </p:nvSpPr>
          <p:spPr bwMode="auto">
            <a:xfrm>
              <a:off x="1177" y="768"/>
              <a:ext cx="223" cy="108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88" name="Rectangle 8"/>
            <p:cNvSpPr>
              <a:spLocks noChangeAspect="1" noChangeArrowheads="1"/>
            </p:cNvSpPr>
            <p:nvPr/>
          </p:nvSpPr>
          <p:spPr bwMode="auto">
            <a:xfrm>
              <a:off x="1135" y="763"/>
              <a:ext cx="78" cy="1089"/>
            </a:xfrm>
            <a:prstGeom prst="rect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89" name="Freeform 9"/>
            <p:cNvSpPr>
              <a:spLocks noChangeAspect="1"/>
            </p:cNvSpPr>
            <p:nvPr/>
          </p:nvSpPr>
          <p:spPr bwMode="auto">
            <a:xfrm>
              <a:off x="1146" y="685"/>
              <a:ext cx="62" cy="104"/>
            </a:xfrm>
            <a:custGeom>
              <a:avLst/>
              <a:gdLst>
                <a:gd name="T0" fmla="*/ 62 w 62"/>
                <a:gd name="T1" fmla="*/ 104 h 104"/>
                <a:gd name="T2" fmla="*/ 62 w 62"/>
                <a:gd name="T3" fmla="*/ 10 h 104"/>
                <a:gd name="T4" fmla="*/ 0 w 62"/>
                <a:gd name="T5" fmla="*/ 0 h 104"/>
                <a:gd name="T6" fmla="*/ 0 w 62"/>
                <a:gd name="T7" fmla="*/ 104 h 104"/>
                <a:gd name="T8" fmla="*/ 62 w 62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4">
                  <a:moveTo>
                    <a:pt x="62" y="104"/>
                  </a:moveTo>
                  <a:lnTo>
                    <a:pt x="62" y="10"/>
                  </a:lnTo>
                  <a:lnTo>
                    <a:pt x="0" y="0"/>
                  </a:lnTo>
                  <a:lnTo>
                    <a:pt x="0" y="104"/>
                  </a:lnTo>
                  <a:lnTo>
                    <a:pt x="62" y="10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90" name="Freeform 10"/>
            <p:cNvSpPr>
              <a:spLocks noChangeAspect="1"/>
            </p:cNvSpPr>
            <p:nvPr/>
          </p:nvSpPr>
          <p:spPr bwMode="auto">
            <a:xfrm>
              <a:off x="1208" y="685"/>
              <a:ext cx="192" cy="166"/>
            </a:xfrm>
            <a:custGeom>
              <a:avLst/>
              <a:gdLst>
                <a:gd name="T0" fmla="*/ 0 w 192"/>
                <a:gd name="T1" fmla="*/ 0 h 166"/>
                <a:gd name="T2" fmla="*/ 192 w 192"/>
                <a:gd name="T3" fmla="*/ 83 h 166"/>
                <a:gd name="T4" fmla="*/ 192 w 192"/>
                <a:gd name="T5" fmla="*/ 166 h 166"/>
                <a:gd name="T6" fmla="*/ 0 w 192"/>
                <a:gd name="T7" fmla="*/ 83 h 166"/>
                <a:gd name="T8" fmla="*/ 0 w 192"/>
                <a:gd name="T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66">
                  <a:moveTo>
                    <a:pt x="0" y="0"/>
                  </a:moveTo>
                  <a:lnTo>
                    <a:pt x="192" y="83"/>
                  </a:lnTo>
                  <a:lnTo>
                    <a:pt x="192" y="166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91" name="Freeform 11"/>
            <p:cNvSpPr>
              <a:spLocks noChangeAspect="1"/>
            </p:cNvSpPr>
            <p:nvPr/>
          </p:nvSpPr>
          <p:spPr bwMode="auto">
            <a:xfrm>
              <a:off x="756" y="327"/>
              <a:ext cx="21" cy="109"/>
            </a:xfrm>
            <a:custGeom>
              <a:avLst/>
              <a:gdLst>
                <a:gd name="T0" fmla="*/ 0 w 21"/>
                <a:gd name="T1" fmla="*/ 109 h 109"/>
                <a:gd name="T2" fmla="*/ 0 w 21"/>
                <a:gd name="T3" fmla="*/ 0 h 109"/>
                <a:gd name="T4" fmla="*/ 21 w 21"/>
                <a:gd name="T5" fmla="*/ 5 h 109"/>
                <a:gd name="T6" fmla="*/ 21 w 21"/>
                <a:gd name="T7" fmla="*/ 104 h 109"/>
                <a:gd name="T8" fmla="*/ 0 w 21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9">
                  <a:moveTo>
                    <a:pt x="0" y="109"/>
                  </a:moveTo>
                  <a:lnTo>
                    <a:pt x="0" y="0"/>
                  </a:lnTo>
                  <a:lnTo>
                    <a:pt x="21" y="5"/>
                  </a:lnTo>
                  <a:lnTo>
                    <a:pt x="21" y="104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92" name="Freeform 12"/>
            <p:cNvSpPr>
              <a:spLocks noChangeAspect="1"/>
            </p:cNvSpPr>
            <p:nvPr/>
          </p:nvSpPr>
          <p:spPr bwMode="auto">
            <a:xfrm>
              <a:off x="710" y="420"/>
              <a:ext cx="109" cy="63"/>
            </a:xfrm>
            <a:custGeom>
              <a:avLst/>
              <a:gdLst>
                <a:gd name="T0" fmla="*/ 0 w 109"/>
                <a:gd name="T1" fmla="*/ 63 h 63"/>
                <a:gd name="T2" fmla="*/ 0 w 109"/>
                <a:gd name="T3" fmla="*/ 16 h 63"/>
                <a:gd name="T4" fmla="*/ 109 w 109"/>
                <a:gd name="T5" fmla="*/ 0 h 63"/>
                <a:gd name="T6" fmla="*/ 109 w 109"/>
                <a:gd name="T7" fmla="*/ 47 h 63"/>
                <a:gd name="T8" fmla="*/ 0 w 109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63">
                  <a:moveTo>
                    <a:pt x="0" y="63"/>
                  </a:moveTo>
                  <a:lnTo>
                    <a:pt x="0" y="16"/>
                  </a:lnTo>
                  <a:lnTo>
                    <a:pt x="109" y="0"/>
                  </a:lnTo>
                  <a:lnTo>
                    <a:pt x="109" y="4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93" name="Freeform 13"/>
            <p:cNvSpPr>
              <a:spLocks noChangeAspect="1"/>
            </p:cNvSpPr>
            <p:nvPr/>
          </p:nvSpPr>
          <p:spPr bwMode="auto">
            <a:xfrm>
              <a:off x="813" y="420"/>
              <a:ext cx="47" cy="37"/>
            </a:xfrm>
            <a:custGeom>
              <a:avLst/>
              <a:gdLst>
                <a:gd name="T0" fmla="*/ 0 w 47"/>
                <a:gd name="T1" fmla="*/ 31 h 37"/>
                <a:gd name="T2" fmla="*/ 0 w 47"/>
                <a:gd name="T3" fmla="*/ 0 h 37"/>
                <a:gd name="T4" fmla="*/ 47 w 47"/>
                <a:gd name="T5" fmla="*/ 16 h 37"/>
                <a:gd name="T6" fmla="*/ 42 w 47"/>
                <a:gd name="T7" fmla="*/ 37 h 37"/>
                <a:gd name="T8" fmla="*/ 0 w 4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7">
                  <a:moveTo>
                    <a:pt x="0" y="31"/>
                  </a:moveTo>
                  <a:lnTo>
                    <a:pt x="0" y="0"/>
                  </a:lnTo>
                  <a:lnTo>
                    <a:pt x="47" y="16"/>
                  </a:lnTo>
                  <a:lnTo>
                    <a:pt x="4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94" name="Freeform 14"/>
            <p:cNvSpPr>
              <a:spLocks noChangeAspect="1"/>
            </p:cNvSpPr>
            <p:nvPr/>
          </p:nvSpPr>
          <p:spPr bwMode="auto">
            <a:xfrm>
              <a:off x="969" y="462"/>
              <a:ext cx="104" cy="119"/>
            </a:xfrm>
            <a:custGeom>
              <a:avLst/>
              <a:gdLst>
                <a:gd name="T0" fmla="*/ 88 w 104"/>
                <a:gd name="T1" fmla="*/ 0 h 119"/>
                <a:gd name="T2" fmla="*/ 0 w 104"/>
                <a:gd name="T3" fmla="*/ 21 h 119"/>
                <a:gd name="T4" fmla="*/ 26 w 104"/>
                <a:gd name="T5" fmla="*/ 119 h 119"/>
                <a:gd name="T6" fmla="*/ 104 w 104"/>
                <a:gd name="T7" fmla="*/ 93 h 119"/>
                <a:gd name="T8" fmla="*/ 88 w 104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19">
                  <a:moveTo>
                    <a:pt x="88" y="0"/>
                  </a:moveTo>
                  <a:lnTo>
                    <a:pt x="0" y="21"/>
                  </a:lnTo>
                  <a:lnTo>
                    <a:pt x="26" y="119"/>
                  </a:lnTo>
                  <a:lnTo>
                    <a:pt x="104" y="9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95" name="Freeform 15"/>
            <p:cNvSpPr>
              <a:spLocks noChangeAspect="1"/>
            </p:cNvSpPr>
            <p:nvPr/>
          </p:nvSpPr>
          <p:spPr bwMode="auto">
            <a:xfrm>
              <a:off x="912" y="431"/>
              <a:ext cx="249" cy="1416"/>
            </a:xfrm>
            <a:custGeom>
              <a:avLst/>
              <a:gdLst>
                <a:gd name="T0" fmla="*/ 0 w 249"/>
                <a:gd name="T1" fmla="*/ 1136 h 1416"/>
                <a:gd name="T2" fmla="*/ 0 w 249"/>
                <a:gd name="T3" fmla="*/ 882 h 1416"/>
                <a:gd name="T4" fmla="*/ 36 w 249"/>
                <a:gd name="T5" fmla="*/ 788 h 1416"/>
                <a:gd name="T6" fmla="*/ 36 w 249"/>
                <a:gd name="T7" fmla="*/ 0 h 1416"/>
                <a:gd name="T8" fmla="*/ 145 w 249"/>
                <a:gd name="T9" fmla="*/ 67 h 1416"/>
                <a:gd name="T10" fmla="*/ 145 w 249"/>
                <a:gd name="T11" fmla="*/ 26 h 1416"/>
                <a:gd name="T12" fmla="*/ 239 w 249"/>
                <a:gd name="T13" fmla="*/ 88 h 1416"/>
                <a:gd name="T14" fmla="*/ 239 w 249"/>
                <a:gd name="T15" fmla="*/ 124 h 1416"/>
                <a:gd name="T16" fmla="*/ 249 w 249"/>
                <a:gd name="T17" fmla="*/ 145 h 1416"/>
                <a:gd name="T18" fmla="*/ 249 w 249"/>
                <a:gd name="T19" fmla="*/ 1416 h 1416"/>
                <a:gd name="T20" fmla="*/ 36 w 249"/>
                <a:gd name="T21" fmla="*/ 1416 h 1416"/>
                <a:gd name="T22" fmla="*/ 0 w 249"/>
                <a:gd name="T23" fmla="*/ 1416 h 1416"/>
                <a:gd name="T24" fmla="*/ 0 w 249"/>
                <a:gd name="T25" fmla="*/ 113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9" h="1416">
                  <a:moveTo>
                    <a:pt x="0" y="1136"/>
                  </a:moveTo>
                  <a:lnTo>
                    <a:pt x="0" y="882"/>
                  </a:lnTo>
                  <a:lnTo>
                    <a:pt x="36" y="788"/>
                  </a:lnTo>
                  <a:lnTo>
                    <a:pt x="36" y="0"/>
                  </a:lnTo>
                  <a:lnTo>
                    <a:pt x="145" y="67"/>
                  </a:lnTo>
                  <a:lnTo>
                    <a:pt x="145" y="26"/>
                  </a:lnTo>
                  <a:lnTo>
                    <a:pt x="239" y="88"/>
                  </a:lnTo>
                  <a:lnTo>
                    <a:pt x="239" y="124"/>
                  </a:lnTo>
                  <a:lnTo>
                    <a:pt x="249" y="145"/>
                  </a:lnTo>
                  <a:lnTo>
                    <a:pt x="249" y="1416"/>
                  </a:lnTo>
                  <a:lnTo>
                    <a:pt x="36" y="1416"/>
                  </a:lnTo>
                  <a:lnTo>
                    <a:pt x="0" y="1416"/>
                  </a:lnTo>
                  <a:lnTo>
                    <a:pt x="0" y="113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96" name="Freeform 16"/>
            <p:cNvSpPr>
              <a:spLocks noChangeAspect="1"/>
            </p:cNvSpPr>
            <p:nvPr/>
          </p:nvSpPr>
          <p:spPr bwMode="auto">
            <a:xfrm>
              <a:off x="486" y="431"/>
              <a:ext cx="468" cy="1416"/>
            </a:xfrm>
            <a:custGeom>
              <a:avLst/>
              <a:gdLst>
                <a:gd name="T0" fmla="*/ 0 w 468"/>
                <a:gd name="T1" fmla="*/ 1416 h 1416"/>
                <a:gd name="T2" fmla="*/ 0 w 468"/>
                <a:gd name="T3" fmla="*/ 882 h 1416"/>
                <a:gd name="T4" fmla="*/ 37 w 468"/>
                <a:gd name="T5" fmla="*/ 793 h 1416"/>
                <a:gd name="T6" fmla="*/ 37 w 468"/>
                <a:gd name="T7" fmla="*/ 93 h 1416"/>
                <a:gd name="T8" fmla="*/ 58 w 468"/>
                <a:gd name="T9" fmla="*/ 57 h 1416"/>
                <a:gd name="T10" fmla="*/ 468 w 468"/>
                <a:gd name="T11" fmla="*/ 0 h 1416"/>
                <a:gd name="T12" fmla="*/ 468 w 468"/>
                <a:gd name="T13" fmla="*/ 793 h 1416"/>
                <a:gd name="T14" fmla="*/ 431 w 468"/>
                <a:gd name="T15" fmla="*/ 887 h 1416"/>
                <a:gd name="T16" fmla="*/ 431 w 468"/>
                <a:gd name="T17" fmla="*/ 1416 h 1416"/>
                <a:gd name="T18" fmla="*/ 0 w 468"/>
                <a:gd name="T1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1416">
                  <a:moveTo>
                    <a:pt x="0" y="1416"/>
                  </a:moveTo>
                  <a:lnTo>
                    <a:pt x="0" y="882"/>
                  </a:lnTo>
                  <a:lnTo>
                    <a:pt x="37" y="793"/>
                  </a:lnTo>
                  <a:lnTo>
                    <a:pt x="37" y="93"/>
                  </a:lnTo>
                  <a:lnTo>
                    <a:pt x="58" y="57"/>
                  </a:lnTo>
                  <a:lnTo>
                    <a:pt x="468" y="0"/>
                  </a:lnTo>
                  <a:lnTo>
                    <a:pt x="468" y="793"/>
                  </a:lnTo>
                  <a:lnTo>
                    <a:pt x="431" y="887"/>
                  </a:lnTo>
                  <a:lnTo>
                    <a:pt x="431" y="1416"/>
                  </a:lnTo>
                  <a:lnTo>
                    <a:pt x="0" y="141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97" name="Line 17"/>
            <p:cNvSpPr>
              <a:spLocks noChangeAspect="1" noChangeShapeType="1"/>
            </p:cNvSpPr>
            <p:nvPr/>
          </p:nvSpPr>
          <p:spPr bwMode="auto">
            <a:xfrm>
              <a:off x="509" y="1420"/>
              <a:ext cx="369" cy="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98" name="Line 18"/>
            <p:cNvSpPr>
              <a:spLocks noChangeAspect="1" noChangeShapeType="1"/>
            </p:cNvSpPr>
            <p:nvPr/>
          </p:nvSpPr>
          <p:spPr bwMode="auto">
            <a:xfrm flipV="1">
              <a:off x="506" y="1456"/>
              <a:ext cx="369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99" name="Line 19"/>
            <p:cNvSpPr>
              <a:spLocks noChangeAspect="1" noChangeShapeType="1"/>
            </p:cNvSpPr>
            <p:nvPr/>
          </p:nvSpPr>
          <p:spPr bwMode="auto">
            <a:xfrm flipV="1">
              <a:off x="506" y="1519"/>
              <a:ext cx="363" cy="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00" name="Line 20"/>
            <p:cNvSpPr>
              <a:spLocks noChangeAspect="1" noChangeShapeType="1"/>
            </p:cNvSpPr>
            <p:nvPr/>
          </p:nvSpPr>
          <p:spPr bwMode="auto">
            <a:xfrm flipV="1">
              <a:off x="505" y="1490"/>
              <a:ext cx="37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01" name="Rectangle 21"/>
            <p:cNvSpPr>
              <a:spLocks noChangeAspect="1" noChangeArrowheads="1"/>
            </p:cNvSpPr>
            <p:nvPr/>
          </p:nvSpPr>
          <p:spPr bwMode="auto">
            <a:xfrm>
              <a:off x="1125" y="571"/>
              <a:ext cx="15" cy="76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02" name="Rectangle 22"/>
            <p:cNvSpPr>
              <a:spLocks noChangeAspect="1" noChangeArrowheads="1"/>
            </p:cNvSpPr>
            <p:nvPr/>
          </p:nvSpPr>
          <p:spPr bwMode="auto">
            <a:xfrm>
              <a:off x="1016" y="514"/>
              <a:ext cx="15" cy="762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03" name="Rectangle 23"/>
            <p:cNvSpPr>
              <a:spLocks noChangeAspect="1" noChangeArrowheads="1"/>
            </p:cNvSpPr>
            <p:nvPr/>
          </p:nvSpPr>
          <p:spPr bwMode="auto">
            <a:xfrm>
              <a:off x="1083" y="545"/>
              <a:ext cx="21" cy="76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04" name="Rectangle 24"/>
            <p:cNvSpPr>
              <a:spLocks noChangeAspect="1" noChangeArrowheads="1"/>
            </p:cNvSpPr>
            <p:nvPr/>
          </p:nvSpPr>
          <p:spPr bwMode="auto">
            <a:xfrm>
              <a:off x="1052" y="529"/>
              <a:ext cx="21" cy="76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05" name="Rectangle 25"/>
            <p:cNvSpPr>
              <a:spLocks noChangeAspect="1" noChangeArrowheads="1"/>
            </p:cNvSpPr>
            <p:nvPr/>
          </p:nvSpPr>
          <p:spPr bwMode="auto">
            <a:xfrm>
              <a:off x="979" y="488"/>
              <a:ext cx="21" cy="76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06" name="Freeform 26"/>
            <p:cNvSpPr>
              <a:spLocks noChangeAspect="1"/>
            </p:cNvSpPr>
            <p:nvPr/>
          </p:nvSpPr>
          <p:spPr bwMode="auto">
            <a:xfrm>
              <a:off x="523" y="431"/>
              <a:ext cx="431" cy="98"/>
            </a:xfrm>
            <a:custGeom>
              <a:avLst/>
              <a:gdLst>
                <a:gd name="T0" fmla="*/ 0 w 431"/>
                <a:gd name="T1" fmla="*/ 98 h 98"/>
                <a:gd name="T2" fmla="*/ 26 w 431"/>
                <a:gd name="T3" fmla="*/ 57 h 98"/>
                <a:gd name="T4" fmla="*/ 431 w 431"/>
                <a:gd name="T5" fmla="*/ 0 h 98"/>
                <a:gd name="T6" fmla="*/ 431 w 431"/>
                <a:gd name="T7" fmla="*/ 57 h 98"/>
                <a:gd name="T8" fmla="*/ 0 w 431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98">
                  <a:moveTo>
                    <a:pt x="0" y="98"/>
                  </a:moveTo>
                  <a:lnTo>
                    <a:pt x="26" y="57"/>
                  </a:lnTo>
                  <a:lnTo>
                    <a:pt x="431" y="0"/>
                  </a:lnTo>
                  <a:lnTo>
                    <a:pt x="431" y="57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07" name="Freeform 27"/>
            <p:cNvSpPr>
              <a:spLocks noChangeAspect="1"/>
            </p:cNvSpPr>
            <p:nvPr/>
          </p:nvSpPr>
          <p:spPr bwMode="auto">
            <a:xfrm>
              <a:off x="481" y="1224"/>
              <a:ext cx="473" cy="94"/>
            </a:xfrm>
            <a:custGeom>
              <a:avLst/>
              <a:gdLst>
                <a:gd name="T0" fmla="*/ 42 w 473"/>
                <a:gd name="T1" fmla="*/ 0 h 94"/>
                <a:gd name="T2" fmla="*/ 473 w 473"/>
                <a:gd name="T3" fmla="*/ 0 h 94"/>
                <a:gd name="T4" fmla="*/ 436 w 473"/>
                <a:gd name="T5" fmla="*/ 94 h 94"/>
                <a:gd name="T6" fmla="*/ 0 w 473"/>
                <a:gd name="T7" fmla="*/ 94 h 94"/>
                <a:gd name="T8" fmla="*/ 42 w 473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94">
                  <a:moveTo>
                    <a:pt x="42" y="0"/>
                  </a:moveTo>
                  <a:lnTo>
                    <a:pt x="473" y="0"/>
                  </a:lnTo>
                  <a:lnTo>
                    <a:pt x="436" y="94"/>
                  </a:lnTo>
                  <a:lnTo>
                    <a:pt x="0" y="9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08" name="Freeform 28"/>
            <p:cNvSpPr>
              <a:spLocks noChangeAspect="1"/>
            </p:cNvSpPr>
            <p:nvPr/>
          </p:nvSpPr>
          <p:spPr bwMode="auto">
            <a:xfrm>
              <a:off x="824" y="488"/>
              <a:ext cx="57" cy="830"/>
            </a:xfrm>
            <a:custGeom>
              <a:avLst/>
              <a:gdLst>
                <a:gd name="T0" fmla="*/ 57 w 57"/>
                <a:gd name="T1" fmla="*/ 0 h 830"/>
                <a:gd name="T2" fmla="*/ 57 w 57"/>
                <a:gd name="T3" fmla="*/ 736 h 830"/>
                <a:gd name="T4" fmla="*/ 21 w 57"/>
                <a:gd name="T5" fmla="*/ 830 h 830"/>
                <a:gd name="T6" fmla="*/ 0 w 57"/>
                <a:gd name="T7" fmla="*/ 830 h 830"/>
                <a:gd name="T8" fmla="*/ 36 w 57"/>
                <a:gd name="T9" fmla="*/ 736 h 830"/>
                <a:gd name="T10" fmla="*/ 36 w 57"/>
                <a:gd name="T11" fmla="*/ 5 h 830"/>
                <a:gd name="T12" fmla="*/ 57 w 57"/>
                <a:gd name="T13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830">
                  <a:moveTo>
                    <a:pt x="57" y="0"/>
                  </a:moveTo>
                  <a:lnTo>
                    <a:pt x="57" y="736"/>
                  </a:lnTo>
                  <a:lnTo>
                    <a:pt x="21" y="830"/>
                  </a:lnTo>
                  <a:lnTo>
                    <a:pt x="0" y="830"/>
                  </a:lnTo>
                  <a:lnTo>
                    <a:pt x="36" y="736"/>
                  </a:lnTo>
                  <a:lnTo>
                    <a:pt x="36" y="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09" name="Freeform 29"/>
            <p:cNvSpPr>
              <a:spLocks noChangeAspect="1"/>
            </p:cNvSpPr>
            <p:nvPr/>
          </p:nvSpPr>
          <p:spPr bwMode="auto">
            <a:xfrm>
              <a:off x="756" y="498"/>
              <a:ext cx="57" cy="820"/>
            </a:xfrm>
            <a:custGeom>
              <a:avLst/>
              <a:gdLst>
                <a:gd name="T0" fmla="*/ 0 w 57"/>
                <a:gd name="T1" fmla="*/ 820 h 820"/>
                <a:gd name="T2" fmla="*/ 37 w 57"/>
                <a:gd name="T3" fmla="*/ 726 h 820"/>
                <a:gd name="T4" fmla="*/ 37 w 57"/>
                <a:gd name="T5" fmla="*/ 0 h 820"/>
                <a:gd name="T6" fmla="*/ 57 w 57"/>
                <a:gd name="T7" fmla="*/ 0 h 820"/>
                <a:gd name="T8" fmla="*/ 57 w 57"/>
                <a:gd name="T9" fmla="*/ 732 h 820"/>
                <a:gd name="T10" fmla="*/ 21 w 57"/>
                <a:gd name="T11" fmla="*/ 820 h 820"/>
                <a:gd name="T12" fmla="*/ 0 w 57"/>
                <a:gd name="T13" fmla="*/ 82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820">
                  <a:moveTo>
                    <a:pt x="0" y="820"/>
                  </a:moveTo>
                  <a:lnTo>
                    <a:pt x="37" y="726"/>
                  </a:lnTo>
                  <a:lnTo>
                    <a:pt x="37" y="0"/>
                  </a:lnTo>
                  <a:lnTo>
                    <a:pt x="57" y="0"/>
                  </a:lnTo>
                  <a:lnTo>
                    <a:pt x="57" y="732"/>
                  </a:lnTo>
                  <a:lnTo>
                    <a:pt x="21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10" name="Freeform 30"/>
            <p:cNvSpPr>
              <a:spLocks noChangeAspect="1"/>
            </p:cNvSpPr>
            <p:nvPr/>
          </p:nvSpPr>
          <p:spPr bwMode="auto">
            <a:xfrm>
              <a:off x="678" y="503"/>
              <a:ext cx="63" cy="815"/>
            </a:xfrm>
            <a:custGeom>
              <a:avLst/>
              <a:gdLst>
                <a:gd name="T0" fmla="*/ 42 w 63"/>
                <a:gd name="T1" fmla="*/ 5 h 815"/>
                <a:gd name="T2" fmla="*/ 63 w 63"/>
                <a:gd name="T3" fmla="*/ 0 h 815"/>
                <a:gd name="T4" fmla="*/ 63 w 63"/>
                <a:gd name="T5" fmla="*/ 727 h 815"/>
                <a:gd name="T6" fmla="*/ 26 w 63"/>
                <a:gd name="T7" fmla="*/ 815 h 815"/>
                <a:gd name="T8" fmla="*/ 0 w 63"/>
                <a:gd name="T9" fmla="*/ 815 h 815"/>
                <a:gd name="T10" fmla="*/ 42 w 63"/>
                <a:gd name="T11" fmla="*/ 721 h 815"/>
                <a:gd name="T12" fmla="*/ 42 w 63"/>
                <a:gd name="T13" fmla="*/ 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815">
                  <a:moveTo>
                    <a:pt x="42" y="5"/>
                  </a:moveTo>
                  <a:lnTo>
                    <a:pt x="63" y="0"/>
                  </a:lnTo>
                  <a:lnTo>
                    <a:pt x="63" y="727"/>
                  </a:lnTo>
                  <a:lnTo>
                    <a:pt x="26" y="815"/>
                  </a:lnTo>
                  <a:lnTo>
                    <a:pt x="0" y="815"/>
                  </a:lnTo>
                  <a:lnTo>
                    <a:pt x="42" y="721"/>
                  </a:lnTo>
                  <a:lnTo>
                    <a:pt x="42" y="5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11" name="Freeform 31"/>
            <p:cNvSpPr>
              <a:spLocks noChangeAspect="1"/>
            </p:cNvSpPr>
            <p:nvPr/>
          </p:nvSpPr>
          <p:spPr bwMode="auto">
            <a:xfrm>
              <a:off x="606" y="514"/>
              <a:ext cx="62" cy="804"/>
            </a:xfrm>
            <a:custGeom>
              <a:avLst/>
              <a:gdLst>
                <a:gd name="T0" fmla="*/ 41 w 62"/>
                <a:gd name="T1" fmla="*/ 0 h 804"/>
                <a:gd name="T2" fmla="*/ 62 w 62"/>
                <a:gd name="T3" fmla="*/ 0 h 804"/>
                <a:gd name="T4" fmla="*/ 62 w 62"/>
                <a:gd name="T5" fmla="*/ 716 h 804"/>
                <a:gd name="T6" fmla="*/ 26 w 62"/>
                <a:gd name="T7" fmla="*/ 804 h 804"/>
                <a:gd name="T8" fmla="*/ 0 w 62"/>
                <a:gd name="T9" fmla="*/ 804 h 804"/>
                <a:gd name="T10" fmla="*/ 41 w 62"/>
                <a:gd name="T11" fmla="*/ 716 h 804"/>
                <a:gd name="T12" fmla="*/ 41 w 62"/>
                <a:gd name="T13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804">
                  <a:moveTo>
                    <a:pt x="41" y="0"/>
                  </a:moveTo>
                  <a:lnTo>
                    <a:pt x="62" y="0"/>
                  </a:lnTo>
                  <a:lnTo>
                    <a:pt x="62" y="716"/>
                  </a:lnTo>
                  <a:lnTo>
                    <a:pt x="26" y="804"/>
                  </a:lnTo>
                  <a:lnTo>
                    <a:pt x="0" y="804"/>
                  </a:lnTo>
                  <a:lnTo>
                    <a:pt x="41" y="716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12" name="Freeform 32"/>
            <p:cNvSpPr>
              <a:spLocks noChangeAspect="1"/>
            </p:cNvSpPr>
            <p:nvPr/>
          </p:nvSpPr>
          <p:spPr bwMode="auto">
            <a:xfrm>
              <a:off x="538" y="519"/>
              <a:ext cx="63" cy="799"/>
            </a:xfrm>
            <a:custGeom>
              <a:avLst/>
              <a:gdLst>
                <a:gd name="T0" fmla="*/ 37 w 63"/>
                <a:gd name="T1" fmla="*/ 5 h 799"/>
                <a:gd name="T2" fmla="*/ 63 w 63"/>
                <a:gd name="T3" fmla="*/ 0 h 799"/>
                <a:gd name="T4" fmla="*/ 63 w 63"/>
                <a:gd name="T5" fmla="*/ 705 h 799"/>
                <a:gd name="T6" fmla="*/ 21 w 63"/>
                <a:gd name="T7" fmla="*/ 799 h 799"/>
                <a:gd name="T8" fmla="*/ 0 w 63"/>
                <a:gd name="T9" fmla="*/ 799 h 799"/>
                <a:gd name="T10" fmla="*/ 37 w 63"/>
                <a:gd name="T11" fmla="*/ 705 h 799"/>
                <a:gd name="T12" fmla="*/ 37 w 63"/>
                <a:gd name="T13" fmla="*/ 5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799">
                  <a:moveTo>
                    <a:pt x="37" y="5"/>
                  </a:moveTo>
                  <a:lnTo>
                    <a:pt x="63" y="0"/>
                  </a:lnTo>
                  <a:lnTo>
                    <a:pt x="63" y="705"/>
                  </a:lnTo>
                  <a:lnTo>
                    <a:pt x="21" y="799"/>
                  </a:lnTo>
                  <a:lnTo>
                    <a:pt x="0" y="799"/>
                  </a:lnTo>
                  <a:lnTo>
                    <a:pt x="37" y="705"/>
                  </a:lnTo>
                  <a:lnTo>
                    <a:pt x="37" y="5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13" name="Rectangle 33"/>
            <p:cNvSpPr>
              <a:spLocks noChangeAspect="1" noChangeArrowheads="1"/>
            </p:cNvSpPr>
            <p:nvPr/>
          </p:nvSpPr>
          <p:spPr bwMode="auto">
            <a:xfrm>
              <a:off x="1234" y="1385"/>
              <a:ext cx="104" cy="46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14" name="Rectangle 34"/>
            <p:cNvSpPr>
              <a:spLocks noChangeAspect="1" noChangeArrowheads="1"/>
            </p:cNvSpPr>
            <p:nvPr/>
          </p:nvSpPr>
          <p:spPr bwMode="auto">
            <a:xfrm>
              <a:off x="1254" y="1411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15" name="Rectangle 35"/>
            <p:cNvSpPr>
              <a:spLocks noChangeAspect="1" noChangeArrowheads="1"/>
            </p:cNvSpPr>
            <p:nvPr/>
          </p:nvSpPr>
          <p:spPr bwMode="auto">
            <a:xfrm>
              <a:off x="1291" y="1411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16" name="Line 36"/>
            <p:cNvSpPr>
              <a:spLocks noChangeAspect="1" noChangeShapeType="1"/>
            </p:cNvSpPr>
            <p:nvPr/>
          </p:nvSpPr>
          <p:spPr bwMode="auto">
            <a:xfrm flipV="1">
              <a:off x="1350" y="1443"/>
              <a:ext cx="45" cy="3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17" name="Line 37"/>
            <p:cNvSpPr>
              <a:spLocks noChangeAspect="1" noChangeShapeType="1"/>
            </p:cNvSpPr>
            <p:nvPr/>
          </p:nvSpPr>
          <p:spPr bwMode="auto">
            <a:xfrm>
              <a:off x="1351" y="1473"/>
              <a:ext cx="49" cy="1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18" name="Line 38"/>
            <p:cNvSpPr>
              <a:spLocks noChangeAspect="1" noChangeShapeType="1"/>
            </p:cNvSpPr>
            <p:nvPr/>
          </p:nvSpPr>
          <p:spPr bwMode="auto">
            <a:xfrm flipV="1">
              <a:off x="1346" y="1506"/>
              <a:ext cx="54" cy="7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19" name="Line 39"/>
            <p:cNvSpPr>
              <a:spLocks noChangeAspect="1" noChangeShapeType="1"/>
            </p:cNvSpPr>
            <p:nvPr/>
          </p:nvSpPr>
          <p:spPr bwMode="auto">
            <a:xfrm>
              <a:off x="1347" y="1537"/>
              <a:ext cx="53" cy="5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20" name="Rectangle 40"/>
            <p:cNvSpPr>
              <a:spLocks noChangeAspect="1" noChangeArrowheads="1"/>
            </p:cNvSpPr>
            <p:nvPr/>
          </p:nvSpPr>
          <p:spPr bwMode="auto">
            <a:xfrm>
              <a:off x="1862" y="1209"/>
              <a:ext cx="124" cy="643"/>
            </a:xfrm>
            <a:prstGeom prst="rect">
              <a:avLst/>
            </a:pr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21" name="Freeform 41"/>
            <p:cNvSpPr>
              <a:spLocks noChangeAspect="1"/>
            </p:cNvSpPr>
            <p:nvPr/>
          </p:nvSpPr>
          <p:spPr bwMode="auto">
            <a:xfrm>
              <a:off x="1670" y="1152"/>
              <a:ext cx="244" cy="695"/>
            </a:xfrm>
            <a:custGeom>
              <a:avLst/>
              <a:gdLst>
                <a:gd name="T0" fmla="*/ 0 w 244"/>
                <a:gd name="T1" fmla="*/ 15 h 695"/>
                <a:gd name="T2" fmla="*/ 0 w 244"/>
                <a:gd name="T3" fmla="*/ 695 h 695"/>
                <a:gd name="T4" fmla="*/ 244 w 244"/>
                <a:gd name="T5" fmla="*/ 695 h 695"/>
                <a:gd name="T6" fmla="*/ 244 w 244"/>
                <a:gd name="T7" fmla="*/ 0 h 695"/>
                <a:gd name="T8" fmla="*/ 0 w 244"/>
                <a:gd name="T9" fmla="*/ 1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95">
                  <a:moveTo>
                    <a:pt x="0" y="15"/>
                  </a:moveTo>
                  <a:lnTo>
                    <a:pt x="0" y="695"/>
                  </a:lnTo>
                  <a:lnTo>
                    <a:pt x="244" y="695"/>
                  </a:lnTo>
                  <a:lnTo>
                    <a:pt x="24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22" name="Freeform 42"/>
            <p:cNvSpPr>
              <a:spLocks noChangeAspect="1"/>
            </p:cNvSpPr>
            <p:nvPr/>
          </p:nvSpPr>
          <p:spPr bwMode="auto">
            <a:xfrm>
              <a:off x="1903" y="1147"/>
              <a:ext cx="83" cy="119"/>
            </a:xfrm>
            <a:custGeom>
              <a:avLst/>
              <a:gdLst>
                <a:gd name="T0" fmla="*/ 0 w 83"/>
                <a:gd name="T1" fmla="*/ 0 h 119"/>
                <a:gd name="T2" fmla="*/ 83 w 83"/>
                <a:gd name="T3" fmla="*/ 62 h 119"/>
                <a:gd name="T4" fmla="*/ 83 w 83"/>
                <a:gd name="T5" fmla="*/ 119 h 119"/>
                <a:gd name="T6" fmla="*/ 0 w 83"/>
                <a:gd name="T7" fmla="*/ 77 h 119"/>
                <a:gd name="T8" fmla="*/ 0 w 83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19">
                  <a:moveTo>
                    <a:pt x="0" y="0"/>
                  </a:moveTo>
                  <a:lnTo>
                    <a:pt x="83" y="62"/>
                  </a:lnTo>
                  <a:lnTo>
                    <a:pt x="83" y="119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23" name="Rectangle 43"/>
            <p:cNvSpPr>
              <a:spLocks noChangeAspect="1" noChangeArrowheads="1"/>
            </p:cNvSpPr>
            <p:nvPr/>
          </p:nvSpPr>
          <p:spPr bwMode="auto">
            <a:xfrm>
              <a:off x="1690" y="1235"/>
              <a:ext cx="26" cy="29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24" name="Rectangle 44"/>
            <p:cNvSpPr>
              <a:spLocks noChangeAspect="1" noChangeArrowheads="1"/>
            </p:cNvSpPr>
            <p:nvPr/>
          </p:nvSpPr>
          <p:spPr bwMode="auto">
            <a:xfrm>
              <a:off x="1846" y="1240"/>
              <a:ext cx="21" cy="2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25" name="Line 45"/>
            <p:cNvSpPr>
              <a:spLocks noChangeAspect="1" noChangeShapeType="1"/>
            </p:cNvSpPr>
            <p:nvPr/>
          </p:nvSpPr>
          <p:spPr bwMode="auto">
            <a:xfrm>
              <a:off x="1685" y="1287"/>
              <a:ext cx="226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26" name="Line 46"/>
            <p:cNvSpPr>
              <a:spLocks noChangeAspect="1" noChangeShapeType="1"/>
            </p:cNvSpPr>
            <p:nvPr/>
          </p:nvSpPr>
          <p:spPr bwMode="auto">
            <a:xfrm>
              <a:off x="1674" y="1344"/>
              <a:ext cx="228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27" name="Line 47"/>
            <p:cNvSpPr>
              <a:spLocks noChangeAspect="1" noChangeShapeType="1"/>
            </p:cNvSpPr>
            <p:nvPr/>
          </p:nvSpPr>
          <p:spPr bwMode="auto">
            <a:xfrm>
              <a:off x="1472" y="1411"/>
              <a:ext cx="43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28" name="Line 48"/>
            <p:cNvSpPr>
              <a:spLocks noChangeAspect="1" noChangeShapeType="1"/>
            </p:cNvSpPr>
            <p:nvPr/>
          </p:nvSpPr>
          <p:spPr bwMode="auto">
            <a:xfrm>
              <a:off x="1667" y="1468"/>
              <a:ext cx="23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29" name="Freeform 49"/>
            <p:cNvSpPr>
              <a:spLocks noChangeAspect="1"/>
            </p:cNvSpPr>
            <p:nvPr/>
          </p:nvSpPr>
          <p:spPr bwMode="auto">
            <a:xfrm>
              <a:off x="2863" y="1053"/>
              <a:ext cx="88" cy="88"/>
            </a:xfrm>
            <a:custGeom>
              <a:avLst/>
              <a:gdLst>
                <a:gd name="T0" fmla="*/ 11 w 88"/>
                <a:gd name="T1" fmla="*/ 0 h 88"/>
                <a:gd name="T2" fmla="*/ 88 w 88"/>
                <a:gd name="T3" fmla="*/ 26 h 88"/>
                <a:gd name="T4" fmla="*/ 83 w 88"/>
                <a:gd name="T5" fmla="*/ 88 h 88"/>
                <a:gd name="T6" fmla="*/ 0 w 88"/>
                <a:gd name="T7" fmla="*/ 62 h 88"/>
                <a:gd name="T8" fmla="*/ 11 w 88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8">
                  <a:moveTo>
                    <a:pt x="11" y="0"/>
                  </a:moveTo>
                  <a:lnTo>
                    <a:pt x="88" y="26"/>
                  </a:lnTo>
                  <a:lnTo>
                    <a:pt x="83" y="88"/>
                  </a:lnTo>
                  <a:lnTo>
                    <a:pt x="0" y="6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30" name="Rectangle 50"/>
            <p:cNvSpPr>
              <a:spLocks noChangeAspect="1" noChangeArrowheads="1"/>
            </p:cNvSpPr>
            <p:nvPr/>
          </p:nvSpPr>
          <p:spPr bwMode="auto">
            <a:xfrm>
              <a:off x="2832" y="1053"/>
              <a:ext cx="47" cy="94"/>
            </a:xfrm>
            <a:prstGeom prst="rect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31" name="Rectangle 51"/>
            <p:cNvSpPr>
              <a:spLocks noChangeAspect="1" noChangeArrowheads="1"/>
            </p:cNvSpPr>
            <p:nvPr/>
          </p:nvSpPr>
          <p:spPr bwMode="auto">
            <a:xfrm>
              <a:off x="2749" y="1115"/>
              <a:ext cx="156" cy="73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32" name="Freeform 52"/>
            <p:cNvSpPr>
              <a:spLocks noChangeAspect="1"/>
            </p:cNvSpPr>
            <p:nvPr/>
          </p:nvSpPr>
          <p:spPr bwMode="auto">
            <a:xfrm>
              <a:off x="2899" y="1115"/>
              <a:ext cx="104" cy="732"/>
            </a:xfrm>
            <a:custGeom>
              <a:avLst/>
              <a:gdLst>
                <a:gd name="T0" fmla="*/ 0 w 104"/>
                <a:gd name="T1" fmla="*/ 0 h 732"/>
                <a:gd name="T2" fmla="*/ 104 w 104"/>
                <a:gd name="T3" fmla="*/ 32 h 732"/>
                <a:gd name="T4" fmla="*/ 104 w 104"/>
                <a:gd name="T5" fmla="*/ 732 h 732"/>
                <a:gd name="T6" fmla="*/ 0 w 104"/>
                <a:gd name="T7" fmla="*/ 732 h 732"/>
                <a:gd name="T8" fmla="*/ 0 w 104"/>
                <a:gd name="T9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732">
                  <a:moveTo>
                    <a:pt x="0" y="0"/>
                  </a:moveTo>
                  <a:lnTo>
                    <a:pt x="104" y="32"/>
                  </a:lnTo>
                  <a:lnTo>
                    <a:pt x="104" y="732"/>
                  </a:lnTo>
                  <a:lnTo>
                    <a:pt x="0" y="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33" name="Rectangle 53"/>
            <p:cNvSpPr>
              <a:spLocks noChangeAspect="1" noChangeArrowheads="1"/>
            </p:cNvSpPr>
            <p:nvPr/>
          </p:nvSpPr>
          <p:spPr bwMode="auto">
            <a:xfrm>
              <a:off x="2775" y="1157"/>
              <a:ext cx="26" cy="3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34" name="Rectangle 54"/>
            <p:cNvSpPr>
              <a:spLocks noChangeAspect="1" noChangeArrowheads="1"/>
            </p:cNvSpPr>
            <p:nvPr/>
          </p:nvSpPr>
          <p:spPr bwMode="auto">
            <a:xfrm>
              <a:off x="2811" y="1157"/>
              <a:ext cx="21" cy="3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35" name="Rectangle 55"/>
            <p:cNvSpPr>
              <a:spLocks noChangeAspect="1" noChangeArrowheads="1"/>
            </p:cNvSpPr>
            <p:nvPr/>
          </p:nvSpPr>
          <p:spPr bwMode="auto">
            <a:xfrm>
              <a:off x="2848" y="1157"/>
              <a:ext cx="26" cy="3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36" name="Line 56"/>
            <p:cNvSpPr>
              <a:spLocks noChangeAspect="1" noChangeShapeType="1"/>
            </p:cNvSpPr>
            <p:nvPr/>
          </p:nvSpPr>
          <p:spPr bwMode="auto">
            <a:xfrm>
              <a:off x="2758" y="1220"/>
              <a:ext cx="126" cy="0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37" name="Line 57"/>
            <p:cNvSpPr>
              <a:spLocks noChangeAspect="1" noChangeShapeType="1"/>
            </p:cNvSpPr>
            <p:nvPr/>
          </p:nvSpPr>
          <p:spPr bwMode="auto">
            <a:xfrm>
              <a:off x="2755" y="1287"/>
              <a:ext cx="134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38" name="Line 58"/>
            <p:cNvSpPr>
              <a:spLocks noChangeAspect="1" noChangeShapeType="1"/>
            </p:cNvSpPr>
            <p:nvPr/>
          </p:nvSpPr>
          <p:spPr bwMode="auto">
            <a:xfrm>
              <a:off x="2614" y="1370"/>
              <a:ext cx="272" cy="5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39" name="Line 59"/>
            <p:cNvSpPr>
              <a:spLocks noChangeAspect="1" noChangeShapeType="1"/>
            </p:cNvSpPr>
            <p:nvPr/>
          </p:nvSpPr>
          <p:spPr bwMode="auto">
            <a:xfrm>
              <a:off x="2635" y="1437"/>
              <a:ext cx="253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0" name="Rectangle 60"/>
            <p:cNvSpPr>
              <a:spLocks noChangeAspect="1" noChangeArrowheads="1"/>
            </p:cNvSpPr>
            <p:nvPr/>
          </p:nvSpPr>
          <p:spPr bwMode="auto">
            <a:xfrm>
              <a:off x="2531" y="1307"/>
              <a:ext cx="145" cy="545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1" name="Freeform 61"/>
            <p:cNvSpPr>
              <a:spLocks noChangeAspect="1"/>
            </p:cNvSpPr>
            <p:nvPr/>
          </p:nvSpPr>
          <p:spPr bwMode="auto">
            <a:xfrm>
              <a:off x="2671" y="1307"/>
              <a:ext cx="104" cy="540"/>
            </a:xfrm>
            <a:custGeom>
              <a:avLst/>
              <a:gdLst>
                <a:gd name="T0" fmla="*/ 0 w 104"/>
                <a:gd name="T1" fmla="*/ 0 h 540"/>
                <a:gd name="T2" fmla="*/ 104 w 104"/>
                <a:gd name="T3" fmla="*/ 42 h 540"/>
                <a:gd name="T4" fmla="*/ 104 w 104"/>
                <a:gd name="T5" fmla="*/ 540 h 540"/>
                <a:gd name="T6" fmla="*/ 0 w 104"/>
                <a:gd name="T7" fmla="*/ 540 h 540"/>
                <a:gd name="T8" fmla="*/ 0 w 104"/>
                <a:gd name="T9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540">
                  <a:moveTo>
                    <a:pt x="0" y="0"/>
                  </a:moveTo>
                  <a:lnTo>
                    <a:pt x="104" y="42"/>
                  </a:lnTo>
                  <a:lnTo>
                    <a:pt x="104" y="540"/>
                  </a:lnTo>
                  <a:lnTo>
                    <a:pt x="0" y="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2" name="Freeform 62"/>
            <p:cNvSpPr>
              <a:spLocks noChangeAspect="1"/>
            </p:cNvSpPr>
            <p:nvPr/>
          </p:nvSpPr>
          <p:spPr bwMode="auto">
            <a:xfrm>
              <a:off x="2448" y="628"/>
              <a:ext cx="93" cy="1224"/>
            </a:xfrm>
            <a:custGeom>
              <a:avLst/>
              <a:gdLst>
                <a:gd name="T0" fmla="*/ 10 w 93"/>
                <a:gd name="T1" fmla="*/ 0 h 1224"/>
                <a:gd name="T2" fmla="*/ 93 w 93"/>
                <a:gd name="T3" fmla="*/ 98 h 1224"/>
                <a:gd name="T4" fmla="*/ 93 w 93"/>
                <a:gd name="T5" fmla="*/ 1224 h 1224"/>
                <a:gd name="T6" fmla="*/ 0 w 93"/>
                <a:gd name="T7" fmla="*/ 1224 h 1224"/>
                <a:gd name="T8" fmla="*/ 10 w 93"/>
                <a:gd name="T9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224">
                  <a:moveTo>
                    <a:pt x="10" y="0"/>
                  </a:moveTo>
                  <a:lnTo>
                    <a:pt x="93" y="98"/>
                  </a:lnTo>
                  <a:lnTo>
                    <a:pt x="93" y="1224"/>
                  </a:lnTo>
                  <a:lnTo>
                    <a:pt x="0" y="122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3" name="Freeform 63"/>
            <p:cNvSpPr>
              <a:spLocks noChangeAspect="1"/>
            </p:cNvSpPr>
            <p:nvPr/>
          </p:nvSpPr>
          <p:spPr bwMode="auto">
            <a:xfrm>
              <a:off x="2064" y="628"/>
              <a:ext cx="400" cy="1224"/>
            </a:xfrm>
            <a:custGeom>
              <a:avLst/>
              <a:gdLst>
                <a:gd name="T0" fmla="*/ 0 w 400"/>
                <a:gd name="T1" fmla="*/ 36 h 1224"/>
                <a:gd name="T2" fmla="*/ 400 w 400"/>
                <a:gd name="T3" fmla="*/ 0 h 1224"/>
                <a:gd name="T4" fmla="*/ 400 w 400"/>
                <a:gd name="T5" fmla="*/ 1224 h 1224"/>
                <a:gd name="T6" fmla="*/ 0 w 400"/>
                <a:gd name="T7" fmla="*/ 1224 h 1224"/>
                <a:gd name="T8" fmla="*/ 0 w 400"/>
                <a:gd name="T9" fmla="*/ 36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1224">
                  <a:moveTo>
                    <a:pt x="0" y="36"/>
                  </a:moveTo>
                  <a:lnTo>
                    <a:pt x="400" y="0"/>
                  </a:lnTo>
                  <a:lnTo>
                    <a:pt x="400" y="1224"/>
                  </a:lnTo>
                  <a:lnTo>
                    <a:pt x="0" y="12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4" name="Rectangle 64"/>
            <p:cNvSpPr>
              <a:spLocks noChangeAspect="1" noChangeArrowheads="1"/>
            </p:cNvSpPr>
            <p:nvPr/>
          </p:nvSpPr>
          <p:spPr bwMode="auto">
            <a:xfrm>
              <a:off x="2375" y="633"/>
              <a:ext cx="26" cy="12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5" name="Freeform 65"/>
            <p:cNvSpPr>
              <a:spLocks noChangeAspect="1"/>
            </p:cNvSpPr>
            <p:nvPr/>
          </p:nvSpPr>
          <p:spPr bwMode="auto">
            <a:xfrm>
              <a:off x="2303" y="638"/>
              <a:ext cx="26" cy="1209"/>
            </a:xfrm>
            <a:custGeom>
              <a:avLst/>
              <a:gdLst>
                <a:gd name="T0" fmla="*/ 26 w 26"/>
                <a:gd name="T1" fmla="*/ 0 h 1209"/>
                <a:gd name="T2" fmla="*/ 0 w 26"/>
                <a:gd name="T3" fmla="*/ 5 h 1209"/>
                <a:gd name="T4" fmla="*/ 0 w 26"/>
                <a:gd name="T5" fmla="*/ 1209 h 1209"/>
                <a:gd name="T6" fmla="*/ 26 w 26"/>
                <a:gd name="T7" fmla="*/ 1209 h 1209"/>
                <a:gd name="T8" fmla="*/ 26 w 26"/>
                <a:gd name="T9" fmla="*/ 0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09">
                  <a:moveTo>
                    <a:pt x="26" y="0"/>
                  </a:moveTo>
                  <a:lnTo>
                    <a:pt x="0" y="5"/>
                  </a:lnTo>
                  <a:lnTo>
                    <a:pt x="0" y="1209"/>
                  </a:lnTo>
                  <a:lnTo>
                    <a:pt x="26" y="120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6" name="Freeform 66"/>
            <p:cNvSpPr>
              <a:spLocks noChangeAspect="1"/>
            </p:cNvSpPr>
            <p:nvPr/>
          </p:nvSpPr>
          <p:spPr bwMode="auto">
            <a:xfrm>
              <a:off x="2235" y="649"/>
              <a:ext cx="26" cy="1198"/>
            </a:xfrm>
            <a:custGeom>
              <a:avLst/>
              <a:gdLst>
                <a:gd name="T0" fmla="*/ 26 w 26"/>
                <a:gd name="T1" fmla="*/ 0 h 1198"/>
                <a:gd name="T2" fmla="*/ 0 w 26"/>
                <a:gd name="T3" fmla="*/ 0 h 1198"/>
                <a:gd name="T4" fmla="*/ 0 w 26"/>
                <a:gd name="T5" fmla="*/ 1198 h 1198"/>
                <a:gd name="T6" fmla="*/ 21 w 26"/>
                <a:gd name="T7" fmla="*/ 1198 h 1198"/>
                <a:gd name="T8" fmla="*/ 26 w 26"/>
                <a:gd name="T9" fmla="*/ 0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98">
                  <a:moveTo>
                    <a:pt x="26" y="0"/>
                  </a:moveTo>
                  <a:lnTo>
                    <a:pt x="0" y="0"/>
                  </a:lnTo>
                  <a:lnTo>
                    <a:pt x="0" y="1198"/>
                  </a:lnTo>
                  <a:lnTo>
                    <a:pt x="21" y="1198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7" name="Rectangle 67"/>
            <p:cNvSpPr>
              <a:spLocks noChangeAspect="1" noChangeArrowheads="1"/>
            </p:cNvSpPr>
            <p:nvPr/>
          </p:nvSpPr>
          <p:spPr bwMode="auto">
            <a:xfrm>
              <a:off x="2163" y="654"/>
              <a:ext cx="26" cy="119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8" name="Rectangle 68"/>
            <p:cNvSpPr>
              <a:spLocks noChangeAspect="1" noChangeArrowheads="1"/>
            </p:cNvSpPr>
            <p:nvPr/>
          </p:nvSpPr>
          <p:spPr bwMode="auto">
            <a:xfrm>
              <a:off x="2095" y="659"/>
              <a:ext cx="26" cy="11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9" name="Freeform 69"/>
            <p:cNvSpPr>
              <a:spLocks noChangeAspect="1"/>
            </p:cNvSpPr>
            <p:nvPr/>
          </p:nvSpPr>
          <p:spPr bwMode="auto">
            <a:xfrm>
              <a:off x="1348" y="1344"/>
              <a:ext cx="192" cy="503"/>
            </a:xfrm>
            <a:custGeom>
              <a:avLst/>
              <a:gdLst>
                <a:gd name="T0" fmla="*/ 0 w 192"/>
                <a:gd name="T1" fmla="*/ 0 h 503"/>
                <a:gd name="T2" fmla="*/ 192 w 192"/>
                <a:gd name="T3" fmla="*/ 5 h 503"/>
                <a:gd name="T4" fmla="*/ 192 w 192"/>
                <a:gd name="T5" fmla="*/ 503 h 503"/>
                <a:gd name="T6" fmla="*/ 0 w 192"/>
                <a:gd name="T7" fmla="*/ 503 h 503"/>
                <a:gd name="T8" fmla="*/ 0 w 192"/>
                <a:gd name="T9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503">
                  <a:moveTo>
                    <a:pt x="0" y="0"/>
                  </a:moveTo>
                  <a:lnTo>
                    <a:pt x="192" y="5"/>
                  </a:lnTo>
                  <a:lnTo>
                    <a:pt x="192" y="503"/>
                  </a:lnTo>
                  <a:lnTo>
                    <a:pt x="0" y="5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0" name="Rectangle 70"/>
            <p:cNvSpPr>
              <a:spLocks noChangeAspect="1" noChangeArrowheads="1"/>
            </p:cNvSpPr>
            <p:nvPr/>
          </p:nvSpPr>
          <p:spPr bwMode="auto">
            <a:xfrm>
              <a:off x="1452" y="1406"/>
              <a:ext cx="20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1" name="Rectangle 71"/>
            <p:cNvSpPr>
              <a:spLocks noChangeAspect="1" noChangeArrowheads="1"/>
            </p:cNvSpPr>
            <p:nvPr/>
          </p:nvSpPr>
          <p:spPr bwMode="auto">
            <a:xfrm>
              <a:off x="1488" y="1406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2" name="Freeform 72"/>
            <p:cNvSpPr>
              <a:spLocks noChangeAspect="1"/>
            </p:cNvSpPr>
            <p:nvPr/>
          </p:nvSpPr>
          <p:spPr bwMode="auto">
            <a:xfrm>
              <a:off x="1535" y="1349"/>
              <a:ext cx="135" cy="498"/>
            </a:xfrm>
            <a:custGeom>
              <a:avLst/>
              <a:gdLst>
                <a:gd name="T0" fmla="*/ 0 w 135"/>
                <a:gd name="T1" fmla="*/ 0 h 498"/>
                <a:gd name="T2" fmla="*/ 0 w 135"/>
                <a:gd name="T3" fmla="*/ 498 h 498"/>
                <a:gd name="T4" fmla="*/ 135 w 135"/>
                <a:gd name="T5" fmla="*/ 498 h 498"/>
                <a:gd name="T6" fmla="*/ 135 w 135"/>
                <a:gd name="T7" fmla="*/ 52 h 498"/>
                <a:gd name="T8" fmla="*/ 0 w 135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498">
                  <a:moveTo>
                    <a:pt x="0" y="0"/>
                  </a:moveTo>
                  <a:lnTo>
                    <a:pt x="0" y="498"/>
                  </a:lnTo>
                  <a:lnTo>
                    <a:pt x="135" y="498"/>
                  </a:lnTo>
                  <a:lnTo>
                    <a:pt x="135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3" name="Rectangle 73"/>
            <p:cNvSpPr>
              <a:spLocks noChangeAspect="1" noChangeArrowheads="1"/>
            </p:cNvSpPr>
            <p:nvPr/>
          </p:nvSpPr>
          <p:spPr bwMode="auto">
            <a:xfrm>
              <a:off x="1374" y="1406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4" name="Rectangle 74"/>
            <p:cNvSpPr>
              <a:spLocks noChangeAspect="1" noChangeArrowheads="1"/>
            </p:cNvSpPr>
            <p:nvPr/>
          </p:nvSpPr>
          <p:spPr bwMode="auto">
            <a:xfrm>
              <a:off x="1410" y="1406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5" name="Line 75"/>
            <p:cNvSpPr>
              <a:spLocks noChangeAspect="1" noChangeShapeType="1"/>
            </p:cNvSpPr>
            <p:nvPr/>
          </p:nvSpPr>
          <p:spPr bwMode="auto">
            <a:xfrm flipV="1">
              <a:off x="1246" y="1442"/>
              <a:ext cx="27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6" name="Line 76"/>
            <p:cNvSpPr>
              <a:spLocks noChangeAspect="1" noChangeShapeType="1"/>
            </p:cNvSpPr>
            <p:nvPr/>
          </p:nvSpPr>
          <p:spPr bwMode="auto">
            <a:xfrm flipV="1">
              <a:off x="1252" y="1472"/>
              <a:ext cx="263" cy="0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7" name="Line 77"/>
            <p:cNvSpPr>
              <a:spLocks noChangeAspect="1" noChangeShapeType="1"/>
            </p:cNvSpPr>
            <p:nvPr/>
          </p:nvSpPr>
          <p:spPr bwMode="auto">
            <a:xfrm flipV="1">
              <a:off x="1248" y="1506"/>
              <a:ext cx="27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8" name="Line 78"/>
            <p:cNvSpPr>
              <a:spLocks noChangeAspect="1" noChangeShapeType="1"/>
            </p:cNvSpPr>
            <p:nvPr/>
          </p:nvSpPr>
          <p:spPr bwMode="auto">
            <a:xfrm>
              <a:off x="1245" y="1539"/>
              <a:ext cx="263" cy="2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9" name="Freeform 79"/>
            <p:cNvSpPr>
              <a:spLocks noChangeAspect="1"/>
            </p:cNvSpPr>
            <p:nvPr/>
          </p:nvSpPr>
          <p:spPr bwMode="auto">
            <a:xfrm>
              <a:off x="336" y="1608"/>
              <a:ext cx="2870" cy="452"/>
            </a:xfrm>
            <a:custGeom>
              <a:avLst/>
              <a:gdLst>
                <a:gd name="T0" fmla="*/ 0 w 2870"/>
                <a:gd name="T1" fmla="*/ 146 h 452"/>
                <a:gd name="T2" fmla="*/ 57 w 2870"/>
                <a:gd name="T3" fmla="*/ 94 h 452"/>
                <a:gd name="T4" fmla="*/ 93 w 2870"/>
                <a:gd name="T5" fmla="*/ 120 h 452"/>
                <a:gd name="T6" fmla="*/ 119 w 2870"/>
                <a:gd name="T7" fmla="*/ 63 h 452"/>
                <a:gd name="T8" fmla="*/ 254 w 2870"/>
                <a:gd name="T9" fmla="*/ 88 h 452"/>
                <a:gd name="T10" fmla="*/ 285 w 2870"/>
                <a:gd name="T11" fmla="*/ 42 h 452"/>
                <a:gd name="T12" fmla="*/ 337 w 2870"/>
                <a:gd name="T13" fmla="*/ 78 h 452"/>
                <a:gd name="T14" fmla="*/ 379 w 2870"/>
                <a:gd name="T15" fmla="*/ 68 h 452"/>
                <a:gd name="T16" fmla="*/ 420 w 2870"/>
                <a:gd name="T17" fmla="*/ 63 h 452"/>
                <a:gd name="T18" fmla="*/ 462 w 2870"/>
                <a:gd name="T19" fmla="*/ 94 h 452"/>
                <a:gd name="T20" fmla="*/ 493 w 2870"/>
                <a:gd name="T21" fmla="*/ 57 h 452"/>
                <a:gd name="T22" fmla="*/ 560 w 2870"/>
                <a:gd name="T23" fmla="*/ 73 h 452"/>
                <a:gd name="T24" fmla="*/ 602 w 2870"/>
                <a:gd name="T25" fmla="*/ 68 h 452"/>
                <a:gd name="T26" fmla="*/ 618 w 2870"/>
                <a:gd name="T27" fmla="*/ 88 h 452"/>
                <a:gd name="T28" fmla="*/ 643 w 2870"/>
                <a:gd name="T29" fmla="*/ 63 h 452"/>
                <a:gd name="T30" fmla="*/ 685 w 2870"/>
                <a:gd name="T31" fmla="*/ 104 h 452"/>
                <a:gd name="T32" fmla="*/ 726 w 2870"/>
                <a:gd name="T33" fmla="*/ 120 h 452"/>
                <a:gd name="T34" fmla="*/ 758 w 2870"/>
                <a:gd name="T35" fmla="*/ 83 h 452"/>
                <a:gd name="T36" fmla="*/ 820 w 2870"/>
                <a:gd name="T37" fmla="*/ 99 h 452"/>
                <a:gd name="T38" fmla="*/ 846 w 2870"/>
                <a:gd name="T39" fmla="*/ 125 h 452"/>
                <a:gd name="T40" fmla="*/ 872 w 2870"/>
                <a:gd name="T41" fmla="*/ 99 h 452"/>
                <a:gd name="T42" fmla="*/ 908 w 2870"/>
                <a:gd name="T43" fmla="*/ 104 h 452"/>
                <a:gd name="T44" fmla="*/ 996 w 2870"/>
                <a:gd name="T45" fmla="*/ 94 h 452"/>
                <a:gd name="T46" fmla="*/ 1038 w 2870"/>
                <a:gd name="T47" fmla="*/ 104 h 452"/>
                <a:gd name="T48" fmla="*/ 1074 w 2870"/>
                <a:gd name="T49" fmla="*/ 114 h 452"/>
                <a:gd name="T50" fmla="*/ 1110 w 2870"/>
                <a:gd name="T51" fmla="*/ 88 h 452"/>
                <a:gd name="T52" fmla="*/ 1209 w 2870"/>
                <a:gd name="T53" fmla="*/ 125 h 452"/>
                <a:gd name="T54" fmla="*/ 1235 w 2870"/>
                <a:gd name="T55" fmla="*/ 94 h 452"/>
                <a:gd name="T56" fmla="*/ 1328 w 2870"/>
                <a:gd name="T57" fmla="*/ 104 h 452"/>
                <a:gd name="T58" fmla="*/ 1489 w 2870"/>
                <a:gd name="T59" fmla="*/ 94 h 452"/>
                <a:gd name="T60" fmla="*/ 1520 w 2870"/>
                <a:gd name="T61" fmla="*/ 47 h 452"/>
                <a:gd name="T62" fmla="*/ 1666 w 2870"/>
                <a:gd name="T63" fmla="*/ 37 h 452"/>
                <a:gd name="T64" fmla="*/ 1795 w 2870"/>
                <a:gd name="T65" fmla="*/ 68 h 452"/>
                <a:gd name="T66" fmla="*/ 1842 w 2870"/>
                <a:gd name="T67" fmla="*/ 63 h 452"/>
                <a:gd name="T68" fmla="*/ 1894 w 2870"/>
                <a:gd name="T69" fmla="*/ 52 h 452"/>
                <a:gd name="T70" fmla="*/ 1977 w 2870"/>
                <a:gd name="T71" fmla="*/ 73 h 452"/>
                <a:gd name="T72" fmla="*/ 2003 w 2870"/>
                <a:gd name="T73" fmla="*/ 57 h 452"/>
                <a:gd name="T74" fmla="*/ 2024 w 2870"/>
                <a:gd name="T75" fmla="*/ 57 h 452"/>
                <a:gd name="T76" fmla="*/ 2169 w 2870"/>
                <a:gd name="T77" fmla="*/ 37 h 452"/>
                <a:gd name="T78" fmla="*/ 2205 w 2870"/>
                <a:gd name="T79" fmla="*/ 78 h 452"/>
                <a:gd name="T80" fmla="*/ 2283 w 2870"/>
                <a:gd name="T81" fmla="*/ 21 h 452"/>
                <a:gd name="T82" fmla="*/ 2320 w 2870"/>
                <a:gd name="T83" fmla="*/ 26 h 452"/>
                <a:gd name="T84" fmla="*/ 2397 w 2870"/>
                <a:gd name="T85" fmla="*/ 52 h 452"/>
                <a:gd name="T86" fmla="*/ 2434 w 2870"/>
                <a:gd name="T87" fmla="*/ 52 h 452"/>
                <a:gd name="T88" fmla="*/ 2475 w 2870"/>
                <a:gd name="T89" fmla="*/ 21 h 452"/>
                <a:gd name="T90" fmla="*/ 2787 w 2870"/>
                <a:gd name="T91" fmla="*/ 21 h 452"/>
                <a:gd name="T92" fmla="*/ 2823 w 2870"/>
                <a:gd name="T93" fmla="*/ 16 h 452"/>
                <a:gd name="T94" fmla="*/ 2870 w 2870"/>
                <a:gd name="T95" fmla="*/ 0 h 452"/>
                <a:gd name="T96" fmla="*/ 2870 w 2870"/>
                <a:gd name="T97" fmla="*/ 452 h 452"/>
                <a:gd name="T98" fmla="*/ 0 w 2870"/>
                <a:gd name="T99" fmla="*/ 452 h 452"/>
                <a:gd name="T100" fmla="*/ 0 w 2870"/>
                <a:gd name="T101" fmla="*/ 14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0" h="452">
                  <a:moveTo>
                    <a:pt x="0" y="146"/>
                  </a:moveTo>
                  <a:lnTo>
                    <a:pt x="57" y="94"/>
                  </a:lnTo>
                  <a:lnTo>
                    <a:pt x="93" y="120"/>
                  </a:lnTo>
                  <a:lnTo>
                    <a:pt x="119" y="63"/>
                  </a:lnTo>
                  <a:lnTo>
                    <a:pt x="254" y="88"/>
                  </a:lnTo>
                  <a:lnTo>
                    <a:pt x="285" y="42"/>
                  </a:lnTo>
                  <a:lnTo>
                    <a:pt x="337" y="78"/>
                  </a:lnTo>
                  <a:lnTo>
                    <a:pt x="379" y="68"/>
                  </a:lnTo>
                  <a:lnTo>
                    <a:pt x="420" y="63"/>
                  </a:lnTo>
                  <a:lnTo>
                    <a:pt x="462" y="94"/>
                  </a:lnTo>
                  <a:lnTo>
                    <a:pt x="493" y="57"/>
                  </a:lnTo>
                  <a:lnTo>
                    <a:pt x="560" y="73"/>
                  </a:lnTo>
                  <a:lnTo>
                    <a:pt x="602" y="68"/>
                  </a:lnTo>
                  <a:lnTo>
                    <a:pt x="618" y="88"/>
                  </a:lnTo>
                  <a:lnTo>
                    <a:pt x="643" y="63"/>
                  </a:lnTo>
                  <a:lnTo>
                    <a:pt x="685" y="104"/>
                  </a:lnTo>
                  <a:lnTo>
                    <a:pt x="726" y="120"/>
                  </a:lnTo>
                  <a:lnTo>
                    <a:pt x="758" y="83"/>
                  </a:lnTo>
                  <a:lnTo>
                    <a:pt x="820" y="99"/>
                  </a:lnTo>
                  <a:lnTo>
                    <a:pt x="846" y="125"/>
                  </a:lnTo>
                  <a:lnTo>
                    <a:pt x="872" y="99"/>
                  </a:lnTo>
                  <a:lnTo>
                    <a:pt x="908" y="104"/>
                  </a:lnTo>
                  <a:lnTo>
                    <a:pt x="996" y="94"/>
                  </a:lnTo>
                  <a:lnTo>
                    <a:pt x="1038" y="104"/>
                  </a:lnTo>
                  <a:lnTo>
                    <a:pt x="1074" y="114"/>
                  </a:lnTo>
                  <a:lnTo>
                    <a:pt x="1110" y="88"/>
                  </a:lnTo>
                  <a:lnTo>
                    <a:pt x="1209" y="125"/>
                  </a:lnTo>
                  <a:lnTo>
                    <a:pt x="1235" y="94"/>
                  </a:lnTo>
                  <a:lnTo>
                    <a:pt x="1328" y="104"/>
                  </a:lnTo>
                  <a:lnTo>
                    <a:pt x="1489" y="94"/>
                  </a:lnTo>
                  <a:lnTo>
                    <a:pt x="1520" y="47"/>
                  </a:lnTo>
                  <a:lnTo>
                    <a:pt x="1666" y="37"/>
                  </a:lnTo>
                  <a:lnTo>
                    <a:pt x="1795" y="68"/>
                  </a:lnTo>
                  <a:lnTo>
                    <a:pt x="1842" y="63"/>
                  </a:lnTo>
                  <a:lnTo>
                    <a:pt x="1894" y="52"/>
                  </a:lnTo>
                  <a:lnTo>
                    <a:pt x="1977" y="73"/>
                  </a:lnTo>
                  <a:lnTo>
                    <a:pt x="2003" y="57"/>
                  </a:lnTo>
                  <a:lnTo>
                    <a:pt x="2024" y="57"/>
                  </a:lnTo>
                  <a:lnTo>
                    <a:pt x="2169" y="37"/>
                  </a:lnTo>
                  <a:lnTo>
                    <a:pt x="2205" y="78"/>
                  </a:lnTo>
                  <a:lnTo>
                    <a:pt x="2283" y="21"/>
                  </a:lnTo>
                  <a:lnTo>
                    <a:pt x="2320" y="26"/>
                  </a:lnTo>
                  <a:lnTo>
                    <a:pt x="2397" y="52"/>
                  </a:lnTo>
                  <a:lnTo>
                    <a:pt x="2434" y="52"/>
                  </a:lnTo>
                  <a:lnTo>
                    <a:pt x="2475" y="21"/>
                  </a:lnTo>
                  <a:lnTo>
                    <a:pt x="2787" y="21"/>
                  </a:lnTo>
                  <a:lnTo>
                    <a:pt x="2823" y="16"/>
                  </a:lnTo>
                  <a:lnTo>
                    <a:pt x="2870" y="0"/>
                  </a:lnTo>
                  <a:lnTo>
                    <a:pt x="2870" y="452"/>
                  </a:lnTo>
                  <a:lnTo>
                    <a:pt x="0" y="452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25360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805673"/>
              </p:ext>
            </p:extLst>
          </p:nvPr>
        </p:nvGraphicFramePr>
        <p:xfrm>
          <a:off x="4003185" y="4382215"/>
          <a:ext cx="1795462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83" r:id="rId5" imgW="5588000" imgH="3454400" progId="MS_ClipArt_Gallery">
                  <p:embed/>
                </p:oleObj>
              </mc:Choice>
              <mc:Fallback>
                <p:oleObj r:id="rId5" imgW="5588000" imgH="3454400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3185" y="4382215"/>
                        <a:ext cx="1795462" cy="133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1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840923"/>
              </p:ext>
            </p:extLst>
          </p:nvPr>
        </p:nvGraphicFramePr>
        <p:xfrm>
          <a:off x="5798647" y="4777879"/>
          <a:ext cx="1866134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84" r:id="rId7" imgW="1185672" imgH="682752" progId="MS_ClipArt_Gallery">
                  <p:embed/>
                </p:oleObj>
              </mc:Choice>
              <mc:Fallback>
                <p:oleObj r:id="rId7" imgW="1185672" imgH="682752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8647" y="4777879"/>
                        <a:ext cx="1866134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362" name="Group 82"/>
          <p:cNvGrpSpPr>
            <a:grpSpLocks noChangeAspect="1"/>
          </p:cNvGrpSpPr>
          <p:nvPr/>
        </p:nvGrpSpPr>
        <p:grpSpPr bwMode="auto">
          <a:xfrm>
            <a:off x="103188" y="5392738"/>
            <a:ext cx="3698875" cy="785812"/>
            <a:chOff x="2142" y="1882"/>
            <a:chExt cx="1352" cy="240"/>
          </a:xfrm>
        </p:grpSpPr>
        <p:sp>
          <p:nvSpPr>
            <p:cNvPr id="225363" name="Freeform 83"/>
            <p:cNvSpPr>
              <a:spLocks noChangeAspect="1"/>
            </p:cNvSpPr>
            <p:nvPr/>
          </p:nvSpPr>
          <p:spPr bwMode="auto">
            <a:xfrm>
              <a:off x="2273" y="1894"/>
              <a:ext cx="562" cy="30"/>
            </a:xfrm>
            <a:custGeom>
              <a:avLst/>
              <a:gdLst>
                <a:gd name="T0" fmla="*/ 0 w 562"/>
                <a:gd name="T1" fmla="*/ 30 h 30"/>
                <a:gd name="T2" fmla="*/ 134 w 562"/>
                <a:gd name="T3" fmla="*/ 13 h 30"/>
                <a:gd name="T4" fmla="*/ 278 w 562"/>
                <a:gd name="T5" fmla="*/ 3 h 30"/>
                <a:gd name="T6" fmla="*/ 347 w 562"/>
                <a:gd name="T7" fmla="*/ 9 h 30"/>
                <a:gd name="T8" fmla="*/ 378 w 562"/>
                <a:gd name="T9" fmla="*/ 9 h 30"/>
                <a:gd name="T10" fmla="*/ 389 w 562"/>
                <a:gd name="T11" fmla="*/ 7 h 30"/>
                <a:gd name="T12" fmla="*/ 401 w 562"/>
                <a:gd name="T13" fmla="*/ 3 h 30"/>
                <a:gd name="T14" fmla="*/ 407 w 562"/>
                <a:gd name="T15" fmla="*/ 2 h 30"/>
                <a:gd name="T16" fmla="*/ 413 w 562"/>
                <a:gd name="T17" fmla="*/ 0 h 30"/>
                <a:gd name="T18" fmla="*/ 430 w 562"/>
                <a:gd name="T19" fmla="*/ 2 h 30"/>
                <a:gd name="T20" fmla="*/ 478 w 562"/>
                <a:gd name="T21" fmla="*/ 9 h 30"/>
                <a:gd name="T22" fmla="*/ 562 w 562"/>
                <a:gd name="T23" fmla="*/ 30 h 30"/>
                <a:gd name="T24" fmla="*/ 196 w 562"/>
                <a:gd name="T25" fmla="*/ 30 h 30"/>
                <a:gd name="T26" fmla="*/ 0 w 562"/>
                <a:gd name="T2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2" h="30">
                  <a:moveTo>
                    <a:pt x="0" y="30"/>
                  </a:moveTo>
                  <a:lnTo>
                    <a:pt x="134" y="13"/>
                  </a:lnTo>
                  <a:lnTo>
                    <a:pt x="278" y="3"/>
                  </a:lnTo>
                  <a:lnTo>
                    <a:pt x="347" y="9"/>
                  </a:lnTo>
                  <a:lnTo>
                    <a:pt x="378" y="9"/>
                  </a:lnTo>
                  <a:lnTo>
                    <a:pt x="389" y="7"/>
                  </a:lnTo>
                  <a:lnTo>
                    <a:pt x="401" y="3"/>
                  </a:lnTo>
                  <a:lnTo>
                    <a:pt x="407" y="2"/>
                  </a:lnTo>
                  <a:lnTo>
                    <a:pt x="413" y="0"/>
                  </a:lnTo>
                  <a:lnTo>
                    <a:pt x="430" y="2"/>
                  </a:lnTo>
                  <a:lnTo>
                    <a:pt x="478" y="9"/>
                  </a:lnTo>
                  <a:lnTo>
                    <a:pt x="562" y="30"/>
                  </a:lnTo>
                  <a:lnTo>
                    <a:pt x="19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64" name="Freeform 84"/>
            <p:cNvSpPr>
              <a:spLocks noChangeAspect="1"/>
            </p:cNvSpPr>
            <p:nvPr/>
          </p:nvSpPr>
          <p:spPr bwMode="auto">
            <a:xfrm>
              <a:off x="2271" y="1892"/>
              <a:ext cx="562" cy="30"/>
            </a:xfrm>
            <a:custGeom>
              <a:avLst/>
              <a:gdLst>
                <a:gd name="T0" fmla="*/ 0 w 562"/>
                <a:gd name="T1" fmla="*/ 30 h 30"/>
                <a:gd name="T2" fmla="*/ 134 w 562"/>
                <a:gd name="T3" fmla="*/ 13 h 30"/>
                <a:gd name="T4" fmla="*/ 278 w 562"/>
                <a:gd name="T5" fmla="*/ 4 h 30"/>
                <a:gd name="T6" fmla="*/ 347 w 562"/>
                <a:gd name="T7" fmla="*/ 9 h 30"/>
                <a:gd name="T8" fmla="*/ 378 w 562"/>
                <a:gd name="T9" fmla="*/ 9 h 30"/>
                <a:gd name="T10" fmla="*/ 390 w 562"/>
                <a:gd name="T11" fmla="*/ 7 h 30"/>
                <a:gd name="T12" fmla="*/ 401 w 562"/>
                <a:gd name="T13" fmla="*/ 4 h 30"/>
                <a:gd name="T14" fmla="*/ 407 w 562"/>
                <a:gd name="T15" fmla="*/ 2 h 30"/>
                <a:gd name="T16" fmla="*/ 413 w 562"/>
                <a:gd name="T17" fmla="*/ 0 h 30"/>
                <a:gd name="T18" fmla="*/ 430 w 562"/>
                <a:gd name="T19" fmla="*/ 2 h 30"/>
                <a:gd name="T20" fmla="*/ 478 w 562"/>
                <a:gd name="T21" fmla="*/ 9 h 30"/>
                <a:gd name="T22" fmla="*/ 562 w 562"/>
                <a:gd name="T23" fmla="*/ 30 h 30"/>
                <a:gd name="T24" fmla="*/ 196 w 562"/>
                <a:gd name="T25" fmla="*/ 30 h 30"/>
                <a:gd name="T26" fmla="*/ 0 w 562"/>
                <a:gd name="T2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2" h="30">
                  <a:moveTo>
                    <a:pt x="0" y="30"/>
                  </a:moveTo>
                  <a:lnTo>
                    <a:pt x="134" y="13"/>
                  </a:lnTo>
                  <a:lnTo>
                    <a:pt x="278" y="4"/>
                  </a:lnTo>
                  <a:lnTo>
                    <a:pt x="347" y="9"/>
                  </a:lnTo>
                  <a:lnTo>
                    <a:pt x="378" y="9"/>
                  </a:lnTo>
                  <a:lnTo>
                    <a:pt x="390" y="7"/>
                  </a:lnTo>
                  <a:lnTo>
                    <a:pt x="401" y="4"/>
                  </a:lnTo>
                  <a:lnTo>
                    <a:pt x="407" y="2"/>
                  </a:lnTo>
                  <a:lnTo>
                    <a:pt x="413" y="0"/>
                  </a:lnTo>
                  <a:lnTo>
                    <a:pt x="430" y="2"/>
                  </a:lnTo>
                  <a:lnTo>
                    <a:pt x="478" y="9"/>
                  </a:lnTo>
                  <a:lnTo>
                    <a:pt x="562" y="30"/>
                  </a:lnTo>
                  <a:lnTo>
                    <a:pt x="196" y="30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65" name="Freeform 85"/>
            <p:cNvSpPr>
              <a:spLocks noChangeAspect="1"/>
            </p:cNvSpPr>
            <p:nvPr/>
          </p:nvSpPr>
          <p:spPr bwMode="auto">
            <a:xfrm>
              <a:off x="2144" y="1924"/>
              <a:ext cx="511" cy="154"/>
            </a:xfrm>
            <a:custGeom>
              <a:avLst/>
              <a:gdLst>
                <a:gd name="T0" fmla="*/ 0 w 511"/>
                <a:gd name="T1" fmla="*/ 154 h 154"/>
                <a:gd name="T2" fmla="*/ 0 w 511"/>
                <a:gd name="T3" fmla="*/ 0 h 154"/>
                <a:gd name="T4" fmla="*/ 511 w 511"/>
                <a:gd name="T5" fmla="*/ 0 h 154"/>
                <a:gd name="T6" fmla="*/ 424 w 511"/>
                <a:gd name="T7" fmla="*/ 41 h 154"/>
                <a:gd name="T8" fmla="*/ 296 w 511"/>
                <a:gd name="T9" fmla="*/ 85 h 154"/>
                <a:gd name="T10" fmla="*/ 148 w 511"/>
                <a:gd name="T11" fmla="*/ 127 h 154"/>
                <a:gd name="T12" fmla="*/ 0 w 511"/>
                <a:gd name="T13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1" h="154">
                  <a:moveTo>
                    <a:pt x="0" y="154"/>
                  </a:moveTo>
                  <a:lnTo>
                    <a:pt x="0" y="0"/>
                  </a:lnTo>
                  <a:lnTo>
                    <a:pt x="511" y="0"/>
                  </a:lnTo>
                  <a:lnTo>
                    <a:pt x="424" y="41"/>
                  </a:lnTo>
                  <a:lnTo>
                    <a:pt x="296" y="85"/>
                  </a:lnTo>
                  <a:lnTo>
                    <a:pt x="148" y="12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00B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66" name="Freeform 86"/>
            <p:cNvSpPr>
              <a:spLocks noChangeAspect="1"/>
            </p:cNvSpPr>
            <p:nvPr/>
          </p:nvSpPr>
          <p:spPr bwMode="auto">
            <a:xfrm>
              <a:off x="2142" y="1922"/>
              <a:ext cx="511" cy="154"/>
            </a:xfrm>
            <a:custGeom>
              <a:avLst/>
              <a:gdLst>
                <a:gd name="T0" fmla="*/ 0 w 511"/>
                <a:gd name="T1" fmla="*/ 154 h 154"/>
                <a:gd name="T2" fmla="*/ 0 w 511"/>
                <a:gd name="T3" fmla="*/ 0 h 154"/>
                <a:gd name="T4" fmla="*/ 511 w 511"/>
                <a:gd name="T5" fmla="*/ 0 h 154"/>
                <a:gd name="T6" fmla="*/ 424 w 511"/>
                <a:gd name="T7" fmla="*/ 41 h 154"/>
                <a:gd name="T8" fmla="*/ 296 w 511"/>
                <a:gd name="T9" fmla="*/ 85 h 154"/>
                <a:gd name="T10" fmla="*/ 148 w 511"/>
                <a:gd name="T11" fmla="*/ 127 h 154"/>
                <a:gd name="T12" fmla="*/ 0 w 511"/>
                <a:gd name="T13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1" h="154">
                  <a:moveTo>
                    <a:pt x="0" y="154"/>
                  </a:moveTo>
                  <a:lnTo>
                    <a:pt x="0" y="0"/>
                  </a:lnTo>
                  <a:lnTo>
                    <a:pt x="511" y="0"/>
                  </a:lnTo>
                  <a:lnTo>
                    <a:pt x="424" y="41"/>
                  </a:lnTo>
                  <a:lnTo>
                    <a:pt x="296" y="85"/>
                  </a:lnTo>
                  <a:lnTo>
                    <a:pt x="148" y="127"/>
                  </a:lnTo>
                  <a:lnTo>
                    <a:pt x="0" y="154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67" name="Freeform 87"/>
            <p:cNvSpPr>
              <a:spLocks noChangeAspect="1"/>
            </p:cNvSpPr>
            <p:nvPr/>
          </p:nvSpPr>
          <p:spPr bwMode="auto">
            <a:xfrm>
              <a:off x="2553" y="1886"/>
              <a:ext cx="27" cy="44"/>
            </a:xfrm>
            <a:custGeom>
              <a:avLst/>
              <a:gdLst>
                <a:gd name="T0" fmla="*/ 8 w 27"/>
                <a:gd name="T1" fmla="*/ 2 h 44"/>
                <a:gd name="T2" fmla="*/ 6 w 27"/>
                <a:gd name="T3" fmla="*/ 4 h 44"/>
                <a:gd name="T4" fmla="*/ 4 w 27"/>
                <a:gd name="T5" fmla="*/ 6 h 44"/>
                <a:gd name="T6" fmla="*/ 2 w 27"/>
                <a:gd name="T7" fmla="*/ 6 h 44"/>
                <a:gd name="T8" fmla="*/ 0 w 27"/>
                <a:gd name="T9" fmla="*/ 8 h 44"/>
                <a:gd name="T10" fmla="*/ 0 w 27"/>
                <a:gd name="T11" fmla="*/ 10 h 44"/>
                <a:gd name="T12" fmla="*/ 2 w 27"/>
                <a:gd name="T13" fmla="*/ 15 h 44"/>
                <a:gd name="T14" fmla="*/ 2 w 27"/>
                <a:gd name="T15" fmla="*/ 19 h 44"/>
                <a:gd name="T16" fmla="*/ 2 w 27"/>
                <a:gd name="T17" fmla="*/ 21 h 44"/>
                <a:gd name="T18" fmla="*/ 0 w 27"/>
                <a:gd name="T19" fmla="*/ 19 h 44"/>
                <a:gd name="T20" fmla="*/ 0 w 27"/>
                <a:gd name="T21" fmla="*/ 23 h 44"/>
                <a:gd name="T22" fmla="*/ 2 w 27"/>
                <a:gd name="T23" fmla="*/ 27 h 44"/>
                <a:gd name="T24" fmla="*/ 6 w 27"/>
                <a:gd name="T25" fmla="*/ 29 h 44"/>
                <a:gd name="T26" fmla="*/ 8 w 27"/>
                <a:gd name="T27" fmla="*/ 29 h 44"/>
                <a:gd name="T28" fmla="*/ 10 w 27"/>
                <a:gd name="T29" fmla="*/ 29 h 44"/>
                <a:gd name="T30" fmla="*/ 12 w 27"/>
                <a:gd name="T31" fmla="*/ 29 h 44"/>
                <a:gd name="T32" fmla="*/ 12 w 27"/>
                <a:gd name="T33" fmla="*/ 31 h 44"/>
                <a:gd name="T34" fmla="*/ 12 w 27"/>
                <a:gd name="T35" fmla="*/ 34 h 44"/>
                <a:gd name="T36" fmla="*/ 10 w 27"/>
                <a:gd name="T37" fmla="*/ 42 h 44"/>
                <a:gd name="T38" fmla="*/ 6 w 27"/>
                <a:gd name="T39" fmla="*/ 44 h 44"/>
                <a:gd name="T40" fmla="*/ 15 w 27"/>
                <a:gd name="T41" fmla="*/ 44 h 44"/>
                <a:gd name="T42" fmla="*/ 13 w 27"/>
                <a:gd name="T43" fmla="*/ 42 h 44"/>
                <a:gd name="T44" fmla="*/ 13 w 27"/>
                <a:gd name="T45" fmla="*/ 36 h 44"/>
                <a:gd name="T46" fmla="*/ 13 w 27"/>
                <a:gd name="T47" fmla="*/ 29 h 44"/>
                <a:gd name="T48" fmla="*/ 17 w 27"/>
                <a:gd name="T49" fmla="*/ 27 h 44"/>
                <a:gd name="T50" fmla="*/ 17 w 27"/>
                <a:gd name="T51" fmla="*/ 25 h 44"/>
                <a:gd name="T52" fmla="*/ 19 w 27"/>
                <a:gd name="T53" fmla="*/ 25 h 44"/>
                <a:gd name="T54" fmla="*/ 21 w 27"/>
                <a:gd name="T55" fmla="*/ 25 h 44"/>
                <a:gd name="T56" fmla="*/ 23 w 27"/>
                <a:gd name="T57" fmla="*/ 23 h 44"/>
                <a:gd name="T58" fmla="*/ 25 w 27"/>
                <a:gd name="T59" fmla="*/ 19 h 44"/>
                <a:gd name="T60" fmla="*/ 25 w 27"/>
                <a:gd name="T61" fmla="*/ 17 h 44"/>
                <a:gd name="T62" fmla="*/ 25 w 27"/>
                <a:gd name="T63" fmla="*/ 15 h 44"/>
                <a:gd name="T64" fmla="*/ 23 w 27"/>
                <a:gd name="T65" fmla="*/ 15 h 44"/>
                <a:gd name="T66" fmla="*/ 25 w 27"/>
                <a:gd name="T67" fmla="*/ 13 h 44"/>
                <a:gd name="T68" fmla="*/ 27 w 27"/>
                <a:gd name="T69" fmla="*/ 10 h 44"/>
                <a:gd name="T70" fmla="*/ 27 w 27"/>
                <a:gd name="T71" fmla="*/ 8 h 44"/>
                <a:gd name="T72" fmla="*/ 27 w 27"/>
                <a:gd name="T73" fmla="*/ 6 h 44"/>
                <a:gd name="T74" fmla="*/ 25 w 27"/>
                <a:gd name="T75" fmla="*/ 6 h 44"/>
                <a:gd name="T76" fmla="*/ 23 w 27"/>
                <a:gd name="T77" fmla="*/ 4 h 44"/>
                <a:gd name="T78" fmla="*/ 19 w 27"/>
                <a:gd name="T79" fmla="*/ 4 h 44"/>
                <a:gd name="T80" fmla="*/ 17 w 27"/>
                <a:gd name="T81" fmla="*/ 2 h 44"/>
                <a:gd name="T82" fmla="*/ 13 w 27"/>
                <a:gd name="T83" fmla="*/ 0 h 44"/>
                <a:gd name="T84" fmla="*/ 10 w 27"/>
                <a:gd name="T85" fmla="*/ 0 h 44"/>
                <a:gd name="T86" fmla="*/ 8 w 27"/>
                <a:gd name="T8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" h="44">
                  <a:moveTo>
                    <a:pt x="8" y="2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2" y="27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10" y="42"/>
                  </a:lnTo>
                  <a:lnTo>
                    <a:pt x="6" y="44"/>
                  </a:lnTo>
                  <a:lnTo>
                    <a:pt x="15" y="44"/>
                  </a:lnTo>
                  <a:lnTo>
                    <a:pt x="13" y="42"/>
                  </a:lnTo>
                  <a:lnTo>
                    <a:pt x="13" y="36"/>
                  </a:lnTo>
                  <a:lnTo>
                    <a:pt x="13" y="29"/>
                  </a:lnTo>
                  <a:lnTo>
                    <a:pt x="17" y="27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3" y="23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5" y="13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68" name="Freeform 88"/>
            <p:cNvSpPr>
              <a:spLocks noChangeAspect="1"/>
            </p:cNvSpPr>
            <p:nvPr/>
          </p:nvSpPr>
          <p:spPr bwMode="auto">
            <a:xfrm>
              <a:off x="2551" y="1884"/>
              <a:ext cx="27" cy="44"/>
            </a:xfrm>
            <a:custGeom>
              <a:avLst/>
              <a:gdLst>
                <a:gd name="T0" fmla="*/ 8 w 27"/>
                <a:gd name="T1" fmla="*/ 2 h 44"/>
                <a:gd name="T2" fmla="*/ 6 w 27"/>
                <a:gd name="T3" fmla="*/ 4 h 44"/>
                <a:gd name="T4" fmla="*/ 4 w 27"/>
                <a:gd name="T5" fmla="*/ 6 h 44"/>
                <a:gd name="T6" fmla="*/ 2 w 27"/>
                <a:gd name="T7" fmla="*/ 6 h 44"/>
                <a:gd name="T8" fmla="*/ 0 w 27"/>
                <a:gd name="T9" fmla="*/ 8 h 44"/>
                <a:gd name="T10" fmla="*/ 0 w 27"/>
                <a:gd name="T11" fmla="*/ 10 h 44"/>
                <a:gd name="T12" fmla="*/ 2 w 27"/>
                <a:gd name="T13" fmla="*/ 15 h 44"/>
                <a:gd name="T14" fmla="*/ 2 w 27"/>
                <a:gd name="T15" fmla="*/ 19 h 44"/>
                <a:gd name="T16" fmla="*/ 2 w 27"/>
                <a:gd name="T17" fmla="*/ 21 h 44"/>
                <a:gd name="T18" fmla="*/ 0 w 27"/>
                <a:gd name="T19" fmla="*/ 19 h 44"/>
                <a:gd name="T20" fmla="*/ 0 w 27"/>
                <a:gd name="T21" fmla="*/ 23 h 44"/>
                <a:gd name="T22" fmla="*/ 2 w 27"/>
                <a:gd name="T23" fmla="*/ 27 h 44"/>
                <a:gd name="T24" fmla="*/ 6 w 27"/>
                <a:gd name="T25" fmla="*/ 29 h 44"/>
                <a:gd name="T26" fmla="*/ 8 w 27"/>
                <a:gd name="T27" fmla="*/ 29 h 44"/>
                <a:gd name="T28" fmla="*/ 10 w 27"/>
                <a:gd name="T29" fmla="*/ 29 h 44"/>
                <a:gd name="T30" fmla="*/ 12 w 27"/>
                <a:gd name="T31" fmla="*/ 29 h 44"/>
                <a:gd name="T32" fmla="*/ 12 w 27"/>
                <a:gd name="T33" fmla="*/ 31 h 44"/>
                <a:gd name="T34" fmla="*/ 12 w 27"/>
                <a:gd name="T35" fmla="*/ 35 h 44"/>
                <a:gd name="T36" fmla="*/ 10 w 27"/>
                <a:gd name="T37" fmla="*/ 42 h 44"/>
                <a:gd name="T38" fmla="*/ 6 w 27"/>
                <a:gd name="T39" fmla="*/ 44 h 44"/>
                <a:gd name="T40" fmla="*/ 15 w 27"/>
                <a:gd name="T41" fmla="*/ 44 h 44"/>
                <a:gd name="T42" fmla="*/ 14 w 27"/>
                <a:gd name="T43" fmla="*/ 42 h 44"/>
                <a:gd name="T44" fmla="*/ 14 w 27"/>
                <a:gd name="T45" fmla="*/ 36 h 44"/>
                <a:gd name="T46" fmla="*/ 14 w 27"/>
                <a:gd name="T47" fmla="*/ 29 h 44"/>
                <a:gd name="T48" fmla="*/ 17 w 27"/>
                <a:gd name="T49" fmla="*/ 27 h 44"/>
                <a:gd name="T50" fmla="*/ 17 w 27"/>
                <a:gd name="T51" fmla="*/ 25 h 44"/>
                <a:gd name="T52" fmla="*/ 19 w 27"/>
                <a:gd name="T53" fmla="*/ 25 h 44"/>
                <a:gd name="T54" fmla="*/ 21 w 27"/>
                <a:gd name="T55" fmla="*/ 25 h 44"/>
                <a:gd name="T56" fmla="*/ 23 w 27"/>
                <a:gd name="T57" fmla="*/ 23 h 44"/>
                <a:gd name="T58" fmla="*/ 25 w 27"/>
                <a:gd name="T59" fmla="*/ 19 h 44"/>
                <a:gd name="T60" fmla="*/ 25 w 27"/>
                <a:gd name="T61" fmla="*/ 17 h 44"/>
                <a:gd name="T62" fmla="*/ 25 w 27"/>
                <a:gd name="T63" fmla="*/ 15 h 44"/>
                <a:gd name="T64" fmla="*/ 23 w 27"/>
                <a:gd name="T65" fmla="*/ 15 h 44"/>
                <a:gd name="T66" fmla="*/ 25 w 27"/>
                <a:gd name="T67" fmla="*/ 13 h 44"/>
                <a:gd name="T68" fmla="*/ 27 w 27"/>
                <a:gd name="T69" fmla="*/ 10 h 44"/>
                <a:gd name="T70" fmla="*/ 27 w 27"/>
                <a:gd name="T71" fmla="*/ 8 h 44"/>
                <a:gd name="T72" fmla="*/ 27 w 27"/>
                <a:gd name="T73" fmla="*/ 6 h 44"/>
                <a:gd name="T74" fmla="*/ 25 w 27"/>
                <a:gd name="T75" fmla="*/ 6 h 44"/>
                <a:gd name="T76" fmla="*/ 23 w 27"/>
                <a:gd name="T77" fmla="*/ 4 h 44"/>
                <a:gd name="T78" fmla="*/ 19 w 27"/>
                <a:gd name="T79" fmla="*/ 4 h 44"/>
                <a:gd name="T80" fmla="*/ 17 w 27"/>
                <a:gd name="T81" fmla="*/ 2 h 44"/>
                <a:gd name="T82" fmla="*/ 14 w 27"/>
                <a:gd name="T83" fmla="*/ 0 h 44"/>
                <a:gd name="T84" fmla="*/ 10 w 27"/>
                <a:gd name="T85" fmla="*/ 0 h 44"/>
                <a:gd name="T86" fmla="*/ 8 w 27"/>
                <a:gd name="T8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" h="44">
                  <a:moveTo>
                    <a:pt x="8" y="2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2" y="27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35"/>
                  </a:lnTo>
                  <a:lnTo>
                    <a:pt x="10" y="42"/>
                  </a:lnTo>
                  <a:lnTo>
                    <a:pt x="6" y="44"/>
                  </a:lnTo>
                  <a:lnTo>
                    <a:pt x="15" y="44"/>
                  </a:lnTo>
                  <a:lnTo>
                    <a:pt x="14" y="42"/>
                  </a:lnTo>
                  <a:lnTo>
                    <a:pt x="14" y="36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3" y="23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5" y="13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8" y="2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69" name="Freeform 89"/>
            <p:cNvSpPr>
              <a:spLocks noChangeAspect="1"/>
            </p:cNvSpPr>
            <p:nvPr/>
          </p:nvSpPr>
          <p:spPr bwMode="auto">
            <a:xfrm>
              <a:off x="2590" y="1884"/>
              <a:ext cx="26" cy="46"/>
            </a:xfrm>
            <a:custGeom>
              <a:avLst/>
              <a:gdLst>
                <a:gd name="T0" fmla="*/ 26 w 26"/>
                <a:gd name="T1" fmla="*/ 46 h 46"/>
                <a:gd name="T2" fmla="*/ 26 w 26"/>
                <a:gd name="T3" fmla="*/ 8 h 46"/>
                <a:gd name="T4" fmla="*/ 13 w 26"/>
                <a:gd name="T5" fmla="*/ 0 h 46"/>
                <a:gd name="T6" fmla="*/ 0 w 26"/>
                <a:gd name="T7" fmla="*/ 8 h 46"/>
                <a:gd name="T8" fmla="*/ 0 w 26"/>
                <a:gd name="T9" fmla="*/ 46 h 46"/>
                <a:gd name="T10" fmla="*/ 26 w 26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46">
                  <a:moveTo>
                    <a:pt x="26" y="46"/>
                  </a:moveTo>
                  <a:lnTo>
                    <a:pt x="26" y="8"/>
                  </a:lnTo>
                  <a:lnTo>
                    <a:pt x="13" y="0"/>
                  </a:lnTo>
                  <a:lnTo>
                    <a:pt x="0" y="8"/>
                  </a:lnTo>
                  <a:lnTo>
                    <a:pt x="0" y="46"/>
                  </a:lnTo>
                  <a:lnTo>
                    <a:pt x="26" y="46"/>
                  </a:lnTo>
                  <a:close/>
                </a:path>
              </a:pathLst>
            </a:custGeom>
            <a:solidFill>
              <a:srgbClr val="A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0" name="Freeform 90"/>
            <p:cNvSpPr>
              <a:spLocks noChangeAspect="1"/>
            </p:cNvSpPr>
            <p:nvPr/>
          </p:nvSpPr>
          <p:spPr bwMode="auto">
            <a:xfrm>
              <a:off x="2588" y="1882"/>
              <a:ext cx="26" cy="46"/>
            </a:xfrm>
            <a:custGeom>
              <a:avLst/>
              <a:gdLst>
                <a:gd name="T0" fmla="*/ 26 w 26"/>
                <a:gd name="T1" fmla="*/ 46 h 46"/>
                <a:gd name="T2" fmla="*/ 26 w 26"/>
                <a:gd name="T3" fmla="*/ 8 h 46"/>
                <a:gd name="T4" fmla="*/ 13 w 26"/>
                <a:gd name="T5" fmla="*/ 0 h 46"/>
                <a:gd name="T6" fmla="*/ 0 w 26"/>
                <a:gd name="T7" fmla="*/ 8 h 46"/>
                <a:gd name="T8" fmla="*/ 0 w 26"/>
                <a:gd name="T9" fmla="*/ 46 h 46"/>
                <a:gd name="T10" fmla="*/ 26 w 26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46">
                  <a:moveTo>
                    <a:pt x="26" y="46"/>
                  </a:moveTo>
                  <a:lnTo>
                    <a:pt x="26" y="8"/>
                  </a:lnTo>
                  <a:lnTo>
                    <a:pt x="13" y="0"/>
                  </a:lnTo>
                  <a:lnTo>
                    <a:pt x="0" y="8"/>
                  </a:lnTo>
                  <a:lnTo>
                    <a:pt x="0" y="46"/>
                  </a:lnTo>
                  <a:lnTo>
                    <a:pt x="26" y="46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1" name="Rectangle 91"/>
            <p:cNvSpPr>
              <a:spLocks noChangeAspect="1" noChangeArrowheads="1"/>
            </p:cNvSpPr>
            <p:nvPr/>
          </p:nvSpPr>
          <p:spPr bwMode="auto">
            <a:xfrm>
              <a:off x="2593" y="1892"/>
              <a:ext cx="4" cy="17"/>
            </a:xfrm>
            <a:prstGeom prst="rect">
              <a:avLst/>
            </a:pr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2" name="Rectangle 92"/>
            <p:cNvSpPr>
              <a:spLocks noChangeAspect="1" noChangeArrowheads="1"/>
            </p:cNvSpPr>
            <p:nvPr/>
          </p:nvSpPr>
          <p:spPr bwMode="auto">
            <a:xfrm>
              <a:off x="2591" y="1890"/>
              <a:ext cx="4" cy="1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3" name="Rectangle 93"/>
            <p:cNvSpPr>
              <a:spLocks noChangeAspect="1" noChangeArrowheads="1"/>
            </p:cNvSpPr>
            <p:nvPr/>
          </p:nvSpPr>
          <p:spPr bwMode="auto">
            <a:xfrm>
              <a:off x="2611" y="1892"/>
              <a:ext cx="2" cy="38"/>
            </a:xfrm>
            <a:prstGeom prst="rect">
              <a:avLst/>
            </a:pr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4" name="Rectangle 94"/>
            <p:cNvSpPr>
              <a:spLocks noChangeAspect="1" noChangeArrowheads="1"/>
            </p:cNvSpPr>
            <p:nvPr/>
          </p:nvSpPr>
          <p:spPr bwMode="auto">
            <a:xfrm>
              <a:off x="2609" y="1890"/>
              <a:ext cx="2" cy="3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5" name="Rectangle 95"/>
            <p:cNvSpPr>
              <a:spLocks noChangeAspect="1" noChangeArrowheads="1"/>
            </p:cNvSpPr>
            <p:nvPr/>
          </p:nvSpPr>
          <p:spPr bwMode="auto">
            <a:xfrm>
              <a:off x="2565" y="1917"/>
              <a:ext cx="28" cy="13"/>
            </a:xfrm>
            <a:prstGeom prst="rect">
              <a:avLst/>
            </a:prstGeom>
            <a:solidFill>
              <a:srgbClr val="A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6" name="Rectangle 96"/>
            <p:cNvSpPr>
              <a:spLocks noChangeAspect="1" noChangeArrowheads="1"/>
            </p:cNvSpPr>
            <p:nvPr/>
          </p:nvSpPr>
          <p:spPr bwMode="auto">
            <a:xfrm>
              <a:off x="2563" y="1915"/>
              <a:ext cx="28" cy="1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7" name="Freeform 97"/>
            <p:cNvSpPr>
              <a:spLocks noChangeAspect="1"/>
            </p:cNvSpPr>
            <p:nvPr/>
          </p:nvSpPr>
          <p:spPr bwMode="auto">
            <a:xfrm>
              <a:off x="2561" y="1907"/>
              <a:ext cx="34" cy="10"/>
            </a:xfrm>
            <a:custGeom>
              <a:avLst/>
              <a:gdLst>
                <a:gd name="T0" fmla="*/ 0 w 34"/>
                <a:gd name="T1" fmla="*/ 10 h 10"/>
                <a:gd name="T2" fmla="*/ 34 w 34"/>
                <a:gd name="T3" fmla="*/ 10 h 10"/>
                <a:gd name="T4" fmla="*/ 29 w 34"/>
                <a:gd name="T5" fmla="*/ 0 h 10"/>
                <a:gd name="T6" fmla="*/ 7 w 34"/>
                <a:gd name="T7" fmla="*/ 0 h 10"/>
                <a:gd name="T8" fmla="*/ 0 w 3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">
                  <a:moveTo>
                    <a:pt x="0" y="10"/>
                  </a:moveTo>
                  <a:lnTo>
                    <a:pt x="34" y="10"/>
                  </a:lnTo>
                  <a:lnTo>
                    <a:pt x="29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8" name="Freeform 98"/>
            <p:cNvSpPr>
              <a:spLocks noChangeAspect="1"/>
            </p:cNvSpPr>
            <p:nvPr/>
          </p:nvSpPr>
          <p:spPr bwMode="auto">
            <a:xfrm>
              <a:off x="2559" y="1905"/>
              <a:ext cx="34" cy="10"/>
            </a:xfrm>
            <a:custGeom>
              <a:avLst/>
              <a:gdLst>
                <a:gd name="T0" fmla="*/ 0 w 34"/>
                <a:gd name="T1" fmla="*/ 10 h 10"/>
                <a:gd name="T2" fmla="*/ 34 w 34"/>
                <a:gd name="T3" fmla="*/ 10 h 10"/>
                <a:gd name="T4" fmla="*/ 29 w 34"/>
                <a:gd name="T5" fmla="*/ 0 h 10"/>
                <a:gd name="T6" fmla="*/ 7 w 34"/>
                <a:gd name="T7" fmla="*/ 0 h 10"/>
                <a:gd name="T8" fmla="*/ 0 w 3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">
                  <a:moveTo>
                    <a:pt x="0" y="10"/>
                  </a:moveTo>
                  <a:lnTo>
                    <a:pt x="34" y="10"/>
                  </a:lnTo>
                  <a:lnTo>
                    <a:pt x="29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9" name="Freeform 99"/>
            <p:cNvSpPr>
              <a:spLocks noChangeAspect="1"/>
            </p:cNvSpPr>
            <p:nvPr/>
          </p:nvSpPr>
          <p:spPr bwMode="auto">
            <a:xfrm>
              <a:off x="2566" y="1919"/>
              <a:ext cx="25" cy="1"/>
            </a:xfrm>
            <a:custGeom>
              <a:avLst/>
              <a:gdLst>
                <a:gd name="T0" fmla="*/ 25 w 25"/>
                <a:gd name="T1" fmla="*/ 0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0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0" name="Freeform 100"/>
            <p:cNvSpPr>
              <a:spLocks noChangeAspect="1"/>
            </p:cNvSpPr>
            <p:nvPr/>
          </p:nvSpPr>
          <p:spPr bwMode="auto">
            <a:xfrm>
              <a:off x="2565" y="1917"/>
              <a:ext cx="25" cy="1"/>
            </a:xfrm>
            <a:custGeom>
              <a:avLst/>
              <a:gdLst>
                <a:gd name="T0" fmla="*/ 25 w 25"/>
                <a:gd name="T1" fmla="*/ 0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0" y="0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1" name="Rectangle 101"/>
            <p:cNvSpPr>
              <a:spLocks noChangeAspect="1" noChangeArrowheads="1"/>
            </p:cNvSpPr>
            <p:nvPr/>
          </p:nvSpPr>
          <p:spPr bwMode="auto">
            <a:xfrm>
              <a:off x="2566" y="1922"/>
              <a:ext cx="10" cy="8"/>
            </a:xfrm>
            <a:prstGeom prst="rect">
              <a:avLst/>
            </a:pr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2" name="Rectangle 102"/>
            <p:cNvSpPr>
              <a:spLocks noChangeAspect="1" noChangeArrowheads="1"/>
            </p:cNvSpPr>
            <p:nvPr/>
          </p:nvSpPr>
          <p:spPr bwMode="auto">
            <a:xfrm>
              <a:off x="2565" y="1920"/>
              <a:ext cx="9" cy="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3" name="Freeform 103"/>
            <p:cNvSpPr>
              <a:spLocks noChangeAspect="1"/>
            </p:cNvSpPr>
            <p:nvPr/>
          </p:nvSpPr>
          <p:spPr bwMode="auto">
            <a:xfrm>
              <a:off x="2893" y="1924"/>
              <a:ext cx="601" cy="198"/>
            </a:xfrm>
            <a:custGeom>
              <a:avLst/>
              <a:gdLst>
                <a:gd name="T0" fmla="*/ 601 w 601"/>
                <a:gd name="T1" fmla="*/ 142 h 198"/>
                <a:gd name="T2" fmla="*/ 8 w 601"/>
                <a:gd name="T3" fmla="*/ 0 h 198"/>
                <a:gd name="T4" fmla="*/ 0 w 601"/>
                <a:gd name="T5" fmla="*/ 0 h 198"/>
                <a:gd name="T6" fmla="*/ 476 w 601"/>
                <a:gd name="T7" fmla="*/ 198 h 198"/>
                <a:gd name="T8" fmla="*/ 601 w 601"/>
                <a:gd name="T9" fmla="*/ 198 h 198"/>
                <a:gd name="T10" fmla="*/ 601 w 601"/>
                <a:gd name="T11" fmla="*/ 14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1" h="198">
                  <a:moveTo>
                    <a:pt x="601" y="14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476" y="198"/>
                  </a:lnTo>
                  <a:lnTo>
                    <a:pt x="601" y="198"/>
                  </a:lnTo>
                  <a:lnTo>
                    <a:pt x="601" y="142"/>
                  </a:lnTo>
                  <a:close/>
                </a:path>
              </a:pathLst>
            </a:custGeom>
            <a:solidFill>
              <a:srgbClr val="48CE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4" name="Freeform 104"/>
            <p:cNvSpPr>
              <a:spLocks noChangeAspect="1"/>
            </p:cNvSpPr>
            <p:nvPr/>
          </p:nvSpPr>
          <p:spPr bwMode="auto">
            <a:xfrm>
              <a:off x="2939" y="1924"/>
              <a:ext cx="555" cy="92"/>
            </a:xfrm>
            <a:custGeom>
              <a:avLst/>
              <a:gdLst>
                <a:gd name="T0" fmla="*/ 0 w 555"/>
                <a:gd name="T1" fmla="*/ 0 h 92"/>
                <a:gd name="T2" fmla="*/ 555 w 555"/>
                <a:gd name="T3" fmla="*/ 92 h 92"/>
                <a:gd name="T4" fmla="*/ 555 w 555"/>
                <a:gd name="T5" fmla="*/ 31 h 92"/>
                <a:gd name="T6" fmla="*/ 21 w 555"/>
                <a:gd name="T7" fmla="*/ 0 h 92"/>
                <a:gd name="T8" fmla="*/ 0 w 555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5" h="92">
                  <a:moveTo>
                    <a:pt x="0" y="0"/>
                  </a:moveTo>
                  <a:lnTo>
                    <a:pt x="555" y="92"/>
                  </a:lnTo>
                  <a:lnTo>
                    <a:pt x="555" y="31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5" name="Line 105"/>
            <p:cNvSpPr>
              <a:spLocks noChangeAspect="1" noChangeShapeType="1"/>
            </p:cNvSpPr>
            <p:nvPr/>
          </p:nvSpPr>
          <p:spPr bwMode="auto">
            <a:xfrm>
              <a:off x="2413" y="1959"/>
              <a:ext cx="1" cy="4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6" name="Line 106"/>
            <p:cNvSpPr>
              <a:spLocks noChangeAspect="1" noChangeShapeType="1"/>
            </p:cNvSpPr>
            <p:nvPr/>
          </p:nvSpPr>
          <p:spPr bwMode="auto">
            <a:xfrm>
              <a:off x="2426" y="1957"/>
              <a:ext cx="1" cy="4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7" name="Line 107"/>
            <p:cNvSpPr>
              <a:spLocks noChangeAspect="1" noChangeShapeType="1"/>
            </p:cNvSpPr>
            <p:nvPr/>
          </p:nvSpPr>
          <p:spPr bwMode="auto">
            <a:xfrm>
              <a:off x="2438" y="1955"/>
              <a:ext cx="1" cy="4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8" name="Line 108"/>
            <p:cNvSpPr>
              <a:spLocks noChangeAspect="1" noChangeShapeType="1"/>
            </p:cNvSpPr>
            <p:nvPr/>
          </p:nvSpPr>
          <p:spPr bwMode="auto">
            <a:xfrm>
              <a:off x="2449" y="1953"/>
              <a:ext cx="1" cy="4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9" name="Line 109"/>
            <p:cNvSpPr>
              <a:spLocks noChangeAspect="1" noChangeShapeType="1"/>
            </p:cNvSpPr>
            <p:nvPr/>
          </p:nvSpPr>
          <p:spPr bwMode="auto">
            <a:xfrm>
              <a:off x="2461" y="1953"/>
              <a:ext cx="1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0" name="Line 110"/>
            <p:cNvSpPr>
              <a:spLocks noChangeAspect="1" noChangeShapeType="1"/>
            </p:cNvSpPr>
            <p:nvPr/>
          </p:nvSpPr>
          <p:spPr bwMode="auto">
            <a:xfrm>
              <a:off x="2472" y="1951"/>
              <a:ext cx="1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1" name="Line 111"/>
            <p:cNvSpPr>
              <a:spLocks noChangeAspect="1" noChangeShapeType="1"/>
            </p:cNvSpPr>
            <p:nvPr/>
          </p:nvSpPr>
          <p:spPr bwMode="auto">
            <a:xfrm>
              <a:off x="2482" y="1949"/>
              <a:ext cx="1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2" name="Line 112"/>
            <p:cNvSpPr>
              <a:spLocks noChangeAspect="1" noChangeShapeType="1"/>
            </p:cNvSpPr>
            <p:nvPr/>
          </p:nvSpPr>
          <p:spPr bwMode="auto">
            <a:xfrm>
              <a:off x="2492" y="1947"/>
              <a:ext cx="1" cy="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3" name="Line 113"/>
            <p:cNvSpPr>
              <a:spLocks noChangeAspect="1" noChangeShapeType="1"/>
            </p:cNvSpPr>
            <p:nvPr/>
          </p:nvSpPr>
          <p:spPr bwMode="auto">
            <a:xfrm>
              <a:off x="2501" y="1947"/>
              <a:ext cx="1" cy="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4" name="Line 114"/>
            <p:cNvSpPr>
              <a:spLocks noChangeAspect="1" noChangeShapeType="1"/>
            </p:cNvSpPr>
            <p:nvPr/>
          </p:nvSpPr>
          <p:spPr bwMode="auto">
            <a:xfrm>
              <a:off x="2511" y="1945"/>
              <a:ext cx="1" cy="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5" name="Line 115"/>
            <p:cNvSpPr>
              <a:spLocks noChangeAspect="1" noChangeShapeType="1"/>
            </p:cNvSpPr>
            <p:nvPr/>
          </p:nvSpPr>
          <p:spPr bwMode="auto">
            <a:xfrm>
              <a:off x="2518" y="1944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6" name="Line 116"/>
            <p:cNvSpPr>
              <a:spLocks noChangeAspect="1" noChangeShapeType="1"/>
            </p:cNvSpPr>
            <p:nvPr/>
          </p:nvSpPr>
          <p:spPr bwMode="auto">
            <a:xfrm>
              <a:off x="2526" y="194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7" name="Line 117"/>
            <p:cNvSpPr>
              <a:spLocks noChangeAspect="1" noChangeShapeType="1"/>
            </p:cNvSpPr>
            <p:nvPr/>
          </p:nvSpPr>
          <p:spPr bwMode="auto">
            <a:xfrm>
              <a:off x="2534" y="1942"/>
              <a:ext cx="1" cy="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8" name="Line 118"/>
            <p:cNvSpPr>
              <a:spLocks noChangeAspect="1" noChangeShapeType="1"/>
            </p:cNvSpPr>
            <p:nvPr/>
          </p:nvSpPr>
          <p:spPr bwMode="auto">
            <a:xfrm>
              <a:off x="2542" y="1940"/>
              <a:ext cx="1" cy="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9" name="Line 119"/>
            <p:cNvSpPr>
              <a:spLocks noChangeAspect="1" noChangeShapeType="1"/>
            </p:cNvSpPr>
            <p:nvPr/>
          </p:nvSpPr>
          <p:spPr bwMode="auto">
            <a:xfrm>
              <a:off x="2549" y="1940"/>
              <a:ext cx="1" cy="2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0" name="Line 120"/>
            <p:cNvSpPr>
              <a:spLocks noChangeAspect="1" noChangeShapeType="1"/>
            </p:cNvSpPr>
            <p:nvPr/>
          </p:nvSpPr>
          <p:spPr bwMode="auto">
            <a:xfrm>
              <a:off x="2555" y="1938"/>
              <a:ext cx="1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1" name="Line 121"/>
            <p:cNvSpPr>
              <a:spLocks noChangeAspect="1" noChangeShapeType="1"/>
            </p:cNvSpPr>
            <p:nvPr/>
          </p:nvSpPr>
          <p:spPr bwMode="auto">
            <a:xfrm>
              <a:off x="2563" y="1936"/>
              <a:ext cx="1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2" name="Line 122"/>
            <p:cNvSpPr>
              <a:spLocks noChangeAspect="1" noChangeShapeType="1"/>
            </p:cNvSpPr>
            <p:nvPr/>
          </p:nvSpPr>
          <p:spPr bwMode="auto">
            <a:xfrm>
              <a:off x="2568" y="1936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3" name="Line 123"/>
            <p:cNvSpPr>
              <a:spLocks noChangeAspect="1" noChangeShapeType="1"/>
            </p:cNvSpPr>
            <p:nvPr/>
          </p:nvSpPr>
          <p:spPr bwMode="auto">
            <a:xfrm>
              <a:off x="2574" y="1934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4" name="Line 124"/>
            <p:cNvSpPr>
              <a:spLocks noChangeAspect="1" noChangeShapeType="1"/>
            </p:cNvSpPr>
            <p:nvPr/>
          </p:nvSpPr>
          <p:spPr bwMode="auto">
            <a:xfrm>
              <a:off x="2578" y="1932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5" name="Line 125"/>
            <p:cNvSpPr>
              <a:spLocks noChangeAspect="1" noChangeShapeType="1"/>
            </p:cNvSpPr>
            <p:nvPr/>
          </p:nvSpPr>
          <p:spPr bwMode="auto">
            <a:xfrm>
              <a:off x="2584" y="1932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6" name="Line 126"/>
            <p:cNvSpPr>
              <a:spLocks noChangeAspect="1" noChangeShapeType="1"/>
            </p:cNvSpPr>
            <p:nvPr/>
          </p:nvSpPr>
          <p:spPr bwMode="auto">
            <a:xfrm>
              <a:off x="2590" y="1930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7" name="Line 127"/>
            <p:cNvSpPr>
              <a:spLocks noChangeAspect="1" noChangeShapeType="1"/>
            </p:cNvSpPr>
            <p:nvPr/>
          </p:nvSpPr>
          <p:spPr bwMode="auto">
            <a:xfrm>
              <a:off x="2593" y="1928"/>
              <a:ext cx="1" cy="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8" name="Line 128"/>
            <p:cNvSpPr>
              <a:spLocks noChangeAspect="1" noChangeShapeType="1"/>
            </p:cNvSpPr>
            <p:nvPr/>
          </p:nvSpPr>
          <p:spPr bwMode="auto">
            <a:xfrm>
              <a:off x="2599" y="1928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9" name="Line 129"/>
            <p:cNvSpPr>
              <a:spLocks noChangeAspect="1" noChangeShapeType="1"/>
            </p:cNvSpPr>
            <p:nvPr/>
          </p:nvSpPr>
          <p:spPr bwMode="auto">
            <a:xfrm>
              <a:off x="2605" y="1926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0" name="Line 130"/>
            <p:cNvSpPr>
              <a:spLocks noChangeAspect="1" noChangeShapeType="1"/>
            </p:cNvSpPr>
            <p:nvPr/>
          </p:nvSpPr>
          <p:spPr bwMode="auto">
            <a:xfrm>
              <a:off x="2609" y="1924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1" name="Line 131"/>
            <p:cNvSpPr>
              <a:spLocks noChangeAspect="1" noChangeShapeType="1"/>
            </p:cNvSpPr>
            <p:nvPr/>
          </p:nvSpPr>
          <p:spPr bwMode="auto">
            <a:xfrm>
              <a:off x="2614" y="1924"/>
              <a:ext cx="1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2" name="Line 132"/>
            <p:cNvSpPr>
              <a:spLocks noChangeAspect="1" noChangeShapeType="1"/>
            </p:cNvSpPr>
            <p:nvPr/>
          </p:nvSpPr>
          <p:spPr bwMode="auto">
            <a:xfrm>
              <a:off x="2618" y="1922"/>
              <a:ext cx="1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3" name="Line 133"/>
            <p:cNvSpPr>
              <a:spLocks noChangeAspect="1" noChangeShapeType="1"/>
            </p:cNvSpPr>
            <p:nvPr/>
          </p:nvSpPr>
          <p:spPr bwMode="auto">
            <a:xfrm>
              <a:off x="2624" y="1920"/>
              <a:ext cx="1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4" name="Line 134"/>
            <p:cNvSpPr>
              <a:spLocks noChangeAspect="1" noChangeShapeType="1"/>
            </p:cNvSpPr>
            <p:nvPr/>
          </p:nvSpPr>
          <p:spPr bwMode="auto">
            <a:xfrm>
              <a:off x="2630" y="1919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5" name="Line 135"/>
            <p:cNvSpPr>
              <a:spLocks noChangeAspect="1" noChangeShapeType="1"/>
            </p:cNvSpPr>
            <p:nvPr/>
          </p:nvSpPr>
          <p:spPr bwMode="auto">
            <a:xfrm>
              <a:off x="2634" y="1919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6" name="Line 136"/>
            <p:cNvSpPr>
              <a:spLocks noChangeAspect="1" noChangeShapeType="1"/>
            </p:cNvSpPr>
            <p:nvPr/>
          </p:nvSpPr>
          <p:spPr bwMode="auto">
            <a:xfrm>
              <a:off x="2639" y="1917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7" name="Line 137"/>
            <p:cNvSpPr>
              <a:spLocks noChangeAspect="1" noChangeShapeType="1"/>
            </p:cNvSpPr>
            <p:nvPr/>
          </p:nvSpPr>
          <p:spPr bwMode="auto">
            <a:xfrm>
              <a:off x="2645" y="1915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8" name="Line 138"/>
            <p:cNvSpPr>
              <a:spLocks noChangeAspect="1" noChangeShapeType="1"/>
            </p:cNvSpPr>
            <p:nvPr/>
          </p:nvSpPr>
          <p:spPr bwMode="auto">
            <a:xfrm>
              <a:off x="2649" y="1913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9" name="Line 139"/>
            <p:cNvSpPr>
              <a:spLocks noChangeAspect="1" noChangeShapeType="1"/>
            </p:cNvSpPr>
            <p:nvPr/>
          </p:nvSpPr>
          <p:spPr bwMode="auto">
            <a:xfrm>
              <a:off x="2159" y="1974"/>
              <a:ext cx="1" cy="8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0" name="Line 140"/>
            <p:cNvSpPr>
              <a:spLocks noChangeAspect="1" noChangeShapeType="1"/>
            </p:cNvSpPr>
            <p:nvPr/>
          </p:nvSpPr>
          <p:spPr bwMode="auto">
            <a:xfrm>
              <a:off x="2323" y="1968"/>
              <a:ext cx="1" cy="6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1" name="Line 141"/>
            <p:cNvSpPr>
              <a:spLocks noChangeAspect="1" noChangeShapeType="1"/>
            </p:cNvSpPr>
            <p:nvPr/>
          </p:nvSpPr>
          <p:spPr bwMode="auto">
            <a:xfrm>
              <a:off x="2230" y="1974"/>
              <a:ext cx="1" cy="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2" name="Line 142"/>
            <p:cNvSpPr>
              <a:spLocks noChangeAspect="1" noChangeShapeType="1"/>
            </p:cNvSpPr>
            <p:nvPr/>
          </p:nvSpPr>
          <p:spPr bwMode="auto">
            <a:xfrm>
              <a:off x="2257" y="1974"/>
              <a:ext cx="1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3" name="Line 143"/>
            <p:cNvSpPr>
              <a:spLocks noChangeAspect="1" noChangeShapeType="1"/>
            </p:cNvSpPr>
            <p:nvPr/>
          </p:nvSpPr>
          <p:spPr bwMode="auto">
            <a:xfrm>
              <a:off x="2280" y="1970"/>
              <a:ext cx="1" cy="6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4" name="Line 144"/>
            <p:cNvSpPr>
              <a:spLocks noChangeAspect="1" noChangeShapeType="1"/>
            </p:cNvSpPr>
            <p:nvPr/>
          </p:nvSpPr>
          <p:spPr bwMode="auto">
            <a:xfrm>
              <a:off x="2301" y="1970"/>
              <a:ext cx="1" cy="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5" name="Line 145"/>
            <p:cNvSpPr>
              <a:spLocks noChangeAspect="1" noChangeShapeType="1"/>
            </p:cNvSpPr>
            <p:nvPr/>
          </p:nvSpPr>
          <p:spPr bwMode="auto">
            <a:xfrm>
              <a:off x="2196" y="1974"/>
              <a:ext cx="1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6" name="Line 146"/>
            <p:cNvSpPr>
              <a:spLocks noChangeAspect="1" noChangeShapeType="1"/>
            </p:cNvSpPr>
            <p:nvPr/>
          </p:nvSpPr>
          <p:spPr bwMode="auto">
            <a:xfrm>
              <a:off x="2338" y="1967"/>
              <a:ext cx="1" cy="5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7" name="Line 147"/>
            <p:cNvSpPr>
              <a:spLocks noChangeAspect="1" noChangeShapeType="1"/>
            </p:cNvSpPr>
            <p:nvPr/>
          </p:nvSpPr>
          <p:spPr bwMode="auto">
            <a:xfrm flipV="1">
              <a:off x="2355" y="1965"/>
              <a:ext cx="1" cy="5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8" name="Line 148"/>
            <p:cNvSpPr>
              <a:spLocks noChangeAspect="1" noChangeShapeType="1"/>
            </p:cNvSpPr>
            <p:nvPr/>
          </p:nvSpPr>
          <p:spPr bwMode="auto">
            <a:xfrm>
              <a:off x="2373" y="1963"/>
              <a:ext cx="1" cy="5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9" name="Line 149"/>
            <p:cNvSpPr>
              <a:spLocks noChangeAspect="1" noChangeShapeType="1"/>
            </p:cNvSpPr>
            <p:nvPr/>
          </p:nvSpPr>
          <p:spPr bwMode="auto">
            <a:xfrm>
              <a:off x="2386" y="1961"/>
              <a:ext cx="1" cy="5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0" name="Line 150"/>
            <p:cNvSpPr>
              <a:spLocks noChangeAspect="1" noChangeShapeType="1"/>
            </p:cNvSpPr>
            <p:nvPr/>
          </p:nvSpPr>
          <p:spPr bwMode="auto">
            <a:xfrm>
              <a:off x="2401" y="1959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1" name="Freeform 151"/>
            <p:cNvSpPr>
              <a:spLocks noChangeAspect="1"/>
            </p:cNvSpPr>
            <p:nvPr/>
          </p:nvSpPr>
          <p:spPr bwMode="auto">
            <a:xfrm>
              <a:off x="2144" y="1924"/>
              <a:ext cx="526" cy="198"/>
            </a:xfrm>
            <a:custGeom>
              <a:avLst/>
              <a:gdLst>
                <a:gd name="T0" fmla="*/ 0 w 526"/>
                <a:gd name="T1" fmla="*/ 154 h 198"/>
                <a:gd name="T2" fmla="*/ 148 w 526"/>
                <a:gd name="T3" fmla="*/ 127 h 198"/>
                <a:gd name="T4" fmla="*/ 296 w 526"/>
                <a:gd name="T5" fmla="*/ 85 h 198"/>
                <a:gd name="T6" fmla="*/ 424 w 526"/>
                <a:gd name="T7" fmla="*/ 41 h 198"/>
                <a:gd name="T8" fmla="*/ 511 w 526"/>
                <a:gd name="T9" fmla="*/ 0 h 198"/>
                <a:gd name="T10" fmla="*/ 526 w 526"/>
                <a:gd name="T11" fmla="*/ 0 h 198"/>
                <a:gd name="T12" fmla="*/ 459 w 526"/>
                <a:gd name="T13" fmla="*/ 48 h 198"/>
                <a:gd name="T14" fmla="*/ 351 w 526"/>
                <a:gd name="T15" fmla="*/ 110 h 198"/>
                <a:gd name="T16" fmla="*/ 242 w 526"/>
                <a:gd name="T17" fmla="*/ 167 h 198"/>
                <a:gd name="T18" fmla="*/ 167 w 526"/>
                <a:gd name="T19" fmla="*/ 198 h 198"/>
                <a:gd name="T20" fmla="*/ 0 w 526"/>
                <a:gd name="T21" fmla="*/ 198 h 198"/>
                <a:gd name="T22" fmla="*/ 0 w 526"/>
                <a:gd name="T23" fmla="*/ 15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198">
                  <a:moveTo>
                    <a:pt x="0" y="154"/>
                  </a:moveTo>
                  <a:lnTo>
                    <a:pt x="148" y="127"/>
                  </a:lnTo>
                  <a:lnTo>
                    <a:pt x="296" y="85"/>
                  </a:lnTo>
                  <a:lnTo>
                    <a:pt x="424" y="41"/>
                  </a:lnTo>
                  <a:lnTo>
                    <a:pt x="511" y="0"/>
                  </a:lnTo>
                  <a:lnTo>
                    <a:pt x="526" y="0"/>
                  </a:lnTo>
                  <a:lnTo>
                    <a:pt x="459" y="48"/>
                  </a:lnTo>
                  <a:lnTo>
                    <a:pt x="351" y="110"/>
                  </a:lnTo>
                  <a:lnTo>
                    <a:pt x="242" y="167"/>
                  </a:lnTo>
                  <a:lnTo>
                    <a:pt x="167" y="198"/>
                  </a:lnTo>
                  <a:lnTo>
                    <a:pt x="0" y="198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192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2" name="Freeform 152"/>
            <p:cNvSpPr>
              <a:spLocks noChangeAspect="1"/>
            </p:cNvSpPr>
            <p:nvPr/>
          </p:nvSpPr>
          <p:spPr bwMode="auto">
            <a:xfrm>
              <a:off x="2340" y="1924"/>
              <a:ext cx="795" cy="198"/>
            </a:xfrm>
            <a:custGeom>
              <a:avLst/>
              <a:gdLst>
                <a:gd name="T0" fmla="*/ 795 w 795"/>
                <a:gd name="T1" fmla="*/ 198 h 198"/>
                <a:gd name="T2" fmla="*/ 649 w 795"/>
                <a:gd name="T3" fmla="*/ 77 h 198"/>
                <a:gd name="T4" fmla="*/ 538 w 795"/>
                <a:gd name="T5" fmla="*/ 0 h 198"/>
                <a:gd name="T6" fmla="*/ 330 w 795"/>
                <a:gd name="T7" fmla="*/ 0 h 198"/>
                <a:gd name="T8" fmla="*/ 326 w 795"/>
                <a:gd name="T9" fmla="*/ 6 h 198"/>
                <a:gd name="T10" fmla="*/ 317 w 795"/>
                <a:gd name="T11" fmla="*/ 14 h 198"/>
                <a:gd name="T12" fmla="*/ 288 w 795"/>
                <a:gd name="T13" fmla="*/ 35 h 198"/>
                <a:gd name="T14" fmla="*/ 202 w 795"/>
                <a:gd name="T15" fmla="*/ 92 h 198"/>
                <a:gd name="T16" fmla="*/ 98 w 795"/>
                <a:gd name="T17" fmla="*/ 152 h 198"/>
                <a:gd name="T18" fmla="*/ 0 w 795"/>
                <a:gd name="T19" fmla="*/ 198 h 198"/>
                <a:gd name="T20" fmla="*/ 795 w 795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5" h="198">
                  <a:moveTo>
                    <a:pt x="795" y="198"/>
                  </a:moveTo>
                  <a:lnTo>
                    <a:pt x="649" y="77"/>
                  </a:lnTo>
                  <a:lnTo>
                    <a:pt x="538" y="0"/>
                  </a:lnTo>
                  <a:lnTo>
                    <a:pt x="330" y="0"/>
                  </a:lnTo>
                  <a:lnTo>
                    <a:pt x="326" y="6"/>
                  </a:lnTo>
                  <a:lnTo>
                    <a:pt x="317" y="14"/>
                  </a:lnTo>
                  <a:lnTo>
                    <a:pt x="288" y="35"/>
                  </a:lnTo>
                  <a:lnTo>
                    <a:pt x="202" y="92"/>
                  </a:lnTo>
                  <a:lnTo>
                    <a:pt x="98" y="152"/>
                  </a:lnTo>
                  <a:lnTo>
                    <a:pt x="0" y="198"/>
                  </a:lnTo>
                  <a:lnTo>
                    <a:pt x="795" y="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3" name="Freeform 153"/>
            <p:cNvSpPr>
              <a:spLocks noChangeAspect="1"/>
            </p:cNvSpPr>
            <p:nvPr/>
          </p:nvSpPr>
          <p:spPr bwMode="auto">
            <a:xfrm>
              <a:off x="2885" y="1924"/>
              <a:ext cx="484" cy="198"/>
            </a:xfrm>
            <a:custGeom>
              <a:avLst/>
              <a:gdLst>
                <a:gd name="T0" fmla="*/ 0 w 484"/>
                <a:gd name="T1" fmla="*/ 0 h 198"/>
                <a:gd name="T2" fmla="*/ 340 w 484"/>
                <a:gd name="T3" fmla="*/ 198 h 198"/>
                <a:gd name="T4" fmla="*/ 484 w 484"/>
                <a:gd name="T5" fmla="*/ 198 h 198"/>
                <a:gd name="T6" fmla="*/ 8 w 484"/>
                <a:gd name="T7" fmla="*/ 0 h 198"/>
                <a:gd name="T8" fmla="*/ 0 w 484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198">
                  <a:moveTo>
                    <a:pt x="0" y="0"/>
                  </a:moveTo>
                  <a:lnTo>
                    <a:pt x="340" y="198"/>
                  </a:lnTo>
                  <a:lnTo>
                    <a:pt x="484" y="19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4" name="Freeform 154"/>
            <p:cNvSpPr>
              <a:spLocks noChangeAspect="1"/>
            </p:cNvSpPr>
            <p:nvPr/>
          </p:nvSpPr>
          <p:spPr bwMode="auto">
            <a:xfrm>
              <a:off x="2311" y="1924"/>
              <a:ext cx="359" cy="198"/>
            </a:xfrm>
            <a:custGeom>
              <a:avLst/>
              <a:gdLst>
                <a:gd name="T0" fmla="*/ 359 w 359"/>
                <a:gd name="T1" fmla="*/ 0 h 198"/>
                <a:gd name="T2" fmla="*/ 292 w 359"/>
                <a:gd name="T3" fmla="*/ 48 h 198"/>
                <a:gd name="T4" fmla="*/ 184 w 359"/>
                <a:gd name="T5" fmla="*/ 110 h 198"/>
                <a:gd name="T6" fmla="*/ 75 w 359"/>
                <a:gd name="T7" fmla="*/ 167 h 198"/>
                <a:gd name="T8" fmla="*/ 0 w 359"/>
                <a:gd name="T9" fmla="*/ 198 h 198"/>
                <a:gd name="T10" fmla="*/ 29 w 359"/>
                <a:gd name="T11" fmla="*/ 198 h 198"/>
                <a:gd name="T12" fmla="*/ 127 w 359"/>
                <a:gd name="T13" fmla="*/ 152 h 198"/>
                <a:gd name="T14" fmla="*/ 231 w 359"/>
                <a:gd name="T15" fmla="*/ 92 h 198"/>
                <a:gd name="T16" fmla="*/ 317 w 359"/>
                <a:gd name="T17" fmla="*/ 35 h 198"/>
                <a:gd name="T18" fmla="*/ 346 w 359"/>
                <a:gd name="T19" fmla="*/ 14 h 198"/>
                <a:gd name="T20" fmla="*/ 355 w 359"/>
                <a:gd name="T21" fmla="*/ 6 h 198"/>
                <a:gd name="T22" fmla="*/ 359 w 359"/>
                <a:gd name="T2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198">
                  <a:moveTo>
                    <a:pt x="359" y="0"/>
                  </a:moveTo>
                  <a:lnTo>
                    <a:pt x="292" y="48"/>
                  </a:lnTo>
                  <a:lnTo>
                    <a:pt x="184" y="110"/>
                  </a:lnTo>
                  <a:lnTo>
                    <a:pt x="75" y="167"/>
                  </a:lnTo>
                  <a:lnTo>
                    <a:pt x="0" y="198"/>
                  </a:lnTo>
                  <a:lnTo>
                    <a:pt x="29" y="198"/>
                  </a:lnTo>
                  <a:lnTo>
                    <a:pt x="127" y="152"/>
                  </a:lnTo>
                  <a:lnTo>
                    <a:pt x="231" y="92"/>
                  </a:lnTo>
                  <a:lnTo>
                    <a:pt x="317" y="35"/>
                  </a:lnTo>
                  <a:lnTo>
                    <a:pt x="346" y="14"/>
                  </a:lnTo>
                  <a:lnTo>
                    <a:pt x="355" y="6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5" name="Freeform 155"/>
            <p:cNvSpPr>
              <a:spLocks noChangeAspect="1"/>
            </p:cNvSpPr>
            <p:nvPr/>
          </p:nvSpPr>
          <p:spPr bwMode="auto">
            <a:xfrm>
              <a:off x="2878" y="1924"/>
              <a:ext cx="347" cy="198"/>
            </a:xfrm>
            <a:custGeom>
              <a:avLst/>
              <a:gdLst>
                <a:gd name="T0" fmla="*/ 0 w 347"/>
                <a:gd name="T1" fmla="*/ 0 h 198"/>
                <a:gd name="T2" fmla="*/ 7 w 347"/>
                <a:gd name="T3" fmla="*/ 0 h 198"/>
                <a:gd name="T4" fmla="*/ 347 w 347"/>
                <a:gd name="T5" fmla="*/ 198 h 198"/>
                <a:gd name="T6" fmla="*/ 257 w 347"/>
                <a:gd name="T7" fmla="*/ 198 h 198"/>
                <a:gd name="T8" fmla="*/ 111 w 347"/>
                <a:gd name="T9" fmla="*/ 77 h 198"/>
                <a:gd name="T10" fmla="*/ 0 w 347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7" h="198">
                  <a:moveTo>
                    <a:pt x="0" y="0"/>
                  </a:moveTo>
                  <a:lnTo>
                    <a:pt x="7" y="0"/>
                  </a:lnTo>
                  <a:lnTo>
                    <a:pt x="347" y="198"/>
                  </a:lnTo>
                  <a:lnTo>
                    <a:pt x="257" y="198"/>
                  </a:lnTo>
                  <a:lnTo>
                    <a:pt x="111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6" name="Freeform 156"/>
            <p:cNvSpPr>
              <a:spLocks noChangeAspect="1"/>
            </p:cNvSpPr>
            <p:nvPr/>
          </p:nvSpPr>
          <p:spPr bwMode="auto">
            <a:xfrm>
              <a:off x="2776" y="1924"/>
              <a:ext cx="6" cy="2"/>
            </a:xfrm>
            <a:custGeom>
              <a:avLst/>
              <a:gdLst>
                <a:gd name="T0" fmla="*/ 6 w 6"/>
                <a:gd name="T1" fmla="*/ 2 h 2"/>
                <a:gd name="T2" fmla="*/ 6 w 6"/>
                <a:gd name="T3" fmla="*/ 0 h 2"/>
                <a:gd name="T4" fmla="*/ 4 w 6"/>
                <a:gd name="T5" fmla="*/ 0 h 2"/>
                <a:gd name="T6" fmla="*/ 0 w 6"/>
                <a:gd name="T7" fmla="*/ 0 h 2"/>
                <a:gd name="T8" fmla="*/ 2 w 6"/>
                <a:gd name="T9" fmla="*/ 0 h 2"/>
                <a:gd name="T10" fmla="*/ 0 w 6"/>
                <a:gd name="T11" fmla="*/ 2 h 2"/>
                <a:gd name="T12" fmla="*/ 6 w 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7" name="Freeform 157"/>
            <p:cNvSpPr>
              <a:spLocks noChangeAspect="1"/>
            </p:cNvSpPr>
            <p:nvPr/>
          </p:nvSpPr>
          <p:spPr bwMode="auto">
            <a:xfrm>
              <a:off x="2774" y="1986"/>
              <a:ext cx="13" cy="11"/>
            </a:xfrm>
            <a:custGeom>
              <a:avLst/>
              <a:gdLst>
                <a:gd name="T0" fmla="*/ 13 w 13"/>
                <a:gd name="T1" fmla="*/ 0 h 11"/>
                <a:gd name="T2" fmla="*/ 13 w 13"/>
                <a:gd name="T3" fmla="*/ 11 h 11"/>
                <a:gd name="T4" fmla="*/ 0 w 13"/>
                <a:gd name="T5" fmla="*/ 11 h 11"/>
                <a:gd name="T6" fmla="*/ 2 w 13"/>
                <a:gd name="T7" fmla="*/ 0 h 11"/>
                <a:gd name="T8" fmla="*/ 13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3" y="0"/>
                  </a:moveTo>
                  <a:lnTo>
                    <a:pt x="13" y="11"/>
                  </a:lnTo>
                  <a:lnTo>
                    <a:pt x="0" y="11"/>
                  </a:lnTo>
                  <a:lnTo>
                    <a:pt x="2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8" name="Freeform 158"/>
            <p:cNvSpPr>
              <a:spLocks noChangeAspect="1"/>
            </p:cNvSpPr>
            <p:nvPr/>
          </p:nvSpPr>
          <p:spPr bwMode="auto">
            <a:xfrm>
              <a:off x="2772" y="2007"/>
              <a:ext cx="15" cy="13"/>
            </a:xfrm>
            <a:custGeom>
              <a:avLst/>
              <a:gdLst>
                <a:gd name="T0" fmla="*/ 15 w 15"/>
                <a:gd name="T1" fmla="*/ 0 h 13"/>
                <a:gd name="T2" fmla="*/ 13 w 15"/>
                <a:gd name="T3" fmla="*/ 13 h 13"/>
                <a:gd name="T4" fmla="*/ 0 w 15"/>
                <a:gd name="T5" fmla="*/ 13 h 13"/>
                <a:gd name="T6" fmla="*/ 0 w 15"/>
                <a:gd name="T7" fmla="*/ 6 h 13"/>
                <a:gd name="T8" fmla="*/ 2 w 15"/>
                <a:gd name="T9" fmla="*/ 0 h 13"/>
                <a:gd name="T10" fmla="*/ 15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15" y="0"/>
                  </a:moveTo>
                  <a:lnTo>
                    <a:pt x="13" y="13"/>
                  </a:lnTo>
                  <a:lnTo>
                    <a:pt x="0" y="13"/>
                  </a:lnTo>
                  <a:lnTo>
                    <a:pt x="0" y="6"/>
                  </a:lnTo>
                  <a:lnTo>
                    <a:pt x="2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9" name="Freeform 159"/>
            <p:cNvSpPr>
              <a:spLocks noChangeAspect="1"/>
            </p:cNvSpPr>
            <p:nvPr/>
          </p:nvSpPr>
          <p:spPr bwMode="auto">
            <a:xfrm>
              <a:off x="2764" y="2034"/>
              <a:ext cx="21" cy="21"/>
            </a:xfrm>
            <a:custGeom>
              <a:avLst/>
              <a:gdLst>
                <a:gd name="T0" fmla="*/ 21 w 21"/>
                <a:gd name="T1" fmla="*/ 0 h 21"/>
                <a:gd name="T2" fmla="*/ 19 w 21"/>
                <a:gd name="T3" fmla="*/ 21 h 21"/>
                <a:gd name="T4" fmla="*/ 0 w 21"/>
                <a:gd name="T5" fmla="*/ 21 h 21"/>
                <a:gd name="T6" fmla="*/ 4 w 21"/>
                <a:gd name="T7" fmla="*/ 0 h 21"/>
                <a:gd name="T8" fmla="*/ 21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9" y="21"/>
                  </a:lnTo>
                  <a:lnTo>
                    <a:pt x="0" y="21"/>
                  </a:lnTo>
                  <a:lnTo>
                    <a:pt x="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0" name="Freeform 160"/>
            <p:cNvSpPr>
              <a:spLocks noChangeAspect="1"/>
            </p:cNvSpPr>
            <p:nvPr/>
          </p:nvSpPr>
          <p:spPr bwMode="auto">
            <a:xfrm>
              <a:off x="2747" y="2072"/>
              <a:ext cx="35" cy="37"/>
            </a:xfrm>
            <a:custGeom>
              <a:avLst/>
              <a:gdLst>
                <a:gd name="T0" fmla="*/ 35 w 35"/>
                <a:gd name="T1" fmla="*/ 0 h 37"/>
                <a:gd name="T2" fmla="*/ 27 w 35"/>
                <a:gd name="T3" fmla="*/ 37 h 37"/>
                <a:gd name="T4" fmla="*/ 0 w 35"/>
                <a:gd name="T5" fmla="*/ 37 h 37"/>
                <a:gd name="T6" fmla="*/ 8 w 35"/>
                <a:gd name="T7" fmla="*/ 17 h 37"/>
                <a:gd name="T8" fmla="*/ 12 w 35"/>
                <a:gd name="T9" fmla="*/ 0 h 37"/>
                <a:gd name="T10" fmla="*/ 35 w 35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7">
                  <a:moveTo>
                    <a:pt x="35" y="0"/>
                  </a:moveTo>
                  <a:lnTo>
                    <a:pt x="27" y="37"/>
                  </a:lnTo>
                  <a:lnTo>
                    <a:pt x="0" y="37"/>
                  </a:lnTo>
                  <a:lnTo>
                    <a:pt x="8" y="17"/>
                  </a:lnTo>
                  <a:lnTo>
                    <a:pt x="12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1" name="Freeform 161"/>
            <p:cNvSpPr>
              <a:spLocks noChangeAspect="1"/>
            </p:cNvSpPr>
            <p:nvPr/>
          </p:nvSpPr>
          <p:spPr bwMode="auto">
            <a:xfrm>
              <a:off x="2776" y="1970"/>
              <a:ext cx="11" cy="12"/>
            </a:xfrm>
            <a:custGeom>
              <a:avLst/>
              <a:gdLst>
                <a:gd name="T0" fmla="*/ 9 w 11"/>
                <a:gd name="T1" fmla="*/ 0 h 12"/>
                <a:gd name="T2" fmla="*/ 11 w 11"/>
                <a:gd name="T3" fmla="*/ 12 h 12"/>
                <a:gd name="T4" fmla="*/ 0 w 11"/>
                <a:gd name="T5" fmla="*/ 12 h 12"/>
                <a:gd name="T6" fmla="*/ 2 w 11"/>
                <a:gd name="T7" fmla="*/ 0 h 12"/>
                <a:gd name="T8" fmla="*/ 9 w 1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9" y="0"/>
                  </a:moveTo>
                  <a:lnTo>
                    <a:pt x="11" y="12"/>
                  </a:lnTo>
                  <a:lnTo>
                    <a:pt x="0" y="12"/>
                  </a:lnTo>
                  <a:lnTo>
                    <a:pt x="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2" name="Rectangle 162"/>
            <p:cNvSpPr>
              <a:spLocks noChangeAspect="1" noChangeArrowheads="1"/>
            </p:cNvSpPr>
            <p:nvPr/>
          </p:nvSpPr>
          <p:spPr bwMode="auto">
            <a:xfrm>
              <a:off x="2778" y="1961"/>
              <a:ext cx="7" cy="6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3" name="Rectangle 163"/>
            <p:cNvSpPr>
              <a:spLocks noChangeAspect="1" noChangeArrowheads="1"/>
            </p:cNvSpPr>
            <p:nvPr/>
          </p:nvSpPr>
          <p:spPr bwMode="auto">
            <a:xfrm>
              <a:off x="2778" y="1951"/>
              <a:ext cx="7" cy="6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4" name="Freeform 164"/>
            <p:cNvSpPr>
              <a:spLocks noChangeAspect="1"/>
            </p:cNvSpPr>
            <p:nvPr/>
          </p:nvSpPr>
          <p:spPr bwMode="auto">
            <a:xfrm>
              <a:off x="2778" y="1945"/>
              <a:ext cx="7" cy="4"/>
            </a:xfrm>
            <a:custGeom>
              <a:avLst/>
              <a:gdLst>
                <a:gd name="T0" fmla="*/ 5 w 7"/>
                <a:gd name="T1" fmla="*/ 0 h 4"/>
                <a:gd name="T2" fmla="*/ 7 w 7"/>
                <a:gd name="T3" fmla="*/ 2 h 4"/>
                <a:gd name="T4" fmla="*/ 7 w 7"/>
                <a:gd name="T5" fmla="*/ 4 h 4"/>
                <a:gd name="T6" fmla="*/ 0 w 7"/>
                <a:gd name="T7" fmla="*/ 4 h 4"/>
                <a:gd name="T8" fmla="*/ 0 w 7"/>
                <a:gd name="T9" fmla="*/ 0 h 4"/>
                <a:gd name="T10" fmla="*/ 5 w 7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5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5" name="Rectangle 165"/>
            <p:cNvSpPr>
              <a:spLocks noChangeAspect="1" noChangeArrowheads="1"/>
            </p:cNvSpPr>
            <p:nvPr/>
          </p:nvSpPr>
          <p:spPr bwMode="auto">
            <a:xfrm>
              <a:off x="2778" y="1940"/>
              <a:ext cx="5" cy="4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6" name="Freeform 166"/>
            <p:cNvSpPr>
              <a:spLocks noChangeAspect="1"/>
            </p:cNvSpPr>
            <p:nvPr/>
          </p:nvSpPr>
          <p:spPr bwMode="auto">
            <a:xfrm>
              <a:off x="2778" y="1938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7" name="Freeform 167"/>
            <p:cNvSpPr>
              <a:spLocks noChangeAspect="1"/>
            </p:cNvSpPr>
            <p:nvPr/>
          </p:nvSpPr>
          <p:spPr bwMode="auto">
            <a:xfrm>
              <a:off x="2778" y="1934"/>
              <a:ext cx="5" cy="2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2 h 2"/>
                <a:gd name="T4" fmla="*/ 5 w 5"/>
                <a:gd name="T5" fmla="*/ 2 h 2"/>
                <a:gd name="T6" fmla="*/ 5 w 5"/>
                <a:gd name="T7" fmla="*/ 0 h 2"/>
                <a:gd name="T8" fmla="*/ 4 w 5"/>
                <a:gd name="T9" fmla="*/ 0 h 2"/>
                <a:gd name="T10" fmla="*/ 0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8" name="Rectangle 168"/>
            <p:cNvSpPr>
              <a:spLocks noChangeAspect="1" noChangeArrowheads="1"/>
            </p:cNvSpPr>
            <p:nvPr/>
          </p:nvSpPr>
          <p:spPr bwMode="auto">
            <a:xfrm>
              <a:off x="2778" y="1930"/>
              <a:ext cx="4" cy="2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9" name="Freeform 169"/>
            <p:cNvSpPr>
              <a:spLocks noChangeAspect="1"/>
            </p:cNvSpPr>
            <p:nvPr/>
          </p:nvSpPr>
          <p:spPr bwMode="auto">
            <a:xfrm>
              <a:off x="2778" y="1928"/>
              <a:ext cx="4" cy="1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0" name="Freeform 170"/>
            <p:cNvSpPr>
              <a:spLocks noChangeAspect="1"/>
            </p:cNvSpPr>
            <p:nvPr/>
          </p:nvSpPr>
          <p:spPr bwMode="auto">
            <a:xfrm>
              <a:off x="2960" y="1924"/>
              <a:ext cx="534" cy="31"/>
            </a:xfrm>
            <a:custGeom>
              <a:avLst/>
              <a:gdLst>
                <a:gd name="T0" fmla="*/ 534 w 534"/>
                <a:gd name="T1" fmla="*/ 31 h 31"/>
                <a:gd name="T2" fmla="*/ 534 w 534"/>
                <a:gd name="T3" fmla="*/ 0 h 31"/>
                <a:gd name="T4" fmla="*/ 0 w 534"/>
                <a:gd name="T5" fmla="*/ 0 h 31"/>
                <a:gd name="T6" fmla="*/ 534 w 534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4" h="31">
                  <a:moveTo>
                    <a:pt x="534" y="31"/>
                  </a:moveTo>
                  <a:lnTo>
                    <a:pt x="534" y="0"/>
                  </a:lnTo>
                  <a:lnTo>
                    <a:pt x="0" y="0"/>
                  </a:lnTo>
                  <a:lnTo>
                    <a:pt x="534" y="31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1" name="Freeform 171"/>
            <p:cNvSpPr>
              <a:spLocks noChangeAspect="1"/>
            </p:cNvSpPr>
            <p:nvPr/>
          </p:nvSpPr>
          <p:spPr bwMode="auto">
            <a:xfrm>
              <a:off x="2901" y="1924"/>
              <a:ext cx="593" cy="142"/>
            </a:xfrm>
            <a:custGeom>
              <a:avLst/>
              <a:gdLst>
                <a:gd name="T0" fmla="*/ 0 w 593"/>
                <a:gd name="T1" fmla="*/ 0 h 142"/>
                <a:gd name="T2" fmla="*/ 593 w 593"/>
                <a:gd name="T3" fmla="*/ 142 h 142"/>
                <a:gd name="T4" fmla="*/ 593 w 593"/>
                <a:gd name="T5" fmla="*/ 92 h 142"/>
                <a:gd name="T6" fmla="*/ 38 w 593"/>
                <a:gd name="T7" fmla="*/ 0 h 142"/>
                <a:gd name="T8" fmla="*/ 2 w 593"/>
                <a:gd name="T9" fmla="*/ 0 h 142"/>
                <a:gd name="T10" fmla="*/ 0 w 593"/>
                <a:gd name="T1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" h="142">
                  <a:moveTo>
                    <a:pt x="0" y="0"/>
                  </a:moveTo>
                  <a:lnTo>
                    <a:pt x="593" y="142"/>
                  </a:lnTo>
                  <a:lnTo>
                    <a:pt x="593" y="92"/>
                  </a:lnTo>
                  <a:lnTo>
                    <a:pt x="38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C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2" name="Rectangle 172"/>
            <p:cNvSpPr>
              <a:spLocks noChangeAspect="1" noChangeArrowheads="1"/>
            </p:cNvSpPr>
            <p:nvPr/>
          </p:nvSpPr>
          <p:spPr bwMode="auto">
            <a:xfrm>
              <a:off x="2893" y="1917"/>
              <a:ext cx="2" cy="7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3" name="Rectangle 173"/>
            <p:cNvSpPr>
              <a:spLocks noChangeAspect="1" noChangeArrowheads="1"/>
            </p:cNvSpPr>
            <p:nvPr/>
          </p:nvSpPr>
          <p:spPr bwMode="auto">
            <a:xfrm>
              <a:off x="2891" y="1915"/>
              <a:ext cx="2" cy="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4" name="Rectangle 174"/>
            <p:cNvSpPr>
              <a:spLocks noChangeAspect="1" noChangeArrowheads="1"/>
            </p:cNvSpPr>
            <p:nvPr/>
          </p:nvSpPr>
          <p:spPr bwMode="auto">
            <a:xfrm>
              <a:off x="2914" y="1917"/>
              <a:ext cx="4" cy="19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5" name="Rectangle 175"/>
            <p:cNvSpPr>
              <a:spLocks noChangeAspect="1" noChangeArrowheads="1"/>
            </p:cNvSpPr>
            <p:nvPr/>
          </p:nvSpPr>
          <p:spPr bwMode="auto">
            <a:xfrm>
              <a:off x="2912" y="1915"/>
              <a:ext cx="4" cy="19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6" name="Rectangle 176"/>
            <p:cNvSpPr>
              <a:spLocks noChangeAspect="1" noChangeArrowheads="1"/>
            </p:cNvSpPr>
            <p:nvPr/>
          </p:nvSpPr>
          <p:spPr bwMode="auto">
            <a:xfrm>
              <a:off x="2958" y="1917"/>
              <a:ext cx="6" cy="40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7" name="Rectangle 177"/>
            <p:cNvSpPr>
              <a:spLocks noChangeAspect="1" noChangeArrowheads="1"/>
            </p:cNvSpPr>
            <p:nvPr/>
          </p:nvSpPr>
          <p:spPr bwMode="auto">
            <a:xfrm>
              <a:off x="2956" y="1915"/>
              <a:ext cx="6" cy="4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8" name="Rectangle 178"/>
            <p:cNvSpPr>
              <a:spLocks noChangeAspect="1" noChangeArrowheads="1"/>
            </p:cNvSpPr>
            <p:nvPr/>
          </p:nvSpPr>
          <p:spPr bwMode="auto">
            <a:xfrm>
              <a:off x="3010" y="1919"/>
              <a:ext cx="10" cy="65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9" name="Rectangle 179"/>
            <p:cNvSpPr>
              <a:spLocks noChangeAspect="1" noChangeArrowheads="1"/>
            </p:cNvSpPr>
            <p:nvPr/>
          </p:nvSpPr>
          <p:spPr bwMode="auto">
            <a:xfrm>
              <a:off x="3008" y="1917"/>
              <a:ext cx="10" cy="6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0" name="Rectangle 180"/>
            <p:cNvSpPr>
              <a:spLocks noChangeAspect="1" noChangeArrowheads="1"/>
            </p:cNvSpPr>
            <p:nvPr/>
          </p:nvSpPr>
          <p:spPr bwMode="auto">
            <a:xfrm>
              <a:off x="3123" y="1920"/>
              <a:ext cx="16" cy="121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1" name="Rectangle 181"/>
            <p:cNvSpPr>
              <a:spLocks noChangeAspect="1" noChangeArrowheads="1"/>
            </p:cNvSpPr>
            <p:nvPr/>
          </p:nvSpPr>
          <p:spPr bwMode="auto">
            <a:xfrm>
              <a:off x="3121" y="1919"/>
              <a:ext cx="16" cy="12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2" name="Line 182"/>
            <p:cNvSpPr>
              <a:spLocks noChangeAspect="1" noChangeShapeType="1"/>
            </p:cNvSpPr>
            <p:nvPr/>
          </p:nvSpPr>
          <p:spPr bwMode="auto">
            <a:xfrm>
              <a:off x="2891" y="1919"/>
              <a:ext cx="601" cy="3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3" name="Line 183"/>
            <p:cNvSpPr>
              <a:spLocks noChangeAspect="1" noChangeShapeType="1"/>
            </p:cNvSpPr>
            <p:nvPr/>
          </p:nvSpPr>
          <p:spPr bwMode="auto">
            <a:xfrm flipH="1" flipV="1">
              <a:off x="2891" y="1922"/>
              <a:ext cx="599" cy="14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25464" name="Object 184"/>
          <p:cNvGraphicFramePr>
            <a:graphicFrameLocks noChangeAspect="1"/>
          </p:cNvGraphicFramePr>
          <p:nvPr/>
        </p:nvGraphicFramePr>
        <p:xfrm>
          <a:off x="1033463" y="4983163"/>
          <a:ext cx="603250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85" r:id="rId9" imgW="2844800" imgH="4572000" progId="MS_ClipArt_Gallery">
                  <p:embed/>
                </p:oleObj>
              </mc:Choice>
              <mc:Fallback>
                <p:oleObj r:id="rId9" imgW="2844800" imgH="4572000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463" y="4983163"/>
                        <a:ext cx="603250" cy="1154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65" name="Object 1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388564"/>
              </p:ext>
            </p:extLst>
          </p:nvPr>
        </p:nvGraphicFramePr>
        <p:xfrm>
          <a:off x="3454400" y="4162425"/>
          <a:ext cx="2398713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86" r:id="rId11" imgW="1645920" imgH="978408" progId="MS_ClipArt_Gallery">
                  <p:embed/>
                </p:oleObj>
              </mc:Choice>
              <mc:Fallback>
                <p:oleObj r:id="rId11" imgW="1645920" imgH="978408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400" y="4162425"/>
                        <a:ext cx="2398713" cy="201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66" name="Object 186"/>
          <p:cNvGraphicFramePr>
            <a:graphicFrameLocks noChangeAspect="1"/>
          </p:cNvGraphicFramePr>
          <p:nvPr/>
        </p:nvGraphicFramePr>
        <p:xfrm>
          <a:off x="2774950" y="4294188"/>
          <a:ext cx="1824038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87" r:id="rId13" imgW="4076700" imgH="3467100" progId="MS_ClipArt_Gallery">
                  <p:embed/>
                </p:oleObj>
              </mc:Choice>
              <mc:Fallback>
                <p:oleObj r:id="rId13" imgW="4076700" imgH="3467100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4950" y="4294188"/>
                        <a:ext cx="1824038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67" name="Freeform 187"/>
          <p:cNvSpPr>
            <a:spLocks noChangeAspect="1"/>
          </p:cNvSpPr>
          <p:nvPr/>
        </p:nvSpPr>
        <p:spPr bwMode="auto">
          <a:xfrm>
            <a:off x="6553200" y="2438400"/>
            <a:ext cx="436563" cy="522288"/>
          </a:xfrm>
          <a:custGeom>
            <a:avLst/>
            <a:gdLst>
              <a:gd name="T0" fmla="*/ 81 w 159"/>
              <a:gd name="T1" fmla="*/ 0 h 159"/>
              <a:gd name="T2" fmla="*/ 96 w 159"/>
              <a:gd name="T3" fmla="*/ 2 h 159"/>
              <a:gd name="T4" fmla="*/ 111 w 159"/>
              <a:gd name="T5" fmla="*/ 5 h 159"/>
              <a:gd name="T6" fmla="*/ 125 w 159"/>
              <a:gd name="T7" fmla="*/ 13 h 159"/>
              <a:gd name="T8" fmla="*/ 136 w 159"/>
              <a:gd name="T9" fmla="*/ 23 h 159"/>
              <a:gd name="T10" fmla="*/ 146 w 159"/>
              <a:gd name="T11" fmla="*/ 34 h 159"/>
              <a:gd name="T12" fmla="*/ 154 w 159"/>
              <a:gd name="T13" fmla="*/ 48 h 159"/>
              <a:gd name="T14" fmla="*/ 157 w 159"/>
              <a:gd name="T15" fmla="*/ 63 h 159"/>
              <a:gd name="T16" fmla="*/ 159 w 159"/>
              <a:gd name="T17" fmla="*/ 78 h 159"/>
              <a:gd name="T18" fmla="*/ 157 w 159"/>
              <a:gd name="T19" fmla="*/ 94 h 159"/>
              <a:gd name="T20" fmla="*/ 154 w 159"/>
              <a:gd name="T21" fmla="*/ 109 h 159"/>
              <a:gd name="T22" fmla="*/ 146 w 159"/>
              <a:gd name="T23" fmla="*/ 122 h 159"/>
              <a:gd name="T24" fmla="*/ 136 w 159"/>
              <a:gd name="T25" fmla="*/ 136 h 159"/>
              <a:gd name="T26" fmla="*/ 125 w 159"/>
              <a:gd name="T27" fmla="*/ 145 h 159"/>
              <a:gd name="T28" fmla="*/ 111 w 159"/>
              <a:gd name="T29" fmla="*/ 151 h 159"/>
              <a:gd name="T30" fmla="*/ 96 w 159"/>
              <a:gd name="T31" fmla="*/ 157 h 159"/>
              <a:gd name="T32" fmla="*/ 81 w 159"/>
              <a:gd name="T33" fmla="*/ 159 h 159"/>
              <a:gd name="T34" fmla="*/ 65 w 159"/>
              <a:gd name="T35" fmla="*/ 157 h 159"/>
              <a:gd name="T36" fmla="*/ 50 w 159"/>
              <a:gd name="T37" fmla="*/ 151 h 159"/>
              <a:gd name="T38" fmla="*/ 37 w 159"/>
              <a:gd name="T39" fmla="*/ 145 h 159"/>
              <a:gd name="T40" fmla="*/ 25 w 159"/>
              <a:gd name="T41" fmla="*/ 136 h 159"/>
              <a:gd name="T42" fmla="*/ 13 w 159"/>
              <a:gd name="T43" fmla="*/ 122 h 159"/>
              <a:gd name="T44" fmla="*/ 8 w 159"/>
              <a:gd name="T45" fmla="*/ 109 h 159"/>
              <a:gd name="T46" fmla="*/ 2 w 159"/>
              <a:gd name="T47" fmla="*/ 94 h 159"/>
              <a:gd name="T48" fmla="*/ 0 w 159"/>
              <a:gd name="T49" fmla="*/ 78 h 159"/>
              <a:gd name="T50" fmla="*/ 2 w 159"/>
              <a:gd name="T51" fmla="*/ 63 h 159"/>
              <a:gd name="T52" fmla="*/ 8 w 159"/>
              <a:gd name="T53" fmla="*/ 48 h 159"/>
              <a:gd name="T54" fmla="*/ 13 w 159"/>
              <a:gd name="T55" fmla="*/ 34 h 159"/>
              <a:gd name="T56" fmla="*/ 25 w 159"/>
              <a:gd name="T57" fmla="*/ 23 h 159"/>
              <a:gd name="T58" fmla="*/ 37 w 159"/>
              <a:gd name="T59" fmla="*/ 13 h 159"/>
              <a:gd name="T60" fmla="*/ 50 w 159"/>
              <a:gd name="T61" fmla="*/ 5 h 159"/>
              <a:gd name="T62" fmla="*/ 65 w 159"/>
              <a:gd name="T63" fmla="*/ 2 h 159"/>
              <a:gd name="T64" fmla="*/ 81 w 159"/>
              <a:gd name="T65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9" h="159">
                <a:moveTo>
                  <a:pt x="81" y="0"/>
                </a:moveTo>
                <a:lnTo>
                  <a:pt x="96" y="2"/>
                </a:lnTo>
                <a:lnTo>
                  <a:pt x="111" y="5"/>
                </a:lnTo>
                <a:lnTo>
                  <a:pt x="125" y="13"/>
                </a:lnTo>
                <a:lnTo>
                  <a:pt x="136" y="23"/>
                </a:lnTo>
                <a:lnTo>
                  <a:pt x="146" y="34"/>
                </a:lnTo>
                <a:lnTo>
                  <a:pt x="154" y="48"/>
                </a:lnTo>
                <a:lnTo>
                  <a:pt x="157" y="63"/>
                </a:lnTo>
                <a:lnTo>
                  <a:pt x="159" y="78"/>
                </a:lnTo>
                <a:lnTo>
                  <a:pt x="157" y="94"/>
                </a:lnTo>
                <a:lnTo>
                  <a:pt x="154" y="109"/>
                </a:lnTo>
                <a:lnTo>
                  <a:pt x="146" y="122"/>
                </a:lnTo>
                <a:lnTo>
                  <a:pt x="136" y="136"/>
                </a:lnTo>
                <a:lnTo>
                  <a:pt x="125" y="145"/>
                </a:lnTo>
                <a:lnTo>
                  <a:pt x="111" y="151"/>
                </a:lnTo>
                <a:lnTo>
                  <a:pt x="96" y="157"/>
                </a:lnTo>
                <a:lnTo>
                  <a:pt x="81" y="159"/>
                </a:lnTo>
                <a:lnTo>
                  <a:pt x="65" y="157"/>
                </a:lnTo>
                <a:lnTo>
                  <a:pt x="50" y="151"/>
                </a:lnTo>
                <a:lnTo>
                  <a:pt x="37" y="145"/>
                </a:lnTo>
                <a:lnTo>
                  <a:pt x="25" y="136"/>
                </a:lnTo>
                <a:lnTo>
                  <a:pt x="13" y="122"/>
                </a:lnTo>
                <a:lnTo>
                  <a:pt x="8" y="109"/>
                </a:lnTo>
                <a:lnTo>
                  <a:pt x="2" y="94"/>
                </a:lnTo>
                <a:lnTo>
                  <a:pt x="0" y="78"/>
                </a:lnTo>
                <a:lnTo>
                  <a:pt x="2" y="63"/>
                </a:lnTo>
                <a:lnTo>
                  <a:pt x="8" y="48"/>
                </a:lnTo>
                <a:lnTo>
                  <a:pt x="13" y="34"/>
                </a:lnTo>
                <a:lnTo>
                  <a:pt x="25" y="23"/>
                </a:lnTo>
                <a:lnTo>
                  <a:pt x="37" y="13"/>
                </a:lnTo>
                <a:lnTo>
                  <a:pt x="50" y="5"/>
                </a:lnTo>
                <a:lnTo>
                  <a:pt x="65" y="2"/>
                </a:lnTo>
                <a:lnTo>
                  <a:pt x="81" y="0"/>
                </a:lnTo>
                <a:close/>
              </a:path>
            </a:pathLst>
          </a:custGeom>
          <a:solidFill>
            <a:srgbClr val="FF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8" name="Freeform 188"/>
          <p:cNvSpPr>
            <a:spLocks noChangeAspect="1"/>
          </p:cNvSpPr>
          <p:nvPr/>
        </p:nvSpPr>
        <p:spPr bwMode="auto">
          <a:xfrm>
            <a:off x="5943600" y="2438400"/>
            <a:ext cx="2030413" cy="657225"/>
          </a:xfrm>
          <a:custGeom>
            <a:avLst/>
            <a:gdLst>
              <a:gd name="T0" fmla="*/ 741 w 741"/>
              <a:gd name="T1" fmla="*/ 130 h 201"/>
              <a:gd name="T2" fmla="*/ 733 w 741"/>
              <a:gd name="T3" fmla="*/ 119 h 201"/>
              <a:gd name="T4" fmla="*/ 703 w 741"/>
              <a:gd name="T5" fmla="*/ 111 h 201"/>
              <a:gd name="T6" fmla="*/ 662 w 741"/>
              <a:gd name="T7" fmla="*/ 121 h 201"/>
              <a:gd name="T8" fmla="*/ 662 w 741"/>
              <a:gd name="T9" fmla="*/ 109 h 201"/>
              <a:gd name="T10" fmla="*/ 653 w 741"/>
              <a:gd name="T11" fmla="*/ 100 h 201"/>
              <a:gd name="T12" fmla="*/ 647 w 741"/>
              <a:gd name="T13" fmla="*/ 102 h 201"/>
              <a:gd name="T14" fmla="*/ 658 w 741"/>
              <a:gd name="T15" fmla="*/ 98 h 201"/>
              <a:gd name="T16" fmla="*/ 660 w 741"/>
              <a:gd name="T17" fmla="*/ 92 h 201"/>
              <a:gd name="T18" fmla="*/ 647 w 741"/>
              <a:gd name="T19" fmla="*/ 77 h 201"/>
              <a:gd name="T20" fmla="*/ 635 w 741"/>
              <a:gd name="T21" fmla="*/ 77 h 201"/>
              <a:gd name="T22" fmla="*/ 639 w 741"/>
              <a:gd name="T23" fmla="*/ 61 h 201"/>
              <a:gd name="T24" fmla="*/ 628 w 741"/>
              <a:gd name="T25" fmla="*/ 55 h 201"/>
              <a:gd name="T26" fmla="*/ 620 w 741"/>
              <a:gd name="T27" fmla="*/ 52 h 201"/>
              <a:gd name="T28" fmla="*/ 624 w 741"/>
              <a:gd name="T29" fmla="*/ 29 h 201"/>
              <a:gd name="T30" fmla="*/ 616 w 741"/>
              <a:gd name="T31" fmla="*/ 13 h 201"/>
              <a:gd name="T32" fmla="*/ 601 w 741"/>
              <a:gd name="T33" fmla="*/ 4 h 201"/>
              <a:gd name="T34" fmla="*/ 582 w 741"/>
              <a:gd name="T35" fmla="*/ 4 h 201"/>
              <a:gd name="T36" fmla="*/ 560 w 741"/>
              <a:gd name="T37" fmla="*/ 15 h 201"/>
              <a:gd name="T38" fmla="*/ 543 w 741"/>
              <a:gd name="T39" fmla="*/ 0 h 201"/>
              <a:gd name="T40" fmla="*/ 524 w 741"/>
              <a:gd name="T41" fmla="*/ 2 h 201"/>
              <a:gd name="T42" fmla="*/ 493 w 741"/>
              <a:gd name="T43" fmla="*/ 27 h 201"/>
              <a:gd name="T44" fmla="*/ 482 w 741"/>
              <a:gd name="T45" fmla="*/ 38 h 201"/>
              <a:gd name="T46" fmla="*/ 474 w 741"/>
              <a:gd name="T47" fmla="*/ 31 h 201"/>
              <a:gd name="T48" fmla="*/ 466 w 741"/>
              <a:gd name="T49" fmla="*/ 29 h 201"/>
              <a:gd name="T50" fmla="*/ 453 w 741"/>
              <a:gd name="T51" fmla="*/ 23 h 201"/>
              <a:gd name="T52" fmla="*/ 440 w 741"/>
              <a:gd name="T53" fmla="*/ 29 h 201"/>
              <a:gd name="T54" fmla="*/ 436 w 741"/>
              <a:gd name="T55" fmla="*/ 31 h 201"/>
              <a:gd name="T56" fmla="*/ 424 w 741"/>
              <a:gd name="T57" fmla="*/ 31 h 201"/>
              <a:gd name="T58" fmla="*/ 415 w 741"/>
              <a:gd name="T59" fmla="*/ 38 h 201"/>
              <a:gd name="T60" fmla="*/ 405 w 741"/>
              <a:gd name="T61" fmla="*/ 34 h 201"/>
              <a:gd name="T62" fmla="*/ 378 w 741"/>
              <a:gd name="T63" fmla="*/ 27 h 201"/>
              <a:gd name="T64" fmla="*/ 357 w 741"/>
              <a:gd name="T65" fmla="*/ 32 h 201"/>
              <a:gd name="T66" fmla="*/ 343 w 741"/>
              <a:gd name="T67" fmla="*/ 48 h 201"/>
              <a:gd name="T68" fmla="*/ 338 w 741"/>
              <a:gd name="T69" fmla="*/ 69 h 201"/>
              <a:gd name="T70" fmla="*/ 343 w 741"/>
              <a:gd name="T71" fmla="*/ 92 h 201"/>
              <a:gd name="T72" fmla="*/ 330 w 741"/>
              <a:gd name="T73" fmla="*/ 92 h 201"/>
              <a:gd name="T74" fmla="*/ 326 w 741"/>
              <a:gd name="T75" fmla="*/ 102 h 201"/>
              <a:gd name="T76" fmla="*/ 319 w 741"/>
              <a:gd name="T77" fmla="*/ 98 h 201"/>
              <a:gd name="T78" fmla="*/ 303 w 741"/>
              <a:gd name="T79" fmla="*/ 107 h 201"/>
              <a:gd name="T80" fmla="*/ 303 w 741"/>
              <a:gd name="T81" fmla="*/ 126 h 201"/>
              <a:gd name="T82" fmla="*/ 269 w 741"/>
              <a:gd name="T83" fmla="*/ 105 h 201"/>
              <a:gd name="T84" fmla="*/ 244 w 741"/>
              <a:gd name="T85" fmla="*/ 105 h 201"/>
              <a:gd name="T86" fmla="*/ 228 w 741"/>
              <a:gd name="T87" fmla="*/ 119 h 201"/>
              <a:gd name="T88" fmla="*/ 219 w 741"/>
              <a:gd name="T89" fmla="*/ 144 h 201"/>
              <a:gd name="T90" fmla="*/ 215 w 741"/>
              <a:gd name="T91" fmla="*/ 140 h 201"/>
              <a:gd name="T92" fmla="*/ 167 w 741"/>
              <a:gd name="T93" fmla="*/ 134 h 201"/>
              <a:gd name="T94" fmla="*/ 128 w 741"/>
              <a:gd name="T95" fmla="*/ 142 h 201"/>
              <a:gd name="T96" fmla="*/ 119 w 741"/>
              <a:gd name="T97" fmla="*/ 153 h 201"/>
              <a:gd name="T98" fmla="*/ 102 w 741"/>
              <a:gd name="T99" fmla="*/ 146 h 201"/>
              <a:gd name="T100" fmla="*/ 82 w 741"/>
              <a:gd name="T101" fmla="*/ 150 h 201"/>
              <a:gd name="T102" fmla="*/ 78 w 741"/>
              <a:gd name="T103" fmla="*/ 157 h 201"/>
              <a:gd name="T104" fmla="*/ 65 w 741"/>
              <a:gd name="T105" fmla="*/ 155 h 201"/>
              <a:gd name="T106" fmla="*/ 52 w 741"/>
              <a:gd name="T107" fmla="*/ 161 h 201"/>
              <a:gd name="T108" fmla="*/ 52 w 741"/>
              <a:gd name="T109" fmla="*/ 167 h 201"/>
              <a:gd name="T110" fmla="*/ 40 w 741"/>
              <a:gd name="T111" fmla="*/ 167 h 201"/>
              <a:gd name="T112" fmla="*/ 0 w 741"/>
              <a:gd name="T113" fmla="*/ 182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41" h="201">
                <a:moveTo>
                  <a:pt x="77" y="201"/>
                </a:moveTo>
                <a:lnTo>
                  <a:pt x="741" y="201"/>
                </a:lnTo>
                <a:lnTo>
                  <a:pt x="741" y="130"/>
                </a:lnTo>
                <a:lnTo>
                  <a:pt x="741" y="126"/>
                </a:lnTo>
                <a:lnTo>
                  <a:pt x="739" y="125"/>
                </a:lnTo>
                <a:lnTo>
                  <a:pt x="733" y="119"/>
                </a:lnTo>
                <a:lnTo>
                  <a:pt x="726" y="115"/>
                </a:lnTo>
                <a:lnTo>
                  <a:pt x="716" y="111"/>
                </a:lnTo>
                <a:lnTo>
                  <a:pt x="703" y="111"/>
                </a:lnTo>
                <a:lnTo>
                  <a:pt x="689" y="111"/>
                </a:lnTo>
                <a:lnTo>
                  <a:pt x="676" y="115"/>
                </a:lnTo>
                <a:lnTo>
                  <a:pt x="662" y="121"/>
                </a:lnTo>
                <a:lnTo>
                  <a:pt x="664" y="117"/>
                </a:lnTo>
                <a:lnTo>
                  <a:pt x="664" y="113"/>
                </a:lnTo>
                <a:lnTo>
                  <a:pt x="662" y="109"/>
                </a:lnTo>
                <a:lnTo>
                  <a:pt x="658" y="105"/>
                </a:lnTo>
                <a:lnTo>
                  <a:pt x="657" y="102"/>
                </a:lnTo>
                <a:lnTo>
                  <a:pt x="653" y="100"/>
                </a:lnTo>
                <a:lnTo>
                  <a:pt x="651" y="100"/>
                </a:lnTo>
                <a:lnTo>
                  <a:pt x="649" y="100"/>
                </a:lnTo>
                <a:lnTo>
                  <a:pt x="647" y="102"/>
                </a:lnTo>
                <a:lnTo>
                  <a:pt x="653" y="102"/>
                </a:lnTo>
                <a:lnTo>
                  <a:pt x="655" y="100"/>
                </a:lnTo>
                <a:lnTo>
                  <a:pt x="658" y="98"/>
                </a:lnTo>
                <a:lnTo>
                  <a:pt x="660" y="96"/>
                </a:lnTo>
                <a:lnTo>
                  <a:pt x="660" y="94"/>
                </a:lnTo>
                <a:lnTo>
                  <a:pt x="660" y="92"/>
                </a:lnTo>
                <a:lnTo>
                  <a:pt x="658" y="86"/>
                </a:lnTo>
                <a:lnTo>
                  <a:pt x="653" y="80"/>
                </a:lnTo>
                <a:lnTo>
                  <a:pt x="647" y="77"/>
                </a:lnTo>
                <a:lnTo>
                  <a:pt x="641" y="75"/>
                </a:lnTo>
                <a:lnTo>
                  <a:pt x="639" y="75"/>
                </a:lnTo>
                <a:lnTo>
                  <a:pt x="635" y="77"/>
                </a:lnTo>
                <a:lnTo>
                  <a:pt x="639" y="71"/>
                </a:lnTo>
                <a:lnTo>
                  <a:pt x="639" y="65"/>
                </a:lnTo>
                <a:lnTo>
                  <a:pt x="639" y="61"/>
                </a:lnTo>
                <a:lnTo>
                  <a:pt x="635" y="57"/>
                </a:lnTo>
                <a:lnTo>
                  <a:pt x="632" y="55"/>
                </a:lnTo>
                <a:lnTo>
                  <a:pt x="628" y="55"/>
                </a:lnTo>
                <a:lnTo>
                  <a:pt x="622" y="57"/>
                </a:lnTo>
                <a:lnTo>
                  <a:pt x="614" y="61"/>
                </a:lnTo>
                <a:lnTo>
                  <a:pt x="620" y="52"/>
                </a:lnTo>
                <a:lnTo>
                  <a:pt x="622" y="44"/>
                </a:lnTo>
                <a:lnTo>
                  <a:pt x="624" y="36"/>
                </a:lnTo>
                <a:lnTo>
                  <a:pt x="624" y="29"/>
                </a:lnTo>
                <a:lnTo>
                  <a:pt x="622" y="23"/>
                </a:lnTo>
                <a:lnTo>
                  <a:pt x="620" y="17"/>
                </a:lnTo>
                <a:lnTo>
                  <a:pt x="616" y="13"/>
                </a:lnTo>
                <a:lnTo>
                  <a:pt x="612" y="9"/>
                </a:lnTo>
                <a:lnTo>
                  <a:pt x="607" y="6"/>
                </a:lnTo>
                <a:lnTo>
                  <a:pt x="601" y="4"/>
                </a:lnTo>
                <a:lnTo>
                  <a:pt x="595" y="4"/>
                </a:lnTo>
                <a:lnTo>
                  <a:pt x="587" y="4"/>
                </a:lnTo>
                <a:lnTo>
                  <a:pt x="582" y="4"/>
                </a:lnTo>
                <a:lnTo>
                  <a:pt x="574" y="7"/>
                </a:lnTo>
                <a:lnTo>
                  <a:pt x="568" y="9"/>
                </a:lnTo>
                <a:lnTo>
                  <a:pt x="560" y="15"/>
                </a:lnTo>
                <a:lnTo>
                  <a:pt x="555" y="7"/>
                </a:lnTo>
                <a:lnTo>
                  <a:pt x="549" y="4"/>
                </a:lnTo>
                <a:lnTo>
                  <a:pt x="543" y="0"/>
                </a:lnTo>
                <a:lnTo>
                  <a:pt x="536" y="0"/>
                </a:lnTo>
                <a:lnTo>
                  <a:pt x="530" y="0"/>
                </a:lnTo>
                <a:lnTo>
                  <a:pt x="524" y="2"/>
                </a:lnTo>
                <a:lnTo>
                  <a:pt x="512" y="7"/>
                </a:lnTo>
                <a:lnTo>
                  <a:pt x="503" y="17"/>
                </a:lnTo>
                <a:lnTo>
                  <a:pt x="493" y="27"/>
                </a:lnTo>
                <a:lnTo>
                  <a:pt x="488" y="36"/>
                </a:lnTo>
                <a:lnTo>
                  <a:pt x="484" y="44"/>
                </a:lnTo>
                <a:lnTo>
                  <a:pt x="482" y="38"/>
                </a:lnTo>
                <a:lnTo>
                  <a:pt x="478" y="32"/>
                </a:lnTo>
                <a:lnTo>
                  <a:pt x="476" y="31"/>
                </a:lnTo>
                <a:lnTo>
                  <a:pt x="474" y="31"/>
                </a:lnTo>
                <a:lnTo>
                  <a:pt x="472" y="31"/>
                </a:lnTo>
                <a:lnTo>
                  <a:pt x="468" y="34"/>
                </a:lnTo>
                <a:lnTo>
                  <a:pt x="466" y="29"/>
                </a:lnTo>
                <a:lnTo>
                  <a:pt x="463" y="27"/>
                </a:lnTo>
                <a:lnTo>
                  <a:pt x="457" y="25"/>
                </a:lnTo>
                <a:lnTo>
                  <a:pt x="453" y="23"/>
                </a:lnTo>
                <a:lnTo>
                  <a:pt x="447" y="23"/>
                </a:lnTo>
                <a:lnTo>
                  <a:pt x="443" y="25"/>
                </a:lnTo>
                <a:lnTo>
                  <a:pt x="440" y="29"/>
                </a:lnTo>
                <a:lnTo>
                  <a:pt x="438" y="32"/>
                </a:lnTo>
                <a:lnTo>
                  <a:pt x="438" y="31"/>
                </a:lnTo>
                <a:lnTo>
                  <a:pt x="436" y="31"/>
                </a:lnTo>
                <a:lnTo>
                  <a:pt x="432" y="29"/>
                </a:lnTo>
                <a:lnTo>
                  <a:pt x="428" y="29"/>
                </a:lnTo>
                <a:lnTo>
                  <a:pt x="424" y="31"/>
                </a:lnTo>
                <a:lnTo>
                  <a:pt x="420" y="32"/>
                </a:lnTo>
                <a:lnTo>
                  <a:pt x="416" y="34"/>
                </a:lnTo>
                <a:lnTo>
                  <a:pt x="415" y="38"/>
                </a:lnTo>
                <a:lnTo>
                  <a:pt x="415" y="40"/>
                </a:lnTo>
                <a:lnTo>
                  <a:pt x="415" y="42"/>
                </a:lnTo>
                <a:lnTo>
                  <a:pt x="405" y="34"/>
                </a:lnTo>
                <a:lnTo>
                  <a:pt x="395" y="31"/>
                </a:lnTo>
                <a:lnTo>
                  <a:pt x="386" y="29"/>
                </a:lnTo>
                <a:lnTo>
                  <a:pt x="378" y="27"/>
                </a:lnTo>
                <a:lnTo>
                  <a:pt x="370" y="27"/>
                </a:lnTo>
                <a:lnTo>
                  <a:pt x="363" y="29"/>
                </a:lnTo>
                <a:lnTo>
                  <a:pt x="357" y="32"/>
                </a:lnTo>
                <a:lnTo>
                  <a:pt x="351" y="36"/>
                </a:lnTo>
                <a:lnTo>
                  <a:pt x="347" y="42"/>
                </a:lnTo>
                <a:lnTo>
                  <a:pt x="343" y="48"/>
                </a:lnTo>
                <a:lnTo>
                  <a:pt x="340" y="54"/>
                </a:lnTo>
                <a:lnTo>
                  <a:pt x="338" y="61"/>
                </a:lnTo>
                <a:lnTo>
                  <a:pt x="338" y="69"/>
                </a:lnTo>
                <a:lnTo>
                  <a:pt x="340" y="77"/>
                </a:lnTo>
                <a:lnTo>
                  <a:pt x="342" y="84"/>
                </a:lnTo>
                <a:lnTo>
                  <a:pt x="343" y="92"/>
                </a:lnTo>
                <a:lnTo>
                  <a:pt x="338" y="90"/>
                </a:lnTo>
                <a:lnTo>
                  <a:pt x="332" y="90"/>
                </a:lnTo>
                <a:lnTo>
                  <a:pt x="330" y="92"/>
                </a:lnTo>
                <a:lnTo>
                  <a:pt x="328" y="94"/>
                </a:lnTo>
                <a:lnTo>
                  <a:pt x="326" y="98"/>
                </a:lnTo>
                <a:lnTo>
                  <a:pt x="326" y="102"/>
                </a:lnTo>
                <a:lnTo>
                  <a:pt x="324" y="100"/>
                </a:lnTo>
                <a:lnTo>
                  <a:pt x="322" y="98"/>
                </a:lnTo>
                <a:lnTo>
                  <a:pt x="319" y="98"/>
                </a:lnTo>
                <a:lnTo>
                  <a:pt x="313" y="100"/>
                </a:lnTo>
                <a:lnTo>
                  <a:pt x="309" y="102"/>
                </a:lnTo>
                <a:lnTo>
                  <a:pt x="303" y="107"/>
                </a:lnTo>
                <a:lnTo>
                  <a:pt x="301" y="113"/>
                </a:lnTo>
                <a:lnTo>
                  <a:pt x="301" y="119"/>
                </a:lnTo>
                <a:lnTo>
                  <a:pt x="303" y="126"/>
                </a:lnTo>
                <a:lnTo>
                  <a:pt x="294" y="117"/>
                </a:lnTo>
                <a:lnTo>
                  <a:pt x="282" y="109"/>
                </a:lnTo>
                <a:lnTo>
                  <a:pt x="269" y="105"/>
                </a:lnTo>
                <a:lnTo>
                  <a:pt x="257" y="103"/>
                </a:lnTo>
                <a:lnTo>
                  <a:pt x="249" y="103"/>
                </a:lnTo>
                <a:lnTo>
                  <a:pt x="244" y="105"/>
                </a:lnTo>
                <a:lnTo>
                  <a:pt x="238" y="109"/>
                </a:lnTo>
                <a:lnTo>
                  <a:pt x="234" y="113"/>
                </a:lnTo>
                <a:lnTo>
                  <a:pt x="228" y="119"/>
                </a:lnTo>
                <a:lnTo>
                  <a:pt x="224" y="125"/>
                </a:lnTo>
                <a:lnTo>
                  <a:pt x="221" y="134"/>
                </a:lnTo>
                <a:lnTo>
                  <a:pt x="219" y="144"/>
                </a:lnTo>
                <a:lnTo>
                  <a:pt x="219" y="142"/>
                </a:lnTo>
                <a:lnTo>
                  <a:pt x="217" y="142"/>
                </a:lnTo>
                <a:lnTo>
                  <a:pt x="215" y="140"/>
                </a:lnTo>
                <a:lnTo>
                  <a:pt x="201" y="136"/>
                </a:lnTo>
                <a:lnTo>
                  <a:pt x="186" y="134"/>
                </a:lnTo>
                <a:lnTo>
                  <a:pt x="167" y="134"/>
                </a:lnTo>
                <a:lnTo>
                  <a:pt x="150" y="136"/>
                </a:lnTo>
                <a:lnTo>
                  <a:pt x="134" y="138"/>
                </a:lnTo>
                <a:lnTo>
                  <a:pt x="128" y="142"/>
                </a:lnTo>
                <a:lnTo>
                  <a:pt x="123" y="144"/>
                </a:lnTo>
                <a:lnTo>
                  <a:pt x="121" y="148"/>
                </a:lnTo>
                <a:lnTo>
                  <a:pt x="119" y="153"/>
                </a:lnTo>
                <a:lnTo>
                  <a:pt x="115" y="150"/>
                </a:lnTo>
                <a:lnTo>
                  <a:pt x="107" y="148"/>
                </a:lnTo>
                <a:lnTo>
                  <a:pt x="102" y="146"/>
                </a:lnTo>
                <a:lnTo>
                  <a:pt x="94" y="146"/>
                </a:lnTo>
                <a:lnTo>
                  <a:pt x="86" y="148"/>
                </a:lnTo>
                <a:lnTo>
                  <a:pt x="82" y="150"/>
                </a:lnTo>
                <a:lnTo>
                  <a:pt x="80" y="151"/>
                </a:lnTo>
                <a:lnTo>
                  <a:pt x="78" y="155"/>
                </a:lnTo>
                <a:lnTo>
                  <a:pt x="78" y="157"/>
                </a:lnTo>
                <a:lnTo>
                  <a:pt x="78" y="161"/>
                </a:lnTo>
                <a:lnTo>
                  <a:pt x="71" y="157"/>
                </a:lnTo>
                <a:lnTo>
                  <a:pt x="65" y="155"/>
                </a:lnTo>
                <a:lnTo>
                  <a:pt x="59" y="155"/>
                </a:lnTo>
                <a:lnTo>
                  <a:pt x="55" y="157"/>
                </a:lnTo>
                <a:lnTo>
                  <a:pt x="52" y="161"/>
                </a:lnTo>
                <a:lnTo>
                  <a:pt x="52" y="163"/>
                </a:lnTo>
                <a:lnTo>
                  <a:pt x="52" y="165"/>
                </a:lnTo>
                <a:lnTo>
                  <a:pt x="52" y="167"/>
                </a:lnTo>
                <a:lnTo>
                  <a:pt x="54" y="169"/>
                </a:lnTo>
                <a:lnTo>
                  <a:pt x="48" y="167"/>
                </a:lnTo>
                <a:lnTo>
                  <a:pt x="40" y="167"/>
                </a:lnTo>
                <a:lnTo>
                  <a:pt x="25" y="171"/>
                </a:lnTo>
                <a:lnTo>
                  <a:pt x="9" y="176"/>
                </a:lnTo>
                <a:lnTo>
                  <a:pt x="0" y="182"/>
                </a:lnTo>
                <a:lnTo>
                  <a:pt x="77" y="20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9" name="Freeform 189"/>
          <p:cNvSpPr>
            <a:spLocks noChangeAspect="1"/>
          </p:cNvSpPr>
          <p:nvPr/>
        </p:nvSpPr>
        <p:spPr bwMode="auto">
          <a:xfrm>
            <a:off x="533400" y="2057400"/>
            <a:ext cx="2165350" cy="1068388"/>
          </a:xfrm>
          <a:custGeom>
            <a:avLst/>
            <a:gdLst>
              <a:gd name="T0" fmla="*/ 428 w 791"/>
              <a:gd name="T1" fmla="*/ 50 h 326"/>
              <a:gd name="T2" fmla="*/ 392 w 791"/>
              <a:gd name="T3" fmla="*/ 30 h 326"/>
              <a:gd name="T4" fmla="*/ 334 w 791"/>
              <a:gd name="T5" fmla="*/ 36 h 326"/>
              <a:gd name="T6" fmla="*/ 317 w 791"/>
              <a:gd name="T7" fmla="*/ 86 h 326"/>
              <a:gd name="T8" fmla="*/ 311 w 791"/>
              <a:gd name="T9" fmla="*/ 94 h 326"/>
              <a:gd name="T10" fmla="*/ 303 w 791"/>
              <a:gd name="T11" fmla="*/ 113 h 326"/>
              <a:gd name="T12" fmla="*/ 284 w 791"/>
              <a:gd name="T13" fmla="*/ 113 h 326"/>
              <a:gd name="T14" fmla="*/ 267 w 791"/>
              <a:gd name="T15" fmla="*/ 125 h 326"/>
              <a:gd name="T16" fmla="*/ 252 w 791"/>
              <a:gd name="T17" fmla="*/ 149 h 326"/>
              <a:gd name="T18" fmla="*/ 253 w 791"/>
              <a:gd name="T19" fmla="*/ 167 h 326"/>
              <a:gd name="T20" fmla="*/ 261 w 791"/>
              <a:gd name="T21" fmla="*/ 182 h 326"/>
              <a:gd name="T22" fmla="*/ 275 w 791"/>
              <a:gd name="T23" fmla="*/ 201 h 326"/>
              <a:gd name="T24" fmla="*/ 263 w 791"/>
              <a:gd name="T25" fmla="*/ 203 h 326"/>
              <a:gd name="T26" fmla="*/ 230 w 791"/>
              <a:gd name="T27" fmla="*/ 211 h 326"/>
              <a:gd name="T28" fmla="*/ 229 w 791"/>
              <a:gd name="T29" fmla="*/ 230 h 326"/>
              <a:gd name="T30" fmla="*/ 219 w 791"/>
              <a:gd name="T31" fmla="*/ 240 h 326"/>
              <a:gd name="T32" fmla="*/ 207 w 791"/>
              <a:gd name="T33" fmla="*/ 245 h 326"/>
              <a:gd name="T34" fmla="*/ 198 w 791"/>
              <a:gd name="T35" fmla="*/ 265 h 326"/>
              <a:gd name="T36" fmla="*/ 196 w 791"/>
              <a:gd name="T37" fmla="*/ 272 h 326"/>
              <a:gd name="T38" fmla="*/ 177 w 791"/>
              <a:gd name="T39" fmla="*/ 259 h 326"/>
              <a:gd name="T40" fmla="*/ 161 w 791"/>
              <a:gd name="T41" fmla="*/ 228 h 326"/>
              <a:gd name="T42" fmla="*/ 119 w 791"/>
              <a:gd name="T43" fmla="*/ 217 h 326"/>
              <a:gd name="T44" fmla="*/ 86 w 791"/>
              <a:gd name="T45" fmla="*/ 255 h 326"/>
              <a:gd name="T46" fmla="*/ 98 w 791"/>
              <a:gd name="T47" fmla="*/ 280 h 326"/>
              <a:gd name="T48" fmla="*/ 73 w 791"/>
              <a:gd name="T49" fmla="*/ 278 h 326"/>
              <a:gd name="T50" fmla="*/ 48 w 791"/>
              <a:gd name="T51" fmla="*/ 274 h 326"/>
              <a:gd name="T52" fmla="*/ 8 w 791"/>
              <a:gd name="T53" fmla="*/ 276 h 326"/>
              <a:gd name="T54" fmla="*/ 131 w 791"/>
              <a:gd name="T55" fmla="*/ 326 h 326"/>
              <a:gd name="T56" fmla="*/ 234 w 791"/>
              <a:gd name="T57" fmla="*/ 301 h 326"/>
              <a:gd name="T58" fmla="*/ 280 w 791"/>
              <a:gd name="T59" fmla="*/ 311 h 326"/>
              <a:gd name="T60" fmla="*/ 330 w 791"/>
              <a:gd name="T61" fmla="*/ 311 h 326"/>
              <a:gd name="T62" fmla="*/ 359 w 791"/>
              <a:gd name="T63" fmla="*/ 293 h 326"/>
              <a:gd name="T64" fmla="*/ 666 w 791"/>
              <a:gd name="T65" fmla="*/ 299 h 326"/>
              <a:gd name="T66" fmla="*/ 684 w 791"/>
              <a:gd name="T67" fmla="*/ 307 h 326"/>
              <a:gd name="T68" fmla="*/ 741 w 791"/>
              <a:gd name="T69" fmla="*/ 291 h 326"/>
              <a:gd name="T70" fmla="*/ 741 w 791"/>
              <a:gd name="T71" fmla="*/ 272 h 326"/>
              <a:gd name="T72" fmla="*/ 753 w 791"/>
              <a:gd name="T73" fmla="*/ 261 h 326"/>
              <a:gd name="T74" fmla="*/ 791 w 791"/>
              <a:gd name="T75" fmla="*/ 220 h 326"/>
              <a:gd name="T76" fmla="*/ 778 w 791"/>
              <a:gd name="T77" fmla="*/ 199 h 326"/>
              <a:gd name="T78" fmla="*/ 762 w 791"/>
              <a:gd name="T79" fmla="*/ 165 h 326"/>
              <a:gd name="T80" fmla="*/ 737 w 791"/>
              <a:gd name="T81" fmla="*/ 171 h 326"/>
              <a:gd name="T82" fmla="*/ 711 w 791"/>
              <a:gd name="T83" fmla="*/ 167 h 326"/>
              <a:gd name="T84" fmla="*/ 693 w 791"/>
              <a:gd name="T85" fmla="*/ 180 h 326"/>
              <a:gd name="T86" fmla="*/ 666 w 791"/>
              <a:gd name="T87" fmla="*/ 199 h 326"/>
              <a:gd name="T88" fmla="*/ 643 w 791"/>
              <a:gd name="T89" fmla="*/ 190 h 326"/>
              <a:gd name="T90" fmla="*/ 603 w 791"/>
              <a:gd name="T91" fmla="*/ 188 h 326"/>
              <a:gd name="T92" fmla="*/ 582 w 791"/>
              <a:gd name="T93" fmla="*/ 165 h 326"/>
              <a:gd name="T94" fmla="*/ 618 w 791"/>
              <a:gd name="T95" fmla="*/ 146 h 326"/>
              <a:gd name="T96" fmla="*/ 628 w 791"/>
              <a:gd name="T97" fmla="*/ 115 h 326"/>
              <a:gd name="T98" fmla="*/ 611 w 791"/>
              <a:gd name="T99" fmla="*/ 88 h 326"/>
              <a:gd name="T100" fmla="*/ 641 w 791"/>
              <a:gd name="T101" fmla="*/ 78 h 326"/>
              <a:gd name="T102" fmla="*/ 672 w 791"/>
              <a:gd name="T103" fmla="*/ 44 h 326"/>
              <a:gd name="T104" fmla="*/ 661 w 791"/>
              <a:gd name="T105" fmla="*/ 9 h 326"/>
              <a:gd name="T106" fmla="*/ 615 w 791"/>
              <a:gd name="T107" fmla="*/ 0 h 326"/>
              <a:gd name="T108" fmla="*/ 590 w 791"/>
              <a:gd name="T109" fmla="*/ 25 h 326"/>
              <a:gd name="T110" fmla="*/ 572 w 791"/>
              <a:gd name="T111" fmla="*/ 32 h 326"/>
              <a:gd name="T112" fmla="*/ 553 w 791"/>
              <a:gd name="T113" fmla="*/ 38 h 326"/>
              <a:gd name="T114" fmla="*/ 543 w 791"/>
              <a:gd name="T115" fmla="*/ 42 h 326"/>
              <a:gd name="T116" fmla="*/ 501 w 791"/>
              <a:gd name="T117" fmla="*/ 29 h 326"/>
              <a:gd name="T118" fmla="*/ 465 w 791"/>
              <a:gd name="T119" fmla="*/ 59 h 326"/>
              <a:gd name="T120" fmla="*/ 444 w 791"/>
              <a:gd name="T121" fmla="*/ 84 h 326"/>
              <a:gd name="T122" fmla="*/ 426 w 791"/>
              <a:gd name="T123" fmla="*/ 84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91" h="326">
                <a:moveTo>
                  <a:pt x="426" y="73"/>
                </a:moveTo>
                <a:lnTo>
                  <a:pt x="428" y="67"/>
                </a:lnTo>
                <a:lnTo>
                  <a:pt x="430" y="61"/>
                </a:lnTo>
                <a:lnTo>
                  <a:pt x="428" y="55"/>
                </a:lnTo>
                <a:lnTo>
                  <a:pt x="428" y="50"/>
                </a:lnTo>
                <a:lnTo>
                  <a:pt x="424" y="46"/>
                </a:lnTo>
                <a:lnTo>
                  <a:pt x="419" y="40"/>
                </a:lnTo>
                <a:lnTo>
                  <a:pt x="413" y="36"/>
                </a:lnTo>
                <a:lnTo>
                  <a:pt x="405" y="34"/>
                </a:lnTo>
                <a:lnTo>
                  <a:pt x="392" y="30"/>
                </a:lnTo>
                <a:lnTo>
                  <a:pt x="378" y="27"/>
                </a:lnTo>
                <a:lnTo>
                  <a:pt x="367" y="27"/>
                </a:lnTo>
                <a:lnTo>
                  <a:pt x="353" y="29"/>
                </a:lnTo>
                <a:lnTo>
                  <a:pt x="344" y="30"/>
                </a:lnTo>
                <a:lnTo>
                  <a:pt x="334" y="36"/>
                </a:lnTo>
                <a:lnTo>
                  <a:pt x="326" y="42"/>
                </a:lnTo>
                <a:lnTo>
                  <a:pt x="325" y="46"/>
                </a:lnTo>
                <a:lnTo>
                  <a:pt x="323" y="52"/>
                </a:lnTo>
                <a:lnTo>
                  <a:pt x="317" y="77"/>
                </a:lnTo>
                <a:lnTo>
                  <a:pt x="317" y="86"/>
                </a:lnTo>
                <a:lnTo>
                  <a:pt x="317" y="90"/>
                </a:lnTo>
                <a:lnTo>
                  <a:pt x="319" y="90"/>
                </a:lnTo>
                <a:lnTo>
                  <a:pt x="319" y="92"/>
                </a:lnTo>
                <a:lnTo>
                  <a:pt x="315" y="92"/>
                </a:lnTo>
                <a:lnTo>
                  <a:pt x="311" y="94"/>
                </a:lnTo>
                <a:lnTo>
                  <a:pt x="307" y="96"/>
                </a:lnTo>
                <a:lnTo>
                  <a:pt x="303" y="100"/>
                </a:lnTo>
                <a:lnTo>
                  <a:pt x="301" y="103"/>
                </a:lnTo>
                <a:lnTo>
                  <a:pt x="301" y="107"/>
                </a:lnTo>
                <a:lnTo>
                  <a:pt x="303" y="113"/>
                </a:lnTo>
                <a:lnTo>
                  <a:pt x="307" y="119"/>
                </a:lnTo>
                <a:lnTo>
                  <a:pt x="298" y="113"/>
                </a:lnTo>
                <a:lnTo>
                  <a:pt x="294" y="113"/>
                </a:lnTo>
                <a:lnTo>
                  <a:pt x="288" y="113"/>
                </a:lnTo>
                <a:lnTo>
                  <a:pt x="284" y="113"/>
                </a:lnTo>
                <a:lnTo>
                  <a:pt x="282" y="115"/>
                </a:lnTo>
                <a:lnTo>
                  <a:pt x="282" y="119"/>
                </a:lnTo>
                <a:lnTo>
                  <a:pt x="282" y="123"/>
                </a:lnTo>
                <a:lnTo>
                  <a:pt x="275" y="123"/>
                </a:lnTo>
                <a:lnTo>
                  <a:pt x="267" y="125"/>
                </a:lnTo>
                <a:lnTo>
                  <a:pt x="261" y="128"/>
                </a:lnTo>
                <a:lnTo>
                  <a:pt x="255" y="132"/>
                </a:lnTo>
                <a:lnTo>
                  <a:pt x="252" y="138"/>
                </a:lnTo>
                <a:lnTo>
                  <a:pt x="252" y="146"/>
                </a:lnTo>
                <a:lnTo>
                  <a:pt x="252" y="149"/>
                </a:lnTo>
                <a:lnTo>
                  <a:pt x="253" y="151"/>
                </a:lnTo>
                <a:lnTo>
                  <a:pt x="255" y="155"/>
                </a:lnTo>
                <a:lnTo>
                  <a:pt x="257" y="159"/>
                </a:lnTo>
                <a:lnTo>
                  <a:pt x="253" y="163"/>
                </a:lnTo>
                <a:lnTo>
                  <a:pt x="253" y="167"/>
                </a:lnTo>
                <a:lnTo>
                  <a:pt x="252" y="169"/>
                </a:lnTo>
                <a:lnTo>
                  <a:pt x="252" y="172"/>
                </a:lnTo>
                <a:lnTo>
                  <a:pt x="253" y="176"/>
                </a:lnTo>
                <a:lnTo>
                  <a:pt x="257" y="178"/>
                </a:lnTo>
                <a:lnTo>
                  <a:pt x="261" y="182"/>
                </a:lnTo>
                <a:lnTo>
                  <a:pt x="267" y="184"/>
                </a:lnTo>
                <a:lnTo>
                  <a:pt x="271" y="188"/>
                </a:lnTo>
                <a:lnTo>
                  <a:pt x="273" y="192"/>
                </a:lnTo>
                <a:lnTo>
                  <a:pt x="275" y="197"/>
                </a:lnTo>
                <a:lnTo>
                  <a:pt x="275" y="201"/>
                </a:lnTo>
                <a:lnTo>
                  <a:pt x="273" y="203"/>
                </a:lnTo>
                <a:lnTo>
                  <a:pt x="271" y="205"/>
                </a:lnTo>
                <a:lnTo>
                  <a:pt x="271" y="207"/>
                </a:lnTo>
                <a:lnTo>
                  <a:pt x="269" y="207"/>
                </a:lnTo>
                <a:lnTo>
                  <a:pt x="263" y="203"/>
                </a:lnTo>
                <a:lnTo>
                  <a:pt x="255" y="201"/>
                </a:lnTo>
                <a:lnTo>
                  <a:pt x="248" y="201"/>
                </a:lnTo>
                <a:lnTo>
                  <a:pt x="240" y="203"/>
                </a:lnTo>
                <a:lnTo>
                  <a:pt x="232" y="207"/>
                </a:lnTo>
                <a:lnTo>
                  <a:pt x="230" y="211"/>
                </a:lnTo>
                <a:lnTo>
                  <a:pt x="230" y="213"/>
                </a:lnTo>
                <a:lnTo>
                  <a:pt x="229" y="217"/>
                </a:lnTo>
                <a:lnTo>
                  <a:pt x="229" y="220"/>
                </a:lnTo>
                <a:lnTo>
                  <a:pt x="232" y="232"/>
                </a:lnTo>
                <a:lnTo>
                  <a:pt x="229" y="230"/>
                </a:lnTo>
                <a:lnTo>
                  <a:pt x="225" y="232"/>
                </a:lnTo>
                <a:lnTo>
                  <a:pt x="223" y="232"/>
                </a:lnTo>
                <a:lnTo>
                  <a:pt x="221" y="234"/>
                </a:lnTo>
                <a:lnTo>
                  <a:pt x="219" y="236"/>
                </a:lnTo>
                <a:lnTo>
                  <a:pt x="219" y="240"/>
                </a:lnTo>
                <a:lnTo>
                  <a:pt x="219" y="243"/>
                </a:lnTo>
                <a:lnTo>
                  <a:pt x="221" y="247"/>
                </a:lnTo>
                <a:lnTo>
                  <a:pt x="217" y="245"/>
                </a:lnTo>
                <a:lnTo>
                  <a:pt x="213" y="245"/>
                </a:lnTo>
                <a:lnTo>
                  <a:pt x="207" y="245"/>
                </a:lnTo>
                <a:lnTo>
                  <a:pt x="204" y="245"/>
                </a:lnTo>
                <a:lnTo>
                  <a:pt x="200" y="249"/>
                </a:lnTo>
                <a:lnTo>
                  <a:pt x="198" y="253"/>
                </a:lnTo>
                <a:lnTo>
                  <a:pt x="196" y="257"/>
                </a:lnTo>
                <a:lnTo>
                  <a:pt x="198" y="265"/>
                </a:lnTo>
                <a:lnTo>
                  <a:pt x="200" y="267"/>
                </a:lnTo>
                <a:lnTo>
                  <a:pt x="200" y="270"/>
                </a:lnTo>
                <a:lnTo>
                  <a:pt x="198" y="270"/>
                </a:lnTo>
                <a:lnTo>
                  <a:pt x="198" y="272"/>
                </a:lnTo>
                <a:lnTo>
                  <a:pt x="196" y="272"/>
                </a:lnTo>
                <a:lnTo>
                  <a:pt x="194" y="272"/>
                </a:lnTo>
                <a:lnTo>
                  <a:pt x="188" y="270"/>
                </a:lnTo>
                <a:lnTo>
                  <a:pt x="184" y="268"/>
                </a:lnTo>
                <a:lnTo>
                  <a:pt x="179" y="265"/>
                </a:lnTo>
                <a:lnTo>
                  <a:pt x="177" y="259"/>
                </a:lnTo>
                <a:lnTo>
                  <a:pt x="175" y="255"/>
                </a:lnTo>
                <a:lnTo>
                  <a:pt x="175" y="251"/>
                </a:lnTo>
                <a:lnTo>
                  <a:pt x="175" y="245"/>
                </a:lnTo>
                <a:lnTo>
                  <a:pt x="169" y="236"/>
                </a:lnTo>
                <a:lnTo>
                  <a:pt x="161" y="228"/>
                </a:lnTo>
                <a:lnTo>
                  <a:pt x="150" y="220"/>
                </a:lnTo>
                <a:lnTo>
                  <a:pt x="138" y="217"/>
                </a:lnTo>
                <a:lnTo>
                  <a:pt x="131" y="215"/>
                </a:lnTo>
                <a:lnTo>
                  <a:pt x="125" y="215"/>
                </a:lnTo>
                <a:lnTo>
                  <a:pt x="119" y="217"/>
                </a:lnTo>
                <a:lnTo>
                  <a:pt x="111" y="220"/>
                </a:lnTo>
                <a:lnTo>
                  <a:pt x="106" y="224"/>
                </a:lnTo>
                <a:lnTo>
                  <a:pt x="100" y="232"/>
                </a:lnTo>
                <a:lnTo>
                  <a:pt x="92" y="245"/>
                </a:lnTo>
                <a:lnTo>
                  <a:pt x="86" y="255"/>
                </a:lnTo>
                <a:lnTo>
                  <a:pt x="86" y="263"/>
                </a:lnTo>
                <a:lnTo>
                  <a:pt x="88" y="270"/>
                </a:lnTo>
                <a:lnTo>
                  <a:pt x="90" y="274"/>
                </a:lnTo>
                <a:lnTo>
                  <a:pt x="94" y="278"/>
                </a:lnTo>
                <a:lnTo>
                  <a:pt x="98" y="280"/>
                </a:lnTo>
                <a:lnTo>
                  <a:pt x="88" y="276"/>
                </a:lnTo>
                <a:lnTo>
                  <a:pt x="84" y="274"/>
                </a:lnTo>
                <a:lnTo>
                  <a:pt x="79" y="274"/>
                </a:lnTo>
                <a:lnTo>
                  <a:pt x="75" y="276"/>
                </a:lnTo>
                <a:lnTo>
                  <a:pt x="73" y="278"/>
                </a:lnTo>
                <a:lnTo>
                  <a:pt x="71" y="282"/>
                </a:lnTo>
                <a:lnTo>
                  <a:pt x="69" y="288"/>
                </a:lnTo>
                <a:lnTo>
                  <a:pt x="65" y="284"/>
                </a:lnTo>
                <a:lnTo>
                  <a:pt x="58" y="278"/>
                </a:lnTo>
                <a:lnTo>
                  <a:pt x="48" y="274"/>
                </a:lnTo>
                <a:lnTo>
                  <a:pt x="38" y="272"/>
                </a:lnTo>
                <a:lnTo>
                  <a:pt x="27" y="270"/>
                </a:lnTo>
                <a:lnTo>
                  <a:pt x="17" y="272"/>
                </a:lnTo>
                <a:lnTo>
                  <a:pt x="13" y="274"/>
                </a:lnTo>
                <a:lnTo>
                  <a:pt x="8" y="276"/>
                </a:lnTo>
                <a:lnTo>
                  <a:pt x="4" y="280"/>
                </a:lnTo>
                <a:lnTo>
                  <a:pt x="0" y="286"/>
                </a:lnTo>
                <a:lnTo>
                  <a:pt x="0" y="320"/>
                </a:lnTo>
                <a:lnTo>
                  <a:pt x="73" y="326"/>
                </a:lnTo>
                <a:lnTo>
                  <a:pt x="131" y="326"/>
                </a:lnTo>
                <a:lnTo>
                  <a:pt x="169" y="322"/>
                </a:lnTo>
                <a:lnTo>
                  <a:pt x="182" y="320"/>
                </a:lnTo>
                <a:lnTo>
                  <a:pt x="200" y="315"/>
                </a:lnTo>
                <a:lnTo>
                  <a:pt x="230" y="303"/>
                </a:lnTo>
                <a:lnTo>
                  <a:pt x="234" y="301"/>
                </a:lnTo>
                <a:lnTo>
                  <a:pt x="238" y="301"/>
                </a:lnTo>
                <a:lnTo>
                  <a:pt x="250" y="301"/>
                </a:lnTo>
                <a:lnTo>
                  <a:pt x="261" y="303"/>
                </a:lnTo>
                <a:lnTo>
                  <a:pt x="271" y="307"/>
                </a:lnTo>
                <a:lnTo>
                  <a:pt x="280" y="311"/>
                </a:lnTo>
                <a:lnTo>
                  <a:pt x="290" y="313"/>
                </a:lnTo>
                <a:lnTo>
                  <a:pt x="307" y="315"/>
                </a:lnTo>
                <a:lnTo>
                  <a:pt x="317" y="315"/>
                </a:lnTo>
                <a:lnTo>
                  <a:pt x="325" y="313"/>
                </a:lnTo>
                <a:lnTo>
                  <a:pt x="330" y="311"/>
                </a:lnTo>
                <a:lnTo>
                  <a:pt x="334" y="307"/>
                </a:lnTo>
                <a:lnTo>
                  <a:pt x="340" y="301"/>
                </a:lnTo>
                <a:lnTo>
                  <a:pt x="346" y="297"/>
                </a:lnTo>
                <a:lnTo>
                  <a:pt x="351" y="295"/>
                </a:lnTo>
                <a:lnTo>
                  <a:pt x="359" y="293"/>
                </a:lnTo>
                <a:lnTo>
                  <a:pt x="371" y="295"/>
                </a:lnTo>
                <a:lnTo>
                  <a:pt x="384" y="299"/>
                </a:lnTo>
                <a:lnTo>
                  <a:pt x="478" y="307"/>
                </a:lnTo>
                <a:lnTo>
                  <a:pt x="607" y="305"/>
                </a:lnTo>
                <a:lnTo>
                  <a:pt x="666" y="299"/>
                </a:lnTo>
                <a:lnTo>
                  <a:pt x="672" y="299"/>
                </a:lnTo>
                <a:lnTo>
                  <a:pt x="676" y="301"/>
                </a:lnTo>
                <a:lnTo>
                  <a:pt x="678" y="303"/>
                </a:lnTo>
                <a:lnTo>
                  <a:pt x="680" y="305"/>
                </a:lnTo>
                <a:lnTo>
                  <a:pt x="684" y="307"/>
                </a:lnTo>
                <a:lnTo>
                  <a:pt x="691" y="307"/>
                </a:lnTo>
                <a:lnTo>
                  <a:pt x="707" y="305"/>
                </a:lnTo>
                <a:lnTo>
                  <a:pt x="724" y="301"/>
                </a:lnTo>
                <a:lnTo>
                  <a:pt x="737" y="295"/>
                </a:lnTo>
                <a:lnTo>
                  <a:pt x="741" y="291"/>
                </a:lnTo>
                <a:lnTo>
                  <a:pt x="745" y="288"/>
                </a:lnTo>
                <a:lnTo>
                  <a:pt x="747" y="284"/>
                </a:lnTo>
                <a:lnTo>
                  <a:pt x="747" y="280"/>
                </a:lnTo>
                <a:lnTo>
                  <a:pt x="745" y="276"/>
                </a:lnTo>
                <a:lnTo>
                  <a:pt x="741" y="272"/>
                </a:lnTo>
                <a:lnTo>
                  <a:pt x="737" y="270"/>
                </a:lnTo>
                <a:lnTo>
                  <a:pt x="730" y="268"/>
                </a:lnTo>
                <a:lnTo>
                  <a:pt x="735" y="268"/>
                </a:lnTo>
                <a:lnTo>
                  <a:pt x="739" y="267"/>
                </a:lnTo>
                <a:lnTo>
                  <a:pt x="753" y="261"/>
                </a:lnTo>
                <a:lnTo>
                  <a:pt x="766" y="253"/>
                </a:lnTo>
                <a:lnTo>
                  <a:pt x="778" y="243"/>
                </a:lnTo>
                <a:lnTo>
                  <a:pt x="785" y="232"/>
                </a:lnTo>
                <a:lnTo>
                  <a:pt x="789" y="226"/>
                </a:lnTo>
                <a:lnTo>
                  <a:pt x="791" y="220"/>
                </a:lnTo>
                <a:lnTo>
                  <a:pt x="789" y="217"/>
                </a:lnTo>
                <a:lnTo>
                  <a:pt x="787" y="213"/>
                </a:lnTo>
                <a:lnTo>
                  <a:pt x="783" y="207"/>
                </a:lnTo>
                <a:lnTo>
                  <a:pt x="776" y="205"/>
                </a:lnTo>
                <a:lnTo>
                  <a:pt x="778" y="199"/>
                </a:lnTo>
                <a:lnTo>
                  <a:pt x="778" y="190"/>
                </a:lnTo>
                <a:lnTo>
                  <a:pt x="776" y="182"/>
                </a:lnTo>
                <a:lnTo>
                  <a:pt x="772" y="174"/>
                </a:lnTo>
                <a:lnTo>
                  <a:pt x="766" y="167"/>
                </a:lnTo>
                <a:lnTo>
                  <a:pt x="762" y="165"/>
                </a:lnTo>
                <a:lnTo>
                  <a:pt x="759" y="163"/>
                </a:lnTo>
                <a:lnTo>
                  <a:pt x="755" y="163"/>
                </a:lnTo>
                <a:lnTo>
                  <a:pt x="749" y="165"/>
                </a:lnTo>
                <a:lnTo>
                  <a:pt x="743" y="167"/>
                </a:lnTo>
                <a:lnTo>
                  <a:pt x="737" y="171"/>
                </a:lnTo>
                <a:lnTo>
                  <a:pt x="734" y="167"/>
                </a:lnTo>
                <a:lnTo>
                  <a:pt x="728" y="165"/>
                </a:lnTo>
                <a:lnTo>
                  <a:pt x="722" y="165"/>
                </a:lnTo>
                <a:lnTo>
                  <a:pt x="716" y="165"/>
                </a:lnTo>
                <a:lnTo>
                  <a:pt x="711" y="167"/>
                </a:lnTo>
                <a:lnTo>
                  <a:pt x="705" y="171"/>
                </a:lnTo>
                <a:lnTo>
                  <a:pt x="703" y="174"/>
                </a:lnTo>
                <a:lnTo>
                  <a:pt x="701" y="182"/>
                </a:lnTo>
                <a:lnTo>
                  <a:pt x="697" y="180"/>
                </a:lnTo>
                <a:lnTo>
                  <a:pt x="693" y="180"/>
                </a:lnTo>
                <a:lnTo>
                  <a:pt x="687" y="182"/>
                </a:lnTo>
                <a:lnTo>
                  <a:pt x="680" y="184"/>
                </a:lnTo>
                <a:lnTo>
                  <a:pt x="674" y="188"/>
                </a:lnTo>
                <a:lnTo>
                  <a:pt x="670" y="194"/>
                </a:lnTo>
                <a:lnTo>
                  <a:pt x="666" y="199"/>
                </a:lnTo>
                <a:lnTo>
                  <a:pt x="666" y="209"/>
                </a:lnTo>
                <a:lnTo>
                  <a:pt x="663" y="203"/>
                </a:lnTo>
                <a:lnTo>
                  <a:pt x="659" y="197"/>
                </a:lnTo>
                <a:lnTo>
                  <a:pt x="651" y="194"/>
                </a:lnTo>
                <a:lnTo>
                  <a:pt x="643" y="190"/>
                </a:lnTo>
                <a:lnTo>
                  <a:pt x="634" y="188"/>
                </a:lnTo>
                <a:lnTo>
                  <a:pt x="624" y="188"/>
                </a:lnTo>
                <a:lnTo>
                  <a:pt x="613" y="192"/>
                </a:lnTo>
                <a:lnTo>
                  <a:pt x="601" y="197"/>
                </a:lnTo>
                <a:lnTo>
                  <a:pt x="603" y="188"/>
                </a:lnTo>
                <a:lnTo>
                  <a:pt x="601" y="176"/>
                </a:lnTo>
                <a:lnTo>
                  <a:pt x="597" y="172"/>
                </a:lnTo>
                <a:lnTo>
                  <a:pt x="593" y="169"/>
                </a:lnTo>
                <a:lnTo>
                  <a:pt x="590" y="165"/>
                </a:lnTo>
                <a:lnTo>
                  <a:pt x="582" y="165"/>
                </a:lnTo>
                <a:lnTo>
                  <a:pt x="591" y="163"/>
                </a:lnTo>
                <a:lnTo>
                  <a:pt x="601" y="159"/>
                </a:lnTo>
                <a:lnTo>
                  <a:pt x="609" y="155"/>
                </a:lnTo>
                <a:lnTo>
                  <a:pt x="615" y="151"/>
                </a:lnTo>
                <a:lnTo>
                  <a:pt x="618" y="146"/>
                </a:lnTo>
                <a:lnTo>
                  <a:pt x="622" y="140"/>
                </a:lnTo>
                <a:lnTo>
                  <a:pt x="626" y="134"/>
                </a:lnTo>
                <a:lnTo>
                  <a:pt x="628" y="126"/>
                </a:lnTo>
                <a:lnTo>
                  <a:pt x="628" y="121"/>
                </a:lnTo>
                <a:lnTo>
                  <a:pt x="628" y="115"/>
                </a:lnTo>
                <a:lnTo>
                  <a:pt x="626" y="109"/>
                </a:lnTo>
                <a:lnTo>
                  <a:pt x="624" y="103"/>
                </a:lnTo>
                <a:lnTo>
                  <a:pt x="620" y="98"/>
                </a:lnTo>
                <a:lnTo>
                  <a:pt x="616" y="92"/>
                </a:lnTo>
                <a:lnTo>
                  <a:pt x="611" y="88"/>
                </a:lnTo>
                <a:lnTo>
                  <a:pt x="605" y="86"/>
                </a:lnTo>
                <a:lnTo>
                  <a:pt x="615" y="86"/>
                </a:lnTo>
                <a:lnTo>
                  <a:pt x="624" y="84"/>
                </a:lnTo>
                <a:lnTo>
                  <a:pt x="634" y="82"/>
                </a:lnTo>
                <a:lnTo>
                  <a:pt x="641" y="78"/>
                </a:lnTo>
                <a:lnTo>
                  <a:pt x="649" y="73"/>
                </a:lnTo>
                <a:lnTo>
                  <a:pt x="657" y="67"/>
                </a:lnTo>
                <a:lnTo>
                  <a:pt x="663" y="59"/>
                </a:lnTo>
                <a:lnTo>
                  <a:pt x="668" y="52"/>
                </a:lnTo>
                <a:lnTo>
                  <a:pt x="672" y="44"/>
                </a:lnTo>
                <a:lnTo>
                  <a:pt x="674" y="36"/>
                </a:lnTo>
                <a:lnTo>
                  <a:pt x="674" y="29"/>
                </a:lnTo>
                <a:lnTo>
                  <a:pt x="672" y="23"/>
                </a:lnTo>
                <a:lnTo>
                  <a:pt x="668" y="15"/>
                </a:lnTo>
                <a:lnTo>
                  <a:pt x="661" y="9"/>
                </a:lnTo>
                <a:lnTo>
                  <a:pt x="651" y="6"/>
                </a:lnTo>
                <a:lnTo>
                  <a:pt x="639" y="2"/>
                </a:lnTo>
                <a:lnTo>
                  <a:pt x="630" y="0"/>
                </a:lnTo>
                <a:lnTo>
                  <a:pt x="622" y="0"/>
                </a:lnTo>
                <a:lnTo>
                  <a:pt x="615" y="0"/>
                </a:lnTo>
                <a:lnTo>
                  <a:pt x="609" y="2"/>
                </a:lnTo>
                <a:lnTo>
                  <a:pt x="603" y="4"/>
                </a:lnTo>
                <a:lnTo>
                  <a:pt x="599" y="7"/>
                </a:lnTo>
                <a:lnTo>
                  <a:pt x="593" y="15"/>
                </a:lnTo>
                <a:lnTo>
                  <a:pt x="590" y="25"/>
                </a:lnTo>
                <a:lnTo>
                  <a:pt x="588" y="32"/>
                </a:lnTo>
                <a:lnTo>
                  <a:pt x="586" y="40"/>
                </a:lnTo>
                <a:lnTo>
                  <a:pt x="584" y="36"/>
                </a:lnTo>
                <a:lnTo>
                  <a:pt x="578" y="34"/>
                </a:lnTo>
                <a:lnTo>
                  <a:pt x="572" y="32"/>
                </a:lnTo>
                <a:lnTo>
                  <a:pt x="567" y="30"/>
                </a:lnTo>
                <a:lnTo>
                  <a:pt x="561" y="32"/>
                </a:lnTo>
                <a:lnTo>
                  <a:pt x="557" y="34"/>
                </a:lnTo>
                <a:lnTo>
                  <a:pt x="555" y="36"/>
                </a:lnTo>
                <a:lnTo>
                  <a:pt x="553" y="38"/>
                </a:lnTo>
                <a:lnTo>
                  <a:pt x="553" y="42"/>
                </a:lnTo>
                <a:lnTo>
                  <a:pt x="551" y="53"/>
                </a:lnTo>
                <a:lnTo>
                  <a:pt x="551" y="50"/>
                </a:lnTo>
                <a:lnTo>
                  <a:pt x="549" y="46"/>
                </a:lnTo>
                <a:lnTo>
                  <a:pt x="543" y="42"/>
                </a:lnTo>
                <a:lnTo>
                  <a:pt x="540" y="38"/>
                </a:lnTo>
                <a:lnTo>
                  <a:pt x="524" y="32"/>
                </a:lnTo>
                <a:lnTo>
                  <a:pt x="517" y="30"/>
                </a:lnTo>
                <a:lnTo>
                  <a:pt x="509" y="29"/>
                </a:lnTo>
                <a:lnTo>
                  <a:pt x="501" y="29"/>
                </a:lnTo>
                <a:lnTo>
                  <a:pt x="492" y="30"/>
                </a:lnTo>
                <a:lnTo>
                  <a:pt x="484" y="34"/>
                </a:lnTo>
                <a:lnTo>
                  <a:pt x="476" y="40"/>
                </a:lnTo>
                <a:lnTo>
                  <a:pt x="470" y="48"/>
                </a:lnTo>
                <a:lnTo>
                  <a:pt x="465" y="59"/>
                </a:lnTo>
                <a:lnTo>
                  <a:pt x="461" y="71"/>
                </a:lnTo>
                <a:lnTo>
                  <a:pt x="459" y="88"/>
                </a:lnTo>
                <a:lnTo>
                  <a:pt x="457" y="86"/>
                </a:lnTo>
                <a:lnTo>
                  <a:pt x="453" y="84"/>
                </a:lnTo>
                <a:lnTo>
                  <a:pt x="444" y="84"/>
                </a:lnTo>
                <a:lnTo>
                  <a:pt x="434" y="86"/>
                </a:lnTo>
                <a:lnTo>
                  <a:pt x="430" y="88"/>
                </a:lnTo>
                <a:lnTo>
                  <a:pt x="426" y="90"/>
                </a:lnTo>
                <a:lnTo>
                  <a:pt x="424" y="90"/>
                </a:lnTo>
                <a:lnTo>
                  <a:pt x="426" y="84"/>
                </a:lnTo>
                <a:lnTo>
                  <a:pt x="426" y="7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71" name="Text Box 191"/>
          <p:cNvSpPr txBox="1">
            <a:spLocks noChangeAspect="1" noChangeArrowheads="1"/>
          </p:cNvSpPr>
          <p:nvPr/>
        </p:nvSpPr>
        <p:spPr bwMode="auto">
          <a:xfrm>
            <a:off x="2743200" y="2708275"/>
            <a:ext cx="330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</a:t>
            </a:r>
            <a:r>
              <a:rPr lang="en-US" sz="18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VOC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charset="0"/>
              </a:rPr>
              <a:t>O</a:t>
            </a:r>
            <a:r>
              <a:rPr lang="en-US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charset="0"/>
              </a:rPr>
              <a:t>3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225472" name="Object 192"/>
          <p:cNvGraphicFramePr>
            <a:graphicFrameLocks noChangeAspect="1"/>
          </p:cNvGraphicFramePr>
          <p:nvPr/>
        </p:nvGraphicFramePr>
        <p:xfrm>
          <a:off x="4419600" y="2667000"/>
          <a:ext cx="47625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88" r:id="rId15" imgW="713232" imgH="704088" progId="MS_ClipArt_Gallery">
                  <p:embed/>
                </p:oleObj>
              </mc:Choice>
              <mc:Fallback>
                <p:oleObj r:id="rId15" imgW="713232" imgH="704088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667000"/>
                        <a:ext cx="47625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73" name="AutoShape 193"/>
          <p:cNvSpPr>
            <a:spLocks noChangeAspect="1" noChangeArrowheads="1"/>
          </p:cNvSpPr>
          <p:nvPr/>
        </p:nvSpPr>
        <p:spPr bwMode="auto">
          <a:xfrm>
            <a:off x="5029200" y="2743200"/>
            <a:ext cx="307975" cy="4127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474" name="Group 194"/>
          <p:cNvGrpSpPr>
            <a:grpSpLocks/>
          </p:cNvGrpSpPr>
          <p:nvPr/>
        </p:nvGrpSpPr>
        <p:grpSpPr bwMode="auto">
          <a:xfrm>
            <a:off x="457200" y="3124200"/>
            <a:ext cx="2714625" cy="808038"/>
            <a:chOff x="1056" y="1920"/>
            <a:chExt cx="1657" cy="412"/>
          </a:xfrm>
        </p:grpSpPr>
        <p:sp>
          <p:nvSpPr>
            <p:cNvPr id="225475" name="AutoShape 195"/>
            <p:cNvSpPr>
              <a:spLocks noChangeAspect="1" noChangeArrowheads="1"/>
            </p:cNvSpPr>
            <p:nvPr/>
          </p:nvSpPr>
          <p:spPr bwMode="auto">
            <a:xfrm>
              <a:off x="1680" y="2112"/>
              <a:ext cx="134" cy="9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6" name="Text Box 196"/>
            <p:cNvSpPr txBox="1">
              <a:spLocks noChangeAspect="1" noChangeArrowheads="1"/>
            </p:cNvSpPr>
            <p:nvPr/>
          </p:nvSpPr>
          <p:spPr bwMode="auto">
            <a:xfrm>
              <a:off x="1296" y="1920"/>
              <a:ext cx="898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NO</a:t>
              </a:r>
              <a:r>
                <a:rPr lang="en-US" sz="1600" b="1" baseline="-25000">
                  <a:latin typeface="Arial" charset="0"/>
                </a:rPr>
                <a:t>x</a:t>
              </a:r>
              <a:r>
                <a:rPr lang="en-US" sz="1600" b="1">
                  <a:latin typeface="Arial" charset="0"/>
                </a:rPr>
                <a:t> + VOCs</a:t>
              </a:r>
            </a:p>
          </p:txBody>
        </p:sp>
        <p:sp>
          <p:nvSpPr>
            <p:cNvPr id="225477" name="Text Box 197"/>
            <p:cNvSpPr txBox="1">
              <a:spLocks noChangeAspect="1" noChangeArrowheads="1"/>
            </p:cNvSpPr>
            <p:nvPr/>
          </p:nvSpPr>
          <p:spPr bwMode="auto">
            <a:xfrm>
              <a:off x="1056" y="2160"/>
              <a:ext cx="1657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 dirty="0">
                  <a:latin typeface="Arial" charset="0"/>
                </a:rPr>
                <a:t>C</a:t>
              </a:r>
              <a:r>
                <a:rPr lang="en-US" sz="1600" b="1" dirty="0" smtClean="0">
                  <a:latin typeface="Arial" charset="0"/>
                </a:rPr>
                <a:t>ities (transportation)</a:t>
              </a:r>
              <a:endParaRPr lang="en-US" sz="1600" dirty="0">
                <a:latin typeface="Arial" charset="0"/>
              </a:endParaRPr>
            </a:p>
          </p:txBody>
        </p:sp>
      </p:grpSp>
      <p:grpSp>
        <p:nvGrpSpPr>
          <p:cNvPr id="225478" name="Group 198"/>
          <p:cNvGrpSpPr>
            <a:grpSpLocks/>
          </p:cNvGrpSpPr>
          <p:nvPr/>
        </p:nvGrpSpPr>
        <p:grpSpPr bwMode="auto">
          <a:xfrm>
            <a:off x="3192463" y="3494088"/>
            <a:ext cx="1062037" cy="698500"/>
            <a:chOff x="2418" y="2131"/>
            <a:chExt cx="648" cy="355"/>
          </a:xfrm>
        </p:grpSpPr>
        <p:sp>
          <p:nvSpPr>
            <p:cNvPr id="225479" name="AutoShape 199"/>
            <p:cNvSpPr>
              <a:spLocks noChangeAspect="1" noChangeArrowheads="1"/>
            </p:cNvSpPr>
            <p:nvPr/>
          </p:nvSpPr>
          <p:spPr bwMode="auto">
            <a:xfrm>
              <a:off x="2621" y="2275"/>
              <a:ext cx="133" cy="9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0" name="Text Box 200"/>
            <p:cNvSpPr txBox="1">
              <a:spLocks noChangeAspect="1" noChangeArrowheads="1"/>
            </p:cNvSpPr>
            <p:nvPr/>
          </p:nvSpPr>
          <p:spPr bwMode="auto">
            <a:xfrm>
              <a:off x="2445" y="2131"/>
              <a:ext cx="504" cy="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VOCs</a:t>
              </a:r>
            </a:p>
          </p:txBody>
        </p:sp>
        <p:sp>
          <p:nvSpPr>
            <p:cNvPr id="225481" name="Text Box 201"/>
            <p:cNvSpPr txBox="1">
              <a:spLocks noChangeAspect="1" noChangeArrowheads="1"/>
            </p:cNvSpPr>
            <p:nvPr/>
          </p:nvSpPr>
          <p:spPr bwMode="auto">
            <a:xfrm>
              <a:off x="2418" y="2314"/>
              <a:ext cx="648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 dirty="0">
                  <a:latin typeface="Arial" charset="0"/>
                </a:rPr>
                <a:t>F</a:t>
              </a:r>
              <a:r>
                <a:rPr lang="en-US" sz="1600" b="1" dirty="0" smtClean="0">
                  <a:latin typeface="Arial" charset="0"/>
                </a:rPr>
                <a:t>orests</a:t>
              </a:r>
              <a:endParaRPr lang="en-US" sz="1600" dirty="0">
                <a:latin typeface="Arial" charset="0"/>
              </a:endParaRPr>
            </a:p>
          </p:txBody>
        </p:sp>
      </p:grpSp>
      <p:grpSp>
        <p:nvGrpSpPr>
          <p:cNvPr id="225482" name="Group 202"/>
          <p:cNvGrpSpPr>
            <a:grpSpLocks/>
          </p:cNvGrpSpPr>
          <p:nvPr/>
        </p:nvGrpSpPr>
        <p:grpSpPr bwMode="auto">
          <a:xfrm>
            <a:off x="4348163" y="3398838"/>
            <a:ext cx="1504950" cy="835025"/>
            <a:chOff x="3799" y="2090"/>
            <a:chExt cx="919" cy="426"/>
          </a:xfrm>
        </p:grpSpPr>
        <p:sp>
          <p:nvSpPr>
            <p:cNvPr id="225483" name="Text Box 203"/>
            <p:cNvSpPr txBox="1">
              <a:spLocks noChangeAspect="1" noChangeArrowheads="1"/>
            </p:cNvSpPr>
            <p:nvPr/>
          </p:nvSpPr>
          <p:spPr bwMode="auto">
            <a:xfrm>
              <a:off x="4081" y="2090"/>
              <a:ext cx="459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NO</a:t>
              </a:r>
              <a:r>
                <a:rPr lang="en-US" sz="1600" b="1" baseline="-25000">
                  <a:latin typeface="Arial" charset="0"/>
                </a:rPr>
                <a:t>x</a:t>
              </a:r>
              <a:endParaRPr lang="en-US" sz="1600" b="1">
                <a:latin typeface="Arial" charset="0"/>
              </a:endParaRPr>
            </a:p>
          </p:txBody>
        </p:sp>
        <p:sp>
          <p:nvSpPr>
            <p:cNvPr id="225484" name="AutoShape 204"/>
            <p:cNvSpPr>
              <a:spLocks noChangeAspect="1" noChangeArrowheads="1"/>
            </p:cNvSpPr>
            <p:nvPr/>
          </p:nvSpPr>
          <p:spPr bwMode="auto">
            <a:xfrm>
              <a:off x="4177" y="2299"/>
              <a:ext cx="134" cy="9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5" name="Text Box 205"/>
            <p:cNvSpPr txBox="1">
              <a:spLocks noChangeAspect="1" noChangeArrowheads="1"/>
            </p:cNvSpPr>
            <p:nvPr/>
          </p:nvSpPr>
          <p:spPr bwMode="auto">
            <a:xfrm>
              <a:off x="3799" y="2344"/>
              <a:ext cx="919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power plants</a:t>
              </a:r>
              <a:endParaRPr lang="en-US" sz="1600">
                <a:latin typeface="Arial" charset="0"/>
              </a:endParaRPr>
            </a:p>
          </p:txBody>
        </p:sp>
      </p:grpSp>
      <p:sp>
        <p:nvSpPr>
          <p:cNvPr id="225486" name="Rectangle 206"/>
          <p:cNvSpPr>
            <a:spLocks noChangeAspect="1" noChangeArrowheads="1"/>
          </p:cNvSpPr>
          <p:nvPr/>
        </p:nvSpPr>
        <p:spPr bwMode="auto">
          <a:xfrm>
            <a:off x="76200" y="1752600"/>
            <a:ext cx="8915400" cy="4418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487" name="Group 207"/>
          <p:cNvGrpSpPr>
            <a:grpSpLocks/>
          </p:cNvGrpSpPr>
          <p:nvPr/>
        </p:nvGrpSpPr>
        <p:grpSpPr bwMode="auto">
          <a:xfrm>
            <a:off x="5745928" y="3400425"/>
            <a:ext cx="1484373" cy="821569"/>
            <a:chOff x="4192" y="2049"/>
            <a:chExt cx="906" cy="418"/>
          </a:xfrm>
        </p:grpSpPr>
        <p:sp>
          <p:nvSpPr>
            <p:cNvPr id="225488" name="Text Box 208"/>
            <p:cNvSpPr txBox="1">
              <a:spLocks noChangeAspect="1" noChangeArrowheads="1"/>
            </p:cNvSpPr>
            <p:nvPr/>
          </p:nvSpPr>
          <p:spPr bwMode="auto">
            <a:xfrm>
              <a:off x="4192" y="2049"/>
              <a:ext cx="906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 dirty="0" err="1">
                  <a:latin typeface="Arial" charset="0"/>
                </a:rPr>
                <a:t>NO</a:t>
              </a:r>
              <a:r>
                <a:rPr lang="en-US" sz="1600" b="1" baseline="-25000" dirty="0" err="1">
                  <a:latin typeface="Arial" charset="0"/>
                </a:rPr>
                <a:t>x</a:t>
              </a:r>
              <a:r>
                <a:rPr lang="en-US" sz="1600" b="1" dirty="0">
                  <a:latin typeface="Arial" charset="0"/>
                </a:rPr>
                <a:t> </a:t>
              </a:r>
              <a:r>
                <a:rPr lang="en-US" sz="1600" b="1" dirty="0" smtClean="0">
                  <a:latin typeface="Arial" charset="0"/>
                </a:rPr>
                <a:t>+ VOCs</a:t>
              </a:r>
              <a:endParaRPr lang="en-US" sz="1600" b="1" dirty="0">
                <a:latin typeface="Arial" charset="0"/>
              </a:endParaRPr>
            </a:p>
          </p:txBody>
        </p:sp>
        <p:sp>
          <p:nvSpPr>
            <p:cNvPr id="225489" name="AutoShape 209"/>
            <p:cNvSpPr>
              <a:spLocks noChangeAspect="1" noChangeArrowheads="1"/>
            </p:cNvSpPr>
            <p:nvPr/>
          </p:nvSpPr>
          <p:spPr bwMode="auto">
            <a:xfrm>
              <a:off x="4575" y="2218"/>
              <a:ext cx="134" cy="9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0" name="Text Box 210"/>
            <p:cNvSpPr txBox="1">
              <a:spLocks noChangeAspect="1" noChangeArrowheads="1"/>
            </p:cNvSpPr>
            <p:nvPr/>
          </p:nvSpPr>
          <p:spPr bwMode="auto">
            <a:xfrm>
              <a:off x="4365" y="2295"/>
              <a:ext cx="671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 dirty="0" smtClean="0">
                  <a:latin typeface="Arial" charset="0"/>
                </a:rPr>
                <a:t>Industry</a:t>
              </a:r>
              <a:endParaRPr lang="en-US" sz="1600" dirty="0">
                <a:latin typeface="Arial" charset="0"/>
              </a:endParaRPr>
            </a:p>
          </p:txBody>
        </p:sp>
      </p:grpSp>
      <p:sp>
        <p:nvSpPr>
          <p:cNvPr id="214" name="AutoShape 209"/>
          <p:cNvSpPr>
            <a:spLocks noChangeAspect="1" noChangeArrowheads="1"/>
          </p:cNvSpPr>
          <p:nvPr/>
        </p:nvSpPr>
        <p:spPr bwMode="auto">
          <a:xfrm>
            <a:off x="7386408" y="3713152"/>
            <a:ext cx="274172" cy="35818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" name="Text Box 208"/>
          <p:cNvSpPr txBox="1">
            <a:spLocks noChangeAspect="1" noChangeArrowheads="1"/>
          </p:cNvSpPr>
          <p:nvPr/>
        </p:nvSpPr>
        <p:spPr bwMode="auto">
          <a:xfrm>
            <a:off x="6961932" y="3386775"/>
            <a:ext cx="1405697" cy="33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err="1">
                <a:latin typeface="Arial" charset="0"/>
              </a:rPr>
              <a:t>NO</a:t>
            </a:r>
            <a:r>
              <a:rPr lang="en-US" sz="1600" b="1" baseline="-25000" dirty="0" err="1">
                <a:latin typeface="Arial" charset="0"/>
              </a:rPr>
              <a:t>x</a:t>
            </a:r>
            <a:r>
              <a:rPr lang="en-US" sz="1600" b="1" dirty="0">
                <a:latin typeface="Arial" charset="0"/>
              </a:rPr>
              <a:t> + VOCs</a:t>
            </a:r>
          </a:p>
        </p:txBody>
      </p:sp>
      <p:sp>
        <p:nvSpPr>
          <p:cNvPr id="216" name="Text Box 210"/>
          <p:cNvSpPr txBox="1">
            <a:spLocks noChangeAspect="1" noChangeArrowheads="1"/>
          </p:cNvSpPr>
          <p:nvPr/>
        </p:nvSpPr>
        <p:spPr bwMode="auto">
          <a:xfrm>
            <a:off x="7050999" y="4084100"/>
            <a:ext cx="13166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latin typeface="Arial" charset="0"/>
              </a:rPr>
              <a:t>Soils and 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latin typeface="Arial" charset="0"/>
              </a:rPr>
              <a:t>Agriculture</a:t>
            </a:r>
            <a:endParaRPr lang="en-US" sz="1600" dirty="0">
              <a:latin typeface="Arial" charset="0"/>
            </a:endParaRPr>
          </a:p>
        </p:txBody>
      </p:sp>
      <p:sp>
        <p:nvSpPr>
          <p:cNvPr id="217" name="Rectangle 208"/>
          <p:cNvSpPr>
            <a:spLocks noChangeArrowheads="1"/>
          </p:cNvSpPr>
          <p:nvPr/>
        </p:nvSpPr>
        <p:spPr bwMode="auto">
          <a:xfrm>
            <a:off x="3048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 err="1" smtClean="0">
                <a:solidFill>
                  <a:schemeClr val="tx2"/>
                </a:solidFill>
              </a:rPr>
              <a:t>NO</a:t>
            </a:r>
            <a:r>
              <a:rPr lang="en-US" sz="4000" baseline="-25000" dirty="0" err="1" smtClean="0">
                <a:solidFill>
                  <a:schemeClr val="tx2"/>
                </a:solidFill>
              </a:rPr>
              <a:t>x</a:t>
            </a:r>
            <a:r>
              <a:rPr lang="en-US" sz="4000" dirty="0" smtClean="0">
                <a:solidFill>
                  <a:schemeClr val="tx2"/>
                </a:solidFill>
              </a:rPr>
              <a:t> emission sources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F388-6FD3-F64D-9EBB-421C2AB935F3}" type="slidenum">
              <a:rPr lang="en-US"/>
              <a:pPr/>
              <a:t>16</a:t>
            </a:fld>
            <a:endParaRPr lang="en-US"/>
          </a:p>
        </p:txBody>
      </p:sp>
      <p:sp>
        <p:nvSpPr>
          <p:cNvPr id="238594" name="Rectangle 2"/>
          <p:cNvSpPr>
            <a:spLocks noChangeAspect="1" noChangeArrowheads="1"/>
          </p:cNvSpPr>
          <p:nvPr/>
        </p:nvSpPr>
        <p:spPr bwMode="auto">
          <a:xfrm>
            <a:off x="76200" y="1752600"/>
            <a:ext cx="8915400" cy="4468813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8595" name="Object 3"/>
          <p:cNvGraphicFramePr>
            <a:graphicFrameLocks noChangeAspect="1"/>
          </p:cNvGraphicFramePr>
          <p:nvPr/>
        </p:nvGraphicFramePr>
        <p:xfrm>
          <a:off x="503238" y="3917950"/>
          <a:ext cx="3481387" cy="18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5" r:id="rId3" imgW="1155192" imgH="521208" progId="MS_ClipArt_Gallery">
                  <p:embed/>
                </p:oleObj>
              </mc:Choice>
              <mc:Fallback>
                <p:oleObj r:id="rId3" imgW="1155192" imgH="521208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8" y="3917950"/>
                        <a:ext cx="3481387" cy="188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8596" name="Group 4"/>
          <p:cNvGrpSpPr>
            <a:grpSpLocks noChangeAspect="1"/>
          </p:cNvGrpSpPr>
          <p:nvPr/>
        </p:nvGrpSpPr>
        <p:grpSpPr bwMode="auto">
          <a:xfrm>
            <a:off x="115888" y="3722688"/>
            <a:ext cx="2955925" cy="2136775"/>
            <a:chOff x="336" y="327"/>
            <a:chExt cx="2870" cy="1733"/>
          </a:xfrm>
        </p:grpSpPr>
        <p:sp>
          <p:nvSpPr>
            <p:cNvPr id="238597" name="Rectangle 5"/>
            <p:cNvSpPr>
              <a:spLocks noChangeAspect="1" noChangeArrowheads="1"/>
            </p:cNvSpPr>
            <p:nvPr/>
          </p:nvSpPr>
          <p:spPr bwMode="auto">
            <a:xfrm>
              <a:off x="1177" y="768"/>
              <a:ext cx="223" cy="108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598" name="Rectangle 6"/>
            <p:cNvSpPr>
              <a:spLocks noChangeAspect="1" noChangeArrowheads="1"/>
            </p:cNvSpPr>
            <p:nvPr/>
          </p:nvSpPr>
          <p:spPr bwMode="auto">
            <a:xfrm>
              <a:off x="1135" y="763"/>
              <a:ext cx="78" cy="1089"/>
            </a:xfrm>
            <a:prstGeom prst="rect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599" name="Freeform 7"/>
            <p:cNvSpPr>
              <a:spLocks noChangeAspect="1"/>
            </p:cNvSpPr>
            <p:nvPr/>
          </p:nvSpPr>
          <p:spPr bwMode="auto">
            <a:xfrm>
              <a:off x="1146" y="685"/>
              <a:ext cx="62" cy="104"/>
            </a:xfrm>
            <a:custGeom>
              <a:avLst/>
              <a:gdLst>
                <a:gd name="T0" fmla="*/ 62 w 62"/>
                <a:gd name="T1" fmla="*/ 104 h 104"/>
                <a:gd name="T2" fmla="*/ 62 w 62"/>
                <a:gd name="T3" fmla="*/ 10 h 104"/>
                <a:gd name="T4" fmla="*/ 0 w 62"/>
                <a:gd name="T5" fmla="*/ 0 h 104"/>
                <a:gd name="T6" fmla="*/ 0 w 62"/>
                <a:gd name="T7" fmla="*/ 104 h 104"/>
                <a:gd name="T8" fmla="*/ 62 w 62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4">
                  <a:moveTo>
                    <a:pt x="62" y="104"/>
                  </a:moveTo>
                  <a:lnTo>
                    <a:pt x="62" y="10"/>
                  </a:lnTo>
                  <a:lnTo>
                    <a:pt x="0" y="0"/>
                  </a:lnTo>
                  <a:lnTo>
                    <a:pt x="0" y="104"/>
                  </a:lnTo>
                  <a:lnTo>
                    <a:pt x="62" y="10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00" name="Freeform 8"/>
            <p:cNvSpPr>
              <a:spLocks noChangeAspect="1"/>
            </p:cNvSpPr>
            <p:nvPr/>
          </p:nvSpPr>
          <p:spPr bwMode="auto">
            <a:xfrm>
              <a:off x="1208" y="685"/>
              <a:ext cx="192" cy="166"/>
            </a:xfrm>
            <a:custGeom>
              <a:avLst/>
              <a:gdLst>
                <a:gd name="T0" fmla="*/ 0 w 192"/>
                <a:gd name="T1" fmla="*/ 0 h 166"/>
                <a:gd name="T2" fmla="*/ 192 w 192"/>
                <a:gd name="T3" fmla="*/ 83 h 166"/>
                <a:gd name="T4" fmla="*/ 192 w 192"/>
                <a:gd name="T5" fmla="*/ 166 h 166"/>
                <a:gd name="T6" fmla="*/ 0 w 192"/>
                <a:gd name="T7" fmla="*/ 83 h 166"/>
                <a:gd name="T8" fmla="*/ 0 w 192"/>
                <a:gd name="T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66">
                  <a:moveTo>
                    <a:pt x="0" y="0"/>
                  </a:moveTo>
                  <a:lnTo>
                    <a:pt x="192" y="83"/>
                  </a:lnTo>
                  <a:lnTo>
                    <a:pt x="192" y="166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01" name="Freeform 9"/>
            <p:cNvSpPr>
              <a:spLocks noChangeAspect="1"/>
            </p:cNvSpPr>
            <p:nvPr/>
          </p:nvSpPr>
          <p:spPr bwMode="auto">
            <a:xfrm>
              <a:off x="756" y="327"/>
              <a:ext cx="21" cy="109"/>
            </a:xfrm>
            <a:custGeom>
              <a:avLst/>
              <a:gdLst>
                <a:gd name="T0" fmla="*/ 0 w 21"/>
                <a:gd name="T1" fmla="*/ 109 h 109"/>
                <a:gd name="T2" fmla="*/ 0 w 21"/>
                <a:gd name="T3" fmla="*/ 0 h 109"/>
                <a:gd name="T4" fmla="*/ 21 w 21"/>
                <a:gd name="T5" fmla="*/ 5 h 109"/>
                <a:gd name="T6" fmla="*/ 21 w 21"/>
                <a:gd name="T7" fmla="*/ 104 h 109"/>
                <a:gd name="T8" fmla="*/ 0 w 21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9">
                  <a:moveTo>
                    <a:pt x="0" y="109"/>
                  </a:moveTo>
                  <a:lnTo>
                    <a:pt x="0" y="0"/>
                  </a:lnTo>
                  <a:lnTo>
                    <a:pt x="21" y="5"/>
                  </a:lnTo>
                  <a:lnTo>
                    <a:pt x="21" y="104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02" name="Freeform 10"/>
            <p:cNvSpPr>
              <a:spLocks noChangeAspect="1"/>
            </p:cNvSpPr>
            <p:nvPr/>
          </p:nvSpPr>
          <p:spPr bwMode="auto">
            <a:xfrm>
              <a:off x="710" y="420"/>
              <a:ext cx="109" cy="63"/>
            </a:xfrm>
            <a:custGeom>
              <a:avLst/>
              <a:gdLst>
                <a:gd name="T0" fmla="*/ 0 w 109"/>
                <a:gd name="T1" fmla="*/ 63 h 63"/>
                <a:gd name="T2" fmla="*/ 0 w 109"/>
                <a:gd name="T3" fmla="*/ 16 h 63"/>
                <a:gd name="T4" fmla="*/ 109 w 109"/>
                <a:gd name="T5" fmla="*/ 0 h 63"/>
                <a:gd name="T6" fmla="*/ 109 w 109"/>
                <a:gd name="T7" fmla="*/ 47 h 63"/>
                <a:gd name="T8" fmla="*/ 0 w 109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63">
                  <a:moveTo>
                    <a:pt x="0" y="63"/>
                  </a:moveTo>
                  <a:lnTo>
                    <a:pt x="0" y="16"/>
                  </a:lnTo>
                  <a:lnTo>
                    <a:pt x="109" y="0"/>
                  </a:lnTo>
                  <a:lnTo>
                    <a:pt x="109" y="4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03" name="Freeform 11"/>
            <p:cNvSpPr>
              <a:spLocks noChangeAspect="1"/>
            </p:cNvSpPr>
            <p:nvPr/>
          </p:nvSpPr>
          <p:spPr bwMode="auto">
            <a:xfrm>
              <a:off x="813" y="420"/>
              <a:ext cx="47" cy="37"/>
            </a:xfrm>
            <a:custGeom>
              <a:avLst/>
              <a:gdLst>
                <a:gd name="T0" fmla="*/ 0 w 47"/>
                <a:gd name="T1" fmla="*/ 31 h 37"/>
                <a:gd name="T2" fmla="*/ 0 w 47"/>
                <a:gd name="T3" fmla="*/ 0 h 37"/>
                <a:gd name="T4" fmla="*/ 47 w 47"/>
                <a:gd name="T5" fmla="*/ 16 h 37"/>
                <a:gd name="T6" fmla="*/ 42 w 47"/>
                <a:gd name="T7" fmla="*/ 37 h 37"/>
                <a:gd name="T8" fmla="*/ 0 w 4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7">
                  <a:moveTo>
                    <a:pt x="0" y="31"/>
                  </a:moveTo>
                  <a:lnTo>
                    <a:pt x="0" y="0"/>
                  </a:lnTo>
                  <a:lnTo>
                    <a:pt x="47" y="16"/>
                  </a:lnTo>
                  <a:lnTo>
                    <a:pt x="4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04" name="Freeform 12"/>
            <p:cNvSpPr>
              <a:spLocks noChangeAspect="1"/>
            </p:cNvSpPr>
            <p:nvPr/>
          </p:nvSpPr>
          <p:spPr bwMode="auto">
            <a:xfrm>
              <a:off x="969" y="462"/>
              <a:ext cx="104" cy="119"/>
            </a:xfrm>
            <a:custGeom>
              <a:avLst/>
              <a:gdLst>
                <a:gd name="T0" fmla="*/ 88 w 104"/>
                <a:gd name="T1" fmla="*/ 0 h 119"/>
                <a:gd name="T2" fmla="*/ 0 w 104"/>
                <a:gd name="T3" fmla="*/ 21 h 119"/>
                <a:gd name="T4" fmla="*/ 26 w 104"/>
                <a:gd name="T5" fmla="*/ 119 h 119"/>
                <a:gd name="T6" fmla="*/ 104 w 104"/>
                <a:gd name="T7" fmla="*/ 93 h 119"/>
                <a:gd name="T8" fmla="*/ 88 w 104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19">
                  <a:moveTo>
                    <a:pt x="88" y="0"/>
                  </a:moveTo>
                  <a:lnTo>
                    <a:pt x="0" y="21"/>
                  </a:lnTo>
                  <a:lnTo>
                    <a:pt x="26" y="119"/>
                  </a:lnTo>
                  <a:lnTo>
                    <a:pt x="104" y="9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05" name="Freeform 13"/>
            <p:cNvSpPr>
              <a:spLocks noChangeAspect="1"/>
            </p:cNvSpPr>
            <p:nvPr/>
          </p:nvSpPr>
          <p:spPr bwMode="auto">
            <a:xfrm>
              <a:off x="912" y="431"/>
              <a:ext cx="249" cy="1416"/>
            </a:xfrm>
            <a:custGeom>
              <a:avLst/>
              <a:gdLst>
                <a:gd name="T0" fmla="*/ 0 w 249"/>
                <a:gd name="T1" fmla="*/ 1136 h 1416"/>
                <a:gd name="T2" fmla="*/ 0 w 249"/>
                <a:gd name="T3" fmla="*/ 882 h 1416"/>
                <a:gd name="T4" fmla="*/ 36 w 249"/>
                <a:gd name="T5" fmla="*/ 788 h 1416"/>
                <a:gd name="T6" fmla="*/ 36 w 249"/>
                <a:gd name="T7" fmla="*/ 0 h 1416"/>
                <a:gd name="T8" fmla="*/ 145 w 249"/>
                <a:gd name="T9" fmla="*/ 67 h 1416"/>
                <a:gd name="T10" fmla="*/ 145 w 249"/>
                <a:gd name="T11" fmla="*/ 26 h 1416"/>
                <a:gd name="T12" fmla="*/ 239 w 249"/>
                <a:gd name="T13" fmla="*/ 88 h 1416"/>
                <a:gd name="T14" fmla="*/ 239 w 249"/>
                <a:gd name="T15" fmla="*/ 124 h 1416"/>
                <a:gd name="T16" fmla="*/ 249 w 249"/>
                <a:gd name="T17" fmla="*/ 145 h 1416"/>
                <a:gd name="T18" fmla="*/ 249 w 249"/>
                <a:gd name="T19" fmla="*/ 1416 h 1416"/>
                <a:gd name="T20" fmla="*/ 36 w 249"/>
                <a:gd name="T21" fmla="*/ 1416 h 1416"/>
                <a:gd name="T22" fmla="*/ 0 w 249"/>
                <a:gd name="T23" fmla="*/ 1416 h 1416"/>
                <a:gd name="T24" fmla="*/ 0 w 249"/>
                <a:gd name="T25" fmla="*/ 113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9" h="1416">
                  <a:moveTo>
                    <a:pt x="0" y="1136"/>
                  </a:moveTo>
                  <a:lnTo>
                    <a:pt x="0" y="882"/>
                  </a:lnTo>
                  <a:lnTo>
                    <a:pt x="36" y="788"/>
                  </a:lnTo>
                  <a:lnTo>
                    <a:pt x="36" y="0"/>
                  </a:lnTo>
                  <a:lnTo>
                    <a:pt x="145" y="67"/>
                  </a:lnTo>
                  <a:lnTo>
                    <a:pt x="145" y="26"/>
                  </a:lnTo>
                  <a:lnTo>
                    <a:pt x="239" y="88"/>
                  </a:lnTo>
                  <a:lnTo>
                    <a:pt x="239" y="124"/>
                  </a:lnTo>
                  <a:lnTo>
                    <a:pt x="249" y="145"/>
                  </a:lnTo>
                  <a:lnTo>
                    <a:pt x="249" y="1416"/>
                  </a:lnTo>
                  <a:lnTo>
                    <a:pt x="36" y="1416"/>
                  </a:lnTo>
                  <a:lnTo>
                    <a:pt x="0" y="1416"/>
                  </a:lnTo>
                  <a:lnTo>
                    <a:pt x="0" y="113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06" name="Freeform 14"/>
            <p:cNvSpPr>
              <a:spLocks noChangeAspect="1"/>
            </p:cNvSpPr>
            <p:nvPr/>
          </p:nvSpPr>
          <p:spPr bwMode="auto">
            <a:xfrm>
              <a:off x="486" y="431"/>
              <a:ext cx="468" cy="1416"/>
            </a:xfrm>
            <a:custGeom>
              <a:avLst/>
              <a:gdLst>
                <a:gd name="T0" fmla="*/ 0 w 468"/>
                <a:gd name="T1" fmla="*/ 1416 h 1416"/>
                <a:gd name="T2" fmla="*/ 0 w 468"/>
                <a:gd name="T3" fmla="*/ 882 h 1416"/>
                <a:gd name="T4" fmla="*/ 37 w 468"/>
                <a:gd name="T5" fmla="*/ 793 h 1416"/>
                <a:gd name="T6" fmla="*/ 37 w 468"/>
                <a:gd name="T7" fmla="*/ 93 h 1416"/>
                <a:gd name="T8" fmla="*/ 58 w 468"/>
                <a:gd name="T9" fmla="*/ 57 h 1416"/>
                <a:gd name="T10" fmla="*/ 468 w 468"/>
                <a:gd name="T11" fmla="*/ 0 h 1416"/>
                <a:gd name="T12" fmla="*/ 468 w 468"/>
                <a:gd name="T13" fmla="*/ 793 h 1416"/>
                <a:gd name="T14" fmla="*/ 431 w 468"/>
                <a:gd name="T15" fmla="*/ 887 h 1416"/>
                <a:gd name="T16" fmla="*/ 431 w 468"/>
                <a:gd name="T17" fmla="*/ 1416 h 1416"/>
                <a:gd name="T18" fmla="*/ 0 w 468"/>
                <a:gd name="T1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1416">
                  <a:moveTo>
                    <a:pt x="0" y="1416"/>
                  </a:moveTo>
                  <a:lnTo>
                    <a:pt x="0" y="882"/>
                  </a:lnTo>
                  <a:lnTo>
                    <a:pt x="37" y="793"/>
                  </a:lnTo>
                  <a:lnTo>
                    <a:pt x="37" y="93"/>
                  </a:lnTo>
                  <a:lnTo>
                    <a:pt x="58" y="57"/>
                  </a:lnTo>
                  <a:lnTo>
                    <a:pt x="468" y="0"/>
                  </a:lnTo>
                  <a:lnTo>
                    <a:pt x="468" y="793"/>
                  </a:lnTo>
                  <a:lnTo>
                    <a:pt x="431" y="887"/>
                  </a:lnTo>
                  <a:lnTo>
                    <a:pt x="431" y="1416"/>
                  </a:lnTo>
                  <a:lnTo>
                    <a:pt x="0" y="141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07" name="Line 15"/>
            <p:cNvSpPr>
              <a:spLocks noChangeAspect="1" noChangeShapeType="1"/>
            </p:cNvSpPr>
            <p:nvPr/>
          </p:nvSpPr>
          <p:spPr bwMode="auto">
            <a:xfrm>
              <a:off x="509" y="1420"/>
              <a:ext cx="369" cy="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08" name="Line 16"/>
            <p:cNvSpPr>
              <a:spLocks noChangeAspect="1" noChangeShapeType="1"/>
            </p:cNvSpPr>
            <p:nvPr/>
          </p:nvSpPr>
          <p:spPr bwMode="auto">
            <a:xfrm flipV="1">
              <a:off x="506" y="1456"/>
              <a:ext cx="369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09" name="Line 17"/>
            <p:cNvSpPr>
              <a:spLocks noChangeAspect="1" noChangeShapeType="1"/>
            </p:cNvSpPr>
            <p:nvPr/>
          </p:nvSpPr>
          <p:spPr bwMode="auto">
            <a:xfrm flipV="1">
              <a:off x="506" y="1519"/>
              <a:ext cx="363" cy="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10" name="Line 18"/>
            <p:cNvSpPr>
              <a:spLocks noChangeAspect="1" noChangeShapeType="1"/>
            </p:cNvSpPr>
            <p:nvPr/>
          </p:nvSpPr>
          <p:spPr bwMode="auto">
            <a:xfrm flipV="1">
              <a:off x="505" y="1490"/>
              <a:ext cx="37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11" name="Rectangle 19"/>
            <p:cNvSpPr>
              <a:spLocks noChangeAspect="1" noChangeArrowheads="1"/>
            </p:cNvSpPr>
            <p:nvPr/>
          </p:nvSpPr>
          <p:spPr bwMode="auto">
            <a:xfrm>
              <a:off x="1125" y="571"/>
              <a:ext cx="15" cy="76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12" name="Rectangle 20"/>
            <p:cNvSpPr>
              <a:spLocks noChangeAspect="1" noChangeArrowheads="1"/>
            </p:cNvSpPr>
            <p:nvPr/>
          </p:nvSpPr>
          <p:spPr bwMode="auto">
            <a:xfrm>
              <a:off x="1016" y="514"/>
              <a:ext cx="15" cy="762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13" name="Rectangle 21"/>
            <p:cNvSpPr>
              <a:spLocks noChangeAspect="1" noChangeArrowheads="1"/>
            </p:cNvSpPr>
            <p:nvPr/>
          </p:nvSpPr>
          <p:spPr bwMode="auto">
            <a:xfrm>
              <a:off x="1083" y="545"/>
              <a:ext cx="21" cy="76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14" name="Rectangle 22"/>
            <p:cNvSpPr>
              <a:spLocks noChangeAspect="1" noChangeArrowheads="1"/>
            </p:cNvSpPr>
            <p:nvPr/>
          </p:nvSpPr>
          <p:spPr bwMode="auto">
            <a:xfrm>
              <a:off x="1052" y="529"/>
              <a:ext cx="21" cy="76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15" name="Rectangle 23"/>
            <p:cNvSpPr>
              <a:spLocks noChangeAspect="1" noChangeArrowheads="1"/>
            </p:cNvSpPr>
            <p:nvPr/>
          </p:nvSpPr>
          <p:spPr bwMode="auto">
            <a:xfrm>
              <a:off x="979" y="488"/>
              <a:ext cx="21" cy="76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16" name="Freeform 24"/>
            <p:cNvSpPr>
              <a:spLocks noChangeAspect="1"/>
            </p:cNvSpPr>
            <p:nvPr/>
          </p:nvSpPr>
          <p:spPr bwMode="auto">
            <a:xfrm>
              <a:off x="523" y="431"/>
              <a:ext cx="431" cy="98"/>
            </a:xfrm>
            <a:custGeom>
              <a:avLst/>
              <a:gdLst>
                <a:gd name="T0" fmla="*/ 0 w 431"/>
                <a:gd name="T1" fmla="*/ 98 h 98"/>
                <a:gd name="T2" fmla="*/ 26 w 431"/>
                <a:gd name="T3" fmla="*/ 57 h 98"/>
                <a:gd name="T4" fmla="*/ 431 w 431"/>
                <a:gd name="T5" fmla="*/ 0 h 98"/>
                <a:gd name="T6" fmla="*/ 431 w 431"/>
                <a:gd name="T7" fmla="*/ 57 h 98"/>
                <a:gd name="T8" fmla="*/ 0 w 431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98">
                  <a:moveTo>
                    <a:pt x="0" y="98"/>
                  </a:moveTo>
                  <a:lnTo>
                    <a:pt x="26" y="57"/>
                  </a:lnTo>
                  <a:lnTo>
                    <a:pt x="431" y="0"/>
                  </a:lnTo>
                  <a:lnTo>
                    <a:pt x="431" y="57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17" name="Freeform 25"/>
            <p:cNvSpPr>
              <a:spLocks noChangeAspect="1"/>
            </p:cNvSpPr>
            <p:nvPr/>
          </p:nvSpPr>
          <p:spPr bwMode="auto">
            <a:xfrm>
              <a:off x="481" y="1224"/>
              <a:ext cx="473" cy="94"/>
            </a:xfrm>
            <a:custGeom>
              <a:avLst/>
              <a:gdLst>
                <a:gd name="T0" fmla="*/ 42 w 473"/>
                <a:gd name="T1" fmla="*/ 0 h 94"/>
                <a:gd name="T2" fmla="*/ 473 w 473"/>
                <a:gd name="T3" fmla="*/ 0 h 94"/>
                <a:gd name="T4" fmla="*/ 436 w 473"/>
                <a:gd name="T5" fmla="*/ 94 h 94"/>
                <a:gd name="T6" fmla="*/ 0 w 473"/>
                <a:gd name="T7" fmla="*/ 94 h 94"/>
                <a:gd name="T8" fmla="*/ 42 w 473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94">
                  <a:moveTo>
                    <a:pt x="42" y="0"/>
                  </a:moveTo>
                  <a:lnTo>
                    <a:pt x="473" y="0"/>
                  </a:lnTo>
                  <a:lnTo>
                    <a:pt x="436" y="94"/>
                  </a:lnTo>
                  <a:lnTo>
                    <a:pt x="0" y="9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18" name="Freeform 26"/>
            <p:cNvSpPr>
              <a:spLocks noChangeAspect="1"/>
            </p:cNvSpPr>
            <p:nvPr/>
          </p:nvSpPr>
          <p:spPr bwMode="auto">
            <a:xfrm>
              <a:off x="824" y="488"/>
              <a:ext cx="57" cy="830"/>
            </a:xfrm>
            <a:custGeom>
              <a:avLst/>
              <a:gdLst>
                <a:gd name="T0" fmla="*/ 57 w 57"/>
                <a:gd name="T1" fmla="*/ 0 h 830"/>
                <a:gd name="T2" fmla="*/ 57 w 57"/>
                <a:gd name="T3" fmla="*/ 736 h 830"/>
                <a:gd name="T4" fmla="*/ 21 w 57"/>
                <a:gd name="T5" fmla="*/ 830 h 830"/>
                <a:gd name="T6" fmla="*/ 0 w 57"/>
                <a:gd name="T7" fmla="*/ 830 h 830"/>
                <a:gd name="T8" fmla="*/ 36 w 57"/>
                <a:gd name="T9" fmla="*/ 736 h 830"/>
                <a:gd name="T10" fmla="*/ 36 w 57"/>
                <a:gd name="T11" fmla="*/ 5 h 830"/>
                <a:gd name="T12" fmla="*/ 57 w 57"/>
                <a:gd name="T13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830">
                  <a:moveTo>
                    <a:pt x="57" y="0"/>
                  </a:moveTo>
                  <a:lnTo>
                    <a:pt x="57" y="736"/>
                  </a:lnTo>
                  <a:lnTo>
                    <a:pt x="21" y="830"/>
                  </a:lnTo>
                  <a:lnTo>
                    <a:pt x="0" y="830"/>
                  </a:lnTo>
                  <a:lnTo>
                    <a:pt x="36" y="736"/>
                  </a:lnTo>
                  <a:lnTo>
                    <a:pt x="36" y="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19" name="Freeform 27"/>
            <p:cNvSpPr>
              <a:spLocks noChangeAspect="1"/>
            </p:cNvSpPr>
            <p:nvPr/>
          </p:nvSpPr>
          <p:spPr bwMode="auto">
            <a:xfrm>
              <a:off x="756" y="498"/>
              <a:ext cx="57" cy="820"/>
            </a:xfrm>
            <a:custGeom>
              <a:avLst/>
              <a:gdLst>
                <a:gd name="T0" fmla="*/ 0 w 57"/>
                <a:gd name="T1" fmla="*/ 820 h 820"/>
                <a:gd name="T2" fmla="*/ 37 w 57"/>
                <a:gd name="T3" fmla="*/ 726 h 820"/>
                <a:gd name="T4" fmla="*/ 37 w 57"/>
                <a:gd name="T5" fmla="*/ 0 h 820"/>
                <a:gd name="T6" fmla="*/ 57 w 57"/>
                <a:gd name="T7" fmla="*/ 0 h 820"/>
                <a:gd name="T8" fmla="*/ 57 w 57"/>
                <a:gd name="T9" fmla="*/ 732 h 820"/>
                <a:gd name="T10" fmla="*/ 21 w 57"/>
                <a:gd name="T11" fmla="*/ 820 h 820"/>
                <a:gd name="T12" fmla="*/ 0 w 57"/>
                <a:gd name="T13" fmla="*/ 82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820">
                  <a:moveTo>
                    <a:pt x="0" y="820"/>
                  </a:moveTo>
                  <a:lnTo>
                    <a:pt x="37" y="726"/>
                  </a:lnTo>
                  <a:lnTo>
                    <a:pt x="37" y="0"/>
                  </a:lnTo>
                  <a:lnTo>
                    <a:pt x="57" y="0"/>
                  </a:lnTo>
                  <a:lnTo>
                    <a:pt x="57" y="732"/>
                  </a:lnTo>
                  <a:lnTo>
                    <a:pt x="21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0" name="Freeform 28"/>
            <p:cNvSpPr>
              <a:spLocks noChangeAspect="1"/>
            </p:cNvSpPr>
            <p:nvPr/>
          </p:nvSpPr>
          <p:spPr bwMode="auto">
            <a:xfrm>
              <a:off x="678" y="503"/>
              <a:ext cx="63" cy="815"/>
            </a:xfrm>
            <a:custGeom>
              <a:avLst/>
              <a:gdLst>
                <a:gd name="T0" fmla="*/ 42 w 63"/>
                <a:gd name="T1" fmla="*/ 5 h 815"/>
                <a:gd name="T2" fmla="*/ 63 w 63"/>
                <a:gd name="T3" fmla="*/ 0 h 815"/>
                <a:gd name="T4" fmla="*/ 63 w 63"/>
                <a:gd name="T5" fmla="*/ 727 h 815"/>
                <a:gd name="T6" fmla="*/ 26 w 63"/>
                <a:gd name="T7" fmla="*/ 815 h 815"/>
                <a:gd name="T8" fmla="*/ 0 w 63"/>
                <a:gd name="T9" fmla="*/ 815 h 815"/>
                <a:gd name="T10" fmla="*/ 42 w 63"/>
                <a:gd name="T11" fmla="*/ 721 h 815"/>
                <a:gd name="T12" fmla="*/ 42 w 63"/>
                <a:gd name="T13" fmla="*/ 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815">
                  <a:moveTo>
                    <a:pt x="42" y="5"/>
                  </a:moveTo>
                  <a:lnTo>
                    <a:pt x="63" y="0"/>
                  </a:lnTo>
                  <a:lnTo>
                    <a:pt x="63" y="727"/>
                  </a:lnTo>
                  <a:lnTo>
                    <a:pt x="26" y="815"/>
                  </a:lnTo>
                  <a:lnTo>
                    <a:pt x="0" y="815"/>
                  </a:lnTo>
                  <a:lnTo>
                    <a:pt x="42" y="721"/>
                  </a:lnTo>
                  <a:lnTo>
                    <a:pt x="42" y="5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1" name="Freeform 29"/>
            <p:cNvSpPr>
              <a:spLocks noChangeAspect="1"/>
            </p:cNvSpPr>
            <p:nvPr/>
          </p:nvSpPr>
          <p:spPr bwMode="auto">
            <a:xfrm>
              <a:off x="606" y="514"/>
              <a:ext cx="62" cy="804"/>
            </a:xfrm>
            <a:custGeom>
              <a:avLst/>
              <a:gdLst>
                <a:gd name="T0" fmla="*/ 41 w 62"/>
                <a:gd name="T1" fmla="*/ 0 h 804"/>
                <a:gd name="T2" fmla="*/ 62 w 62"/>
                <a:gd name="T3" fmla="*/ 0 h 804"/>
                <a:gd name="T4" fmla="*/ 62 w 62"/>
                <a:gd name="T5" fmla="*/ 716 h 804"/>
                <a:gd name="T6" fmla="*/ 26 w 62"/>
                <a:gd name="T7" fmla="*/ 804 h 804"/>
                <a:gd name="T8" fmla="*/ 0 w 62"/>
                <a:gd name="T9" fmla="*/ 804 h 804"/>
                <a:gd name="T10" fmla="*/ 41 w 62"/>
                <a:gd name="T11" fmla="*/ 716 h 804"/>
                <a:gd name="T12" fmla="*/ 41 w 62"/>
                <a:gd name="T13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804">
                  <a:moveTo>
                    <a:pt x="41" y="0"/>
                  </a:moveTo>
                  <a:lnTo>
                    <a:pt x="62" y="0"/>
                  </a:lnTo>
                  <a:lnTo>
                    <a:pt x="62" y="716"/>
                  </a:lnTo>
                  <a:lnTo>
                    <a:pt x="26" y="804"/>
                  </a:lnTo>
                  <a:lnTo>
                    <a:pt x="0" y="804"/>
                  </a:lnTo>
                  <a:lnTo>
                    <a:pt x="41" y="716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2" name="Freeform 30"/>
            <p:cNvSpPr>
              <a:spLocks noChangeAspect="1"/>
            </p:cNvSpPr>
            <p:nvPr/>
          </p:nvSpPr>
          <p:spPr bwMode="auto">
            <a:xfrm>
              <a:off x="538" y="519"/>
              <a:ext cx="63" cy="799"/>
            </a:xfrm>
            <a:custGeom>
              <a:avLst/>
              <a:gdLst>
                <a:gd name="T0" fmla="*/ 37 w 63"/>
                <a:gd name="T1" fmla="*/ 5 h 799"/>
                <a:gd name="T2" fmla="*/ 63 w 63"/>
                <a:gd name="T3" fmla="*/ 0 h 799"/>
                <a:gd name="T4" fmla="*/ 63 w 63"/>
                <a:gd name="T5" fmla="*/ 705 h 799"/>
                <a:gd name="T6" fmla="*/ 21 w 63"/>
                <a:gd name="T7" fmla="*/ 799 h 799"/>
                <a:gd name="T8" fmla="*/ 0 w 63"/>
                <a:gd name="T9" fmla="*/ 799 h 799"/>
                <a:gd name="T10" fmla="*/ 37 w 63"/>
                <a:gd name="T11" fmla="*/ 705 h 799"/>
                <a:gd name="T12" fmla="*/ 37 w 63"/>
                <a:gd name="T13" fmla="*/ 5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799">
                  <a:moveTo>
                    <a:pt x="37" y="5"/>
                  </a:moveTo>
                  <a:lnTo>
                    <a:pt x="63" y="0"/>
                  </a:lnTo>
                  <a:lnTo>
                    <a:pt x="63" y="705"/>
                  </a:lnTo>
                  <a:lnTo>
                    <a:pt x="21" y="799"/>
                  </a:lnTo>
                  <a:lnTo>
                    <a:pt x="0" y="799"/>
                  </a:lnTo>
                  <a:lnTo>
                    <a:pt x="37" y="705"/>
                  </a:lnTo>
                  <a:lnTo>
                    <a:pt x="37" y="5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3" name="Rectangle 31"/>
            <p:cNvSpPr>
              <a:spLocks noChangeAspect="1" noChangeArrowheads="1"/>
            </p:cNvSpPr>
            <p:nvPr/>
          </p:nvSpPr>
          <p:spPr bwMode="auto">
            <a:xfrm>
              <a:off x="1234" y="1385"/>
              <a:ext cx="104" cy="46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4" name="Rectangle 32"/>
            <p:cNvSpPr>
              <a:spLocks noChangeAspect="1" noChangeArrowheads="1"/>
            </p:cNvSpPr>
            <p:nvPr/>
          </p:nvSpPr>
          <p:spPr bwMode="auto">
            <a:xfrm>
              <a:off x="1254" y="1411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5" name="Rectangle 33"/>
            <p:cNvSpPr>
              <a:spLocks noChangeAspect="1" noChangeArrowheads="1"/>
            </p:cNvSpPr>
            <p:nvPr/>
          </p:nvSpPr>
          <p:spPr bwMode="auto">
            <a:xfrm>
              <a:off x="1291" y="1411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6" name="Line 34"/>
            <p:cNvSpPr>
              <a:spLocks noChangeAspect="1" noChangeShapeType="1"/>
            </p:cNvSpPr>
            <p:nvPr/>
          </p:nvSpPr>
          <p:spPr bwMode="auto">
            <a:xfrm flipV="1">
              <a:off x="1350" y="1443"/>
              <a:ext cx="45" cy="3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7" name="Line 35"/>
            <p:cNvSpPr>
              <a:spLocks noChangeAspect="1" noChangeShapeType="1"/>
            </p:cNvSpPr>
            <p:nvPr/>
          </p:nvSpPr>
          <p:spPr bwMode="auto">
            <a:xfrm>
              <a:off x="1351" y="1473"/>
              <a:ext cx="49" cy="1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8" name="Line 36"/>
            <p:cNvSpPr>
              <a:spLocks noChangeAspect="1" noChangeShapeType="1"/>
            </p:cNvSpPr>
            <p:nvPr/>
          </p:nvSpPr>
          <p:spPr bwMode="auto">
            <a:xfrm flipV="1">
              <a:off x="1346" y="1506"/>
              <a:ext cx="54" cy="7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9" name="Line 37"/>
            <p:cNvSpPr>
              <a:spLocks noChangeAspect="1" noChangeShapeType="1"/>
            </p:cNvSpPr>
            <p:nvPr/>
          </p:nvSpPr>
          <p:spPr bwMode="auto">
            <a:xfrm>
              <a:off x="1347" y="1537"/>
              <a:ext cx="53" cy="5"/>
            </a:xfrm>
            <a:prstGeom prst="line">
              <a:avLst/>
            </a:prstGeom>
            <a:noFill/>
            <a:ln w="7938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0" name="Rectangle 38"/>
            <p:cNvSpPr>
              <a:spLocks noChangeAspect="1" noChangeArrowheads="1"/>
            </p:cNvSpPr>
            <p:nvPr/>
          </p:nvSpPr>
          <p:spPr bwMode="auto">
            <a:xfrm>
              <a:off x="1862" y="1209"/>
              <a:ext cx="124" cy="643"/>
            </a:xfrm>
            <a:prstGeom prst="rect">
              <a:avLst/>
            </a:pr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1" name="Freeform 39"/>
            <p:cNvSpPr>
              <a:spLocks noChangeAspect="1"/>
            </p:cNvSpPr>
            <p:nvPr/>
          </p:nvSpPr>
          <p:spPr bwMode="auto">
            <a:xfrm>
              <a:off x="1670" y="1152"/>
              <a:ext cx="244" cy="695"/>
            </a:xfrm>
            <a:custGeom>
              <a:avLst/>
              <a:gdLst>
                <a:gd name="T0" fmla="*/ 0 w 244"/>
                <a:gd name="T1" fmla="*/ 15 h 695"/>
                <a:gd name="T2" fmla="*/ 0 w 244"/>
                <a:gd name="T3" fmla="*/ 695 h 695"/>
                <a:gd name="T4" fmla="*/ 244 w 244"/>
                <a:gd name="T5" fmla="*/ 695 h 695"/>
                <a:gd name="T6" fmla="*/ 244 w 244"/>
                <a:gd name="T7" fmla="*/ 0 h 695"/>
                <a:gd name="T8" fmla="*/ 0 w 244"/>
                <a:gd name="T9" fmla="*/ 1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95">
                  <a:moveTo>
                    <a:pt x="0" y="15"/>
                  </a:moveTo>
                  <a:lnTo>
                    <a:pt x="0" y="695"/>
                  </a:lnTo>
                  <a:lnTo>
                    <a:pt x="244" y="695"/>
                  </a:lnTo>
                  <a:lnTo>
                    <a:pt x="244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2" name="Freeform 40"/>
            <p:cNvSpPr>
              <a:spLocks noChangeAspect="1"/>
            </p:cNvSpPr>
            <p:nvPr/>
          </p:nvSpPr>
          <p:spPr bwMode="auto">
            <a:xfrm>
              <a:off x="1903" y="1147"/>
              <a:ext cx="83" cy="119"/>
            </a:xfrm>
            <a:custGeom>
              <a:avLst/>
              <a:gdLst>
                <a:gd name="T0" fmla="*/ 0 w 83"/>
                <a:gd name="T1" fmla="*/ 0 h 119"/>
                <a:gd name="T2" fmla="*/ 83 w 83"/>
                <a:gd name="T3" fmla="*/ 62 h 119"/>
                <a:gd name="T4" fmla="*/ 83 w 83"/>
                <a:gd name="T5" fmla="*/ 119 h 119"/>
                <a:gd name="T6" fmla="*/ 0 w 83"/>
                <a:gd name="T7" fmla="*/ 77 h 119"/>
                <a:gd name="T8" fmla="*/ 0 w 83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19">
                  <a:moveTo>
                    <a:pt x="0" y="0"/>
                  </a:moveTo>
                  <a:lnTo>
                    <a:pt x="83" y="62"/>
                  </a:lnTo>
                  <a:lnTo>
                    <a:pt x="83" y="119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3" name="Rectangle 41"/>
            <p:cNvSpPr>
              <a:spLocks noChangeAspect="1" noChangeArrowheads="1"/>
            </p:cNvSpPr>
            <p:nvPr/>
          </p:nvSpPr>
          <p:spPr bwMode="auto">
            <a:xfrm>
              <a:off x="1690" y="1235"/>
              <a:ext cx="26" cy="29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4" name="Rectangle 42"/>
            <p:cNvSpPr>
              <a:spLocks noChangeAspect="1" noChangeArrowheads="1"/>
            </p:cNvSpPr>
            <p:nvPr/>
          </p:nvSpPr>
          <p:spPr bwMode="auto">
            <a:xfrm>
              <a:off x="1846" y="1240"/>
              <a:ext cx="21" cy="2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5" name="Line 43"/>
            <p:cNvSpPr>
              <a:spLocks noChangeAspect="1" noChangeShapeType="1"/>
            </p:cNvSpPr>
            <p:nvPr/>
          </p:nvSpPr>
          <p:spPr bwMode="auto">
            <a:xfrm>
              <a:off x="1685" y="1287"/>
              <a:ext cx="226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6" name="Line 44"/>
            <p:cNvSpPr>
              <a:spLocks noChangeAspect="1" noChangeShapeType="1"/>
            </p:cNvSpPr>
            <p:nvPr/>
          </p:nvSpPr>
          <p:spPr bwMode="auto">
            <a:xfrm>
              <a:off x="1674" y="1344"/>
              <a:ext cx="228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7" name="Line 45"/>
            <p:cNvSpPr>
              <a:spLocks noChangeAspect="1" noChangeShapeType="1"/>
            </p:cNvSpPr>
            <p:nvPr/>
          </p:nvSpPr>
          <p:spPr bwMode="auto">
            <a:xfrm>
              <a:off x="1472" y="1411"/>
              <a:ext cx="43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8" name="Line 46"/>
            <p:cNvSpPr>
              <a:spLocks noChangeAspect="1" noChangeShapeType="1"/>
            </p:cNvSpPr>
            <p:nvPr/>
          </p:nvSpPr>
          <p:spPr bwMode="auto">
            <a:xfrm>
              <a:off x="1667" y="1468"/>
              <a:ext cx="23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9" name="Freeform 47"/>
            <p:cNvSpPr>
              <a:spLocks noChangeAspect="1"/>
            </p:cNvSpPr>
            <p:nvPr/>
          </p:nvSpPr>
          <p:spPr bwMode="auto">
            <a:xfrm>
              <a:off x="2863" y="1053"/>
              <a:ext cx="88" cy="88"/>
            </a:xfrm>
            <a:custGeom>
              <a:avLst/>
              <a:gdLst>
                <a:gd name="T0" fmla="*/ 11 w 88"/>
                <a:gd name="T1" fmla="*/ 0 h 88"/>
                <a:gd name="T2" fmla="*/ 88 w 88"/>
                <a:gd name="T3" fmla="*/ 26 h 88"/>
                <a:gd name="T4" fmla="*/ 83 w 88"/>
                <a:gd name="T5" fmla="*/ 88 h 88"/>
                <a:gd name="T6" fmla="*/ 0 w 88"/>
                <a:gd name="T7" fmla="*/ 62 h 88"/>
                <a:gd name="T8" fmla="*/ 11 w 88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8">
                  <a:moveTo>
                    <a:pt x="11" y="0"/>
                  </a:moveTo>
                  <a:lnTo>
                    <a:pt x="88" y="26"/>
                  </a:lnTo>
                  <a:lnTo>
                    <a:pt x="83" y="88"/>
                  </a:lnTo>
                  <a:lnTo>
                    <a:pt x="0" y="6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40" name="Rectangle 48"/>
            <p:cNvSpPr>
              <a:spLocks noChangeAspect="1" noChangeArrowheads="1"/>
            </p:cNvSpPr>
            <p:nvPr/>
          </p:nvSpPr>
          <p:spPr bwMode="auto">
            <a:xfrm>
              <a:off x="2832" y="1053"/>
              <a:ext cx="47" cy="94"/>
            </a:xfrm>
            <a:prstGeom prst="rect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41" name="Rectangle 49"/>
            <p:cNvSpPr>
              <a:spLocks noChangeAspect="1" noChangeArrowheads="1"/>
            </p:cNvSpPr>
            <p:nvPr/>
          </p:nvSpPr>
          <p:spPr bwMode="auto">
            <a:xfrm>
              <a:off x="2749" y="1115"/>
              <a:ext cx="156" cy="73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42" name="Freeform 50"/>
            <p:cNvSpPr>
              <a:spLocks noChangeAspect="1"/>
            </p:cNvSpPr>
            <p:nvPr/>
          </p:nvSpPr>
          <p:spPr bwMode="auto">
            <a:xfrm>
              <a:off x="2899" y="1115"/>
              <a:ext cx="104" cy="732"/>
            </a:xfrm>
            <a:custGeom>
              <a:avLst/>
              <a:gdLst>
                <a:gd name="T0" fmla="*/ 0 w 104"/>
                <a:gd name="T1" fmla="*/ 0 h 732"/>
                <a:gd name="T2" fmla="*/ 104 w 104"/>
                <a:gd name="T3" fmla="*/ 32 h 732"/>
                <a:gd name="T4" fmla="*/ 104 w 104"/>
                <a:gd name="T5" fmla="*/ 732 h 732"/>
                <a:gd name="T6" fmla="*/ 0 w 104"/>
                <a:gd name="T7" fmla="*/ 732 h 732"/>
                <a:gd name="T8" fmla="*/ 0 w 104"/>
                <a:gd name="T9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732">
                  <a:moveTo>
                    <a:pt x="0" y="0"/>
                  </a:moveTo>
                  <a:lnTo>
                    <a:pt x="104" y="32"/>
                  </a:lnTo>
                  <a:lnTo>
                    <a:pt x="104" y="732"/>
                  </a:lnTo>
                  <a:lnTo>
                    <a:pt x="0" y="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43" name="Rectangle 51"/>
            <p:cNvSpPr>
              <a:spLocks noChangeAspect="1" noChangeArrowheads="1"/>
            </p:cNvSpPr>
            <p:nvPr/>
          </p:nvSpPr>
          <p:spPr bwMode="auto">
            <a:xfrm>
              <a:off x="2775" y="1157"/>
              <a:ext cx="26" cy="3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44" name="Rectangle 52"/>
            <p:cNvSpPr>
              <a:spLocks noChangeAspect="1" noChangeArrowheads="1"/>
            </p:cNvSpPr>
            <p:nvPr/>
          </p:nvSpPr>
          <p:spPr bwMode="auto">
            <a:xfrm>
              <a:off x="2811" y="1157"/>
              <a:ext cx="21" cy="3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45" name="Rectangle 53"/>
            <p:cNvSpPr>
              <a:spLocks noChangeAspect="1" noChangeArrowheads="1"/>
            </p:cNvSpPr>
            <p:nvPr/>
          </p:nvSpPr>
          <p:spPr bwMode="auto">
            <a:xfrm>
              <a:off x="2848" y="1157"/>
              <a:ext cx="26" cy="3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46" name="Line 54"/>
            <p:cNvSpPr>
              <a:spLocks noChangeAspect="1" noChangeShapeType="1"/>
            </p:cNvSpPr>
            <p:nvPr/>
          </p:nvSpPr>
          <p:spPr bwMode="auto">
            <a:xfrm>
              <a:off x="2758" y="1220"/>
              <a:ext cx="126" cy="0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47" name="Line 55"/>
            <p:cNvSpPr>
              <a:spLocks noChangeAspect="1" noChangeShapeType="1"/>
            </p:cNvSpPr>
            <p:nvPr/>
          </p:nvSpPr>
          <p:spPr bwMode="auto">
            <a:xfrm>
              <a:off x="2755" y="1287"/>
              <a:ext cx="134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48" name="Line 56"/>
            <p:cNvSpPr>
              <a:spLocks noChangeAspect="1" noChangeShapeType="1"/>
            </p:cNvSpPr>
            <p:nvPr/>
          </p:nvSpPr>
          <p:spPr bwMode="auto">
            <a:xfrm>
              <a:off x="2614" y="1370"/>
              <a:ext cx="272" cy="5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49" name="Line 57"/>
            <p:cNvSpPr>
              <a:spLocks noChangeAspect="1" noChangeShapeType="1"/>
            </p:cNvSpPr>
            <p:nvPr/>
          </p:nvSpPr>
          <p:spPr bwMode="auto">
            <a:xfrm>
              <a:off x="2635" y="1437"/>
              <a:ext cx="253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50" name="Rectangle 58"/>
            <p:cNvSpPr>
              <a:spLocks noChangeAspect="1" noChangeArrowheads="1"/>
            </p:cNvSpPr>
            <p:nvPr/>
          </p:nvSpPr>
          <p:spPr bwMode="auto">
            <a:xfrm>
              <a:off x="2531" y="1307"/>
              <a:ext cx="145" cy="545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51" name="Freeform 59"/>
            <p:cNvSpPr>
              <a:spLocks noChangeAspect="1"/>
            </p:cNvSpPr>
            <p:nvPr/>
          </p:nvSpPr>
          <p:spPr bwMode="auto">
            <a:xfrm>
              <a:off x="2671" y="1307"/>
              <a:ext cx="104" cy="540"/>
            </a:xfrm>
            <a:custGeom>
              <a:avLst/>
              <a:gdLst>
                <a:gd name="T0" fmla="*/ 0 w 104"/>
                <a:gd name="T1" fmla="*/ 0 h 540"/>
                <a:gd name="T2" fmla="*/ 104 w 104"/>
                <a:gd name="T3" fmla="*/ 42 h 540"/>
                <a:gd name="T4" fmla="*/ 104 w 104"/>
                <a:gd name="T5" fmla="*/ 540 h 540"/>
                <a:gd name="T6" fmla="*/ 0 w 104"/>
                <a:gd name="T7" fmla="*/ 540 h 540"/>
                <a:gd name="T8" fmla="*/ 0 w 104"/>
                <a:gd name="T9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540">
                  <a:moveTo>
                    <a:pt x="0" y="0"/>
                  </a:moveTo>
                  <a:lnTo>
                    <a:pt x="104" y="42"/>
                  </a:lnTo>
                  <a:lnTo>
                    <a:pt x="104" y="540"/>
                  </a:lnTo>
                  <a:lnTo>
                    <a:pt x="0" y="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52" name="Freeform 60"/>
            <p:cNvSpPr>
              <a:spLocks noChangeAspect="1"/>
            </p:cNvSpPr>
            <p:nvPr/>
          </p:nvSpPr>
          <p:spPr bwMode="auto">
            <a:xfrm>
              <a:off x="2448" y="628"/>
              <a:ext cx="93" cy="1224"/>
            </a:xfrm>
            <a:custGeom>
              <a:avLst/>
              <a:gdLst>
                <a:gd name="T0" fmla="*/ 10 w 93"/>
                <a:gd name="T1" fmla="*/ 0 h 1224"/>
                <a:gd name="T2" fmla="*/ 93 w 93"/>
                <a:gd name="T3" fmla="*/ 98 h 1224"/>
                <a:gd name="T4" fmla="*/ 93 w 93"/>
                <a:gd name="T5" fmla="*/ 1224 h 1224"/>
                <a:gd name="T6" fmla="*/ 0 w 93"/>
                <a:gd name="T7" fmla="*/ 1224 h 1224"/>
                <a:gd name="T8" fmla="*/ 10 w 93"/>
                <a:gd name="T9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224">
                  <a:moveTo>
                    <a:pt x="10" y="0"/>
                  </a:moveTo>
                  <a:lnTo>
                    <a:pt x="93" y="98"/>
                  </a:lnTo>
                  <a:lnTo>
                    <a:pt x="93" y="1224"/>
                  </a:lnTo>
                  <a:lnTo>
                    <a:pt x="0" y="122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53" name="Freeform 61"/>
            <p:cNvSpPr>
              <a:spLocks noChangeAspect="1"/>
            </p:cNvSpPr>
            <p:nvPr/>
          </p:nvSpPr>
          <p:spPr bwMode="auto">
            <a:xfrm>
              <a:off x="2064" y="628"/>
              <a:ext cx="400" cy="1224"/>
            </a:xfrm>
            <a:custGeom>
              <a:avLst/>
              <a:gdLst>
                <a:gd name="T0" fmla="*/ 0 w 400"/>
                <a:gd name="T1" fmla="*/ 36 h 1224"/>
                <a:gd name="T2" fmla="*/ 400 w 400"/>
                <a:gd name="T3" fmla="*/ 0 h 1224"/>
                <a:gd name="T4" fmla="*/ 400 w 400"/>
                <a:gd name="T5" fmla="*/ 1224 h 1224"/>
                <a:gd name="T6" fmla="*/ 0 w 400"/>
                <a:gd name="T7" fmla="*/ 1224 h 1224"/>
                <a:gd name="T8" fmla="*/ 0 w 400"/>
                <a:gd name="T9" fmla="*/ 36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1224">
                  <a:moveTo>
                    <a:pt x="0" y="36"/>
                  </a:moveTo>
                  <a:lnTo>
                    <a:pt x="400" y="0"/>
                  </a:lnTo>
                  <a:lnTo>
                    <a:pt x="400" y="1224"/>
                  </a:lnTo>
                  <a:lnTo>
                    <a:pt x="0" y="12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54" name="Rectangle 62"/>
            <p:cNvSpPr>
              <a:spLocks noChangeAspect="1" noChangeArrowheads="1"/>
            </p:cNvSpPr>
            <p:nvPr/>
          </p:nvSpPr>
          <p:spPr bwMode="auto">
            <a:xfrm>
              <a:off x="2375" y="633"/>
              <a:ext cx="26" cy="12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55" name="Freeform 63"/>
            <p:cNvSpPr>
              <a:spLocks noChangeAspect="1"/>
            </p:cNvSpPr>
            <p:nvPr/>
          </p:nvSpPr>
          <p:spPr bwMode="auto">
            <a:xfrm>
              <a:off x="2303" y="638"/>
              <a:ext cx="26" cy="1209"/>
            </a:xfrm>
            <a:custGeom>
              <a:avLst/>
              <a:gdLst>
                <a:gd name="T0" fmla="*/ 26 w 26"/>
                <a:gd name="T1" fmla="*/ 0 h 1209"/>
                <a:gd name="T2" fmla="*/ 0 w 26"/>
                <a:gd name="T3" fmla="*/ 5 h 1209"/>
                <a:gd name="T4" fmla="*/ 0 w 26"/>
                <a:gd name="T5" fmla="*/ 1209 h 1209"/>
                <a:gd name="T6" fmla="*/ 26 w 26"/>
                <a:gd name="T7" fmla="*/ 1209 h 1209"/>
                <a:gd name="T8" fmla="*/ 26 w 26"/>
                <a:gd name="T9" fmla="*/ 0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09">
                  <a:moveTo>
                    <a:pt x="26" y="0"/>
                  </a:moveTo>
                  <a:lnTo>
                    <a:pt x="0" y="5"/>
                  </a:lnTo>
                  <a:lnTo>
                    <a:pt x="0" y="1209"/>
                  </a:lnTo>
                  <a:lnTo>
                    <a:pt x="26" y="120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56" name="Freeform 64"/>
            <p:cNvSpPr>
              <a:spLocks noChangeAspect="1"/>
            </p:cNvSpPr>
            <p:nvPr/>
          </p:nvSpPr>
          <p:spPr bwMode="auto">
            <a:xfrm>
              <a:off x="2235" y="649"/>
              <a:ext cx="26" cy="1198"/>
            </a:xfrm>
            <a:custGeom>
              <a:avLst/>
              <a:gdLst>
                <a:gd name="T0" fmla="*/ 26 w 26"/>
                <a:gd name="T1" fmla="*/ 0 h 1198"/>
                <a:gd name="T2" fmla="*/ 0 w 26"/>
                <a:gd name="T3" fmla="*/ 0 h 1198"/>
                <a:gd name="T4" fmla="*/ 0 w 26"/>
                <a:gd name="T5" fmla="*/ 1198 h 1198"/>
                <a:gd name="T6" fmla="*/ 21 w 26"/>
                <a:gd name="T7" fmla="*/ 1198 h 1198"/>
                <a:gd name="T8" fmla="*/ 26 w 26"/>
                <a:gd name="T9" fmla="*/ 0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98">
                  <a:moveTo>
                    <a:pt x="26" y="0"/>
                  </a:moveTo>
                  <a:lnTo>
                    <a:pt x="0" y="0"/>
                  </a:lnTo>
                  <a:lnTo>
                    <a:pt x="0" y="1198"/>
                  </a:lnTo>
                  <a:lnTo>
                    <a:pt x="21" y="1198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57" name="Rectangle 65"/>
            <p:cNvSpPr>
              <a:spLocks noChangeAspect="1" noChangeArrowheads="1"/>
            </p:cNvSpPr>
            <p:nvPr/>
          </p:nvSpPr>
          <p:spPr bwMode="auto">
            <a:xfrm>
              <a:off x="2163" y="654"/>
              <a:ext cx="26" cy="119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58" name="Rectangle 66"/>
            <p:cNvSpPr>
              <a:spLocks noChangeAspect="1" noChangeArrowheads="1"/>
            </p:cNvSpPr>
            <p:nvPr/>
          </p:nvSpPr>
          <p:spPr bwMode="auto">
            <a:xfrm>
              <a:off x="2095" y="659"/>
              <a:ext cx="26" cy="11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59" name="Freeform 67"/>
            <p:cNvSpPr>
              <a:spLocks noChangeAspect="1"/>
            </p:cNvSpPr>
            <p:nvPr/>
          </p:nvSpPr>
          <p:spPr bwMode="auto">
            <a:xfrm>
              <a:off x="1348" y="1344"/>
              <a:ext cx="192" cy="503"/>
            </a:xfrm>
            <a:custGeom>
              <a:avLst/>
              <a:gdLst>
                <a:gd name="T0" fmla="*/ 0 w 192"/>
                <a:gd name="T1" fmla="*/ 0 h 503"/>
                <a:gd name="T2" fmla="*/ 192 w 192"/>
                <a:gd name="T3" fmla="*/ 5 h 503"/>
                <a:gd name="T4" fmla="*/ 192 w 192"/>
                <a:gd name="T5" fmla="*/ 503 h 503"/>
                <a:gd name="T6" fmla="*/ 0 w 192"/>
                <a:gd name="T7" fmla="*/ 503 h 503"/>
                <a:gd name="T8" fmla="*/ 0 w 192"/>
                <a:gd name="T9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503">
                  <a:moveTo>
                    <a:pt x="0" y="0"/>
                  </a:moveTo>
                  <a:lnTo>
                    <a:pt x="192" y="5"/>
                  </a:lnTo>
                  <a:lnTo>
                    <a:pt x="192" y="503"/>
                  </a:lnTo>
                  <a:lnTo>
                    <a:pt x="0" y="5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60" name="Rectangle 68"/>
            <p:cNvSpPr>
              <a:spLocks noChangeAspect="1" noChangeArrowheads="1"/>
            </p:cNvSpPr>
            <p:nvPr/>
          </p:nvSpPr>
          <p:spPr bwMode="auto">
            <a:xfrm>
              <a:off x="1452" y="1406"/>
              <a:ext cx="20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61" name="Rectangle 69"/>
            <p:cNvSpPr>
              <a:spLocks noChangeAspect="1" noChangeArrowheads="1"/>
            </p:cNvSpPr>
            <p:nvPr/>
          </p:nvSpPr>
          <p:spPr bwMode="auto">
            <a:xfrm>
              <a:off x="1488" y="1406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62" name="Freeform 70"/>
            <p:cNvSpPr>
              <a:spLocks noChangeAspect="1"/>
            </p:cNvSpPr>
            <p:nvPr/>
          </p:nvSpPr>
          <p:spPr bwMode="auto">
            <a:xfrm>
              <a:off x="1535" y="1349"/>
              <a:ext cx="135" cy="498"/>
            </a:xfrm>
            <a:custGeom>
              <a:avLst/>
              <a:gdLst>
                <a:gd name="T0" fmla="*/ 0 w 135"/>
                <a:gd name="T1" fmla="*/ 0 h 498"/>
                <a:gd name="T2" fmla="*/ 0 w 135"/>
                <a:gd name="T3" fmla="*/ 498 h 498"/>
                <a:gd name="T4" fmla="*/ 135 w 135"/>
                <a:gd name="T5" fmla="*/ 498 h 498"/>
                <a:gd name="T6" fmla="*/ 135 w 135"/>
                <a:gd name="T7" fmla="*/ 52 h 498"/>
                <a:gd name="T8" fmla="*/ 0 w 135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498">
                  <a:moveTo>
                    <a:pt x="0" y="0"/>
                  </a:moveTo>
                  <a:lnTo>
                    <a:pt x="0" y="498"/>
                  </a:lnTo>
                  <a:lnTo>
                    <a:pt x="135" y="498"/>
                  </a:lnTo>
                  <a:lnTo>
                    <a:pt x="135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63" name="Rectangle 71"/>
            <p:cNvSpPr>
              <a:spLocks noChangeAspect="1" noChangeArrowheads="1"/>
            </p:cNvSpPr>
            <p:nvPr/>
          </p:nvSpPr>
          <p:spPr bwMode="auto">
            <a:xfrm>
              <a:off x="1374" y="1406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64" name="Rectangle 72"/>
            <p:cNvSpPr>
              <a:spLocks noChangeAspect="1" noChangeArrowheads="1"/>
            </p:cNvSpPr>
            <p:nvPr/>
          </p:nvSpPr>
          <p:spPr bwMode="auto">
            <a:xfrm>
              <a:off x="1410" y="1406"/>
              <a:ext cx="21" cy="1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65" name="Line 73"/>
            <p:cNvSpPr>
              <a:spLocks noChangeAspect="1" noChangeShapeType="1"/>
            </p:cNvSpPr>
            <p:nvPr/>
          </p:nvSpPr>
          <p:spPr bwMode="auto">
            <a:xfrm flipV="1">
              <a:off x="1246" y="1442"/>
              <a:ext cx="27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66" name="Line 74"/>
            <p:cNvSpPr>
              <a:spLocks noChangeAspect="1" noChangeShapeType="1"/>
            </p:cNvSpPr>
            <p:nvPr/>
          </p:nvSpPr>
          <p:spPr bwMode="auto">
            <a:xfrm flipV="1">
              <a:off x="1252" y="1472"/>
              <a:ext cx="263" cy="0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67" name="Line 75"/>
            <p:cNvSpPr>
              <a:spLocks noChangeAspect="1" noChangeShapeType="1"/>
            </p:cNvSpPr>
            <p:nvPr/>
          </p:nvSpPr>
          <p:spPr bwMode="auto">
            <a:xfrm flipV="1">
              <a:off x="1248" y="1506"/>
              <a:ext cx="270" cy="1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68" name="Line 76"/>
            <p:cNvSpPr>
              <a:spLocks noChangeAspect="1" noChangeShapeType="1"/>
            </p:cNvSpPr>
            <p:nvPr/>
          </p:nvSpPr>
          <p:spPr bwMode="auto">
            <a:xfrm>
              <a:off x="1245" y="1539"/>
              <a:ext cx="263" cy="2"/>
            </a:xfrm>
            <a:prstGeom prst="line">
              <a:avLst/>
            </a:prstGeom>
            <a:noFill/>
            <a:ln w="7938">
              <a:solidFill>
                <a:srgbClr val="A0A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69" name="Freeform 77"/>
            <p:cNvSpPr>
              <a:spLocks noChangeAspect="1"/>
            </p:cNvSpPr>
            <p:nvPr/>
          </p:nvSpPr>
          <p:spPr bwMode="auto">
            <a:xfrm>
              <a:off x="336" y="1608"/>
              <a:ext cx="2870" cy="452"/>
            </a:xfrm>
            <a:custGeom>
              <a:avLst/>
              <a:gdLst>
                <a:gd name="T0" fmla="*/ 0 w 2870"/>
                <a:gd name="T1" fmla="*/ 146 h 452"/>
                <a:gd name="T2" fmla="*/ 57 w 2870"/>
                <a:gd name="T3" fmla="*/ 94 h 452"/>
                <a:gd name="T4" fmla="*/ 93 w 2870"/>
                <a:gd name="T5" fmla="*/ 120 h 452"/>
                <a:gd name="T6" fmla="*/ 119 w 2870"/>
                <a:gd name="T7" fmla="*/ 63 h 452"/>
                <a:gd name="T8" fmla="*/ 254 w 2870"/>
                <a:gd name="T9" fmla="*/ 88 h 452"/>
                <a:gd name="T10" fmla="*/ 285 w 2870"/>
                <a:gd name="T11" fmla="*/ 42 h 452"/>
                <a:gd name="T12" fmla="*/ 337 w 2870"/>
                <a:gd name="T13" fmla="*/ 78 h 452"/>
                <a:gd name="T14" fmla="*/ 379 w 2870"/>
                <a:gd name="T15" fmla="*/ 68 h 452"/>
                <a:gd name="T16" fmla="*/ 420 w 2870"/>
                <a:gd name="T17" fmla="*/ 63 h 452"/>
                <a:gd name="T18" fmla="*/ 462 w 2870"/>
                <a:gd name="T19" fmla="*/ 94 h 452"/>
                <a:gd name="T20" fmla="*/ 493 w 2870"/>
                <a:gd name="T21" fmla="*/ 57 h 452"/>
                <a:gd name="T22" fmla="*/ 560 w 2870"/>
                <a:gd name="T23" fmla="*/ 73 h 452"/>
                <a:gd name="T24" fmla="*/ 602 w 2870"/>
                <a:gd name="T25" fmla="*/ 68 h 452"/>
                <a:gd name="T26" fmla="*/ 618 w 2870"/>
                <a:gd name="T27" fmla="*/ 88 h 452"/>
                <a:gd name="T28" fmla="*/ 643 w 2870"/>
                <a:gd name="T29" fmla="*/ 63 h 452"/>
                <a:gd name="T30" fmla="*/ 685 w 2870"/>
                <a:gd name="T31" fmla="*/ 104 h 452"/>
                <a:gd name="T32" fmla="*/ 726 w 2870"/>
                <a:gd name="T33" fmla="*/ 120 h 452"/>
                <a:gd name="T34" fmla="*/ 758 w 2870"/>
                <a:gd name="T35" fmla="*/ 83 h 452"/>
                <a:gd name="T36" fmla="*/ 820 w 2870"/>
                <a:gd name="T37" fmla="*/ 99 h 452"/>
                <a:gd name="T38" fmla="*/ 846 w 2870"/>
                <a:gd name="T39" fmla="*/ 125 h 452"/>
                <a:gd name="T40" fmla="*/ 872 w 2870"/>
                <a:gd name="T41" fmla="*/ 99 h 452"/>
                <a:gd name="T42" fmla="*/ 908 w 2870"/>
                <a:gd name="T43" fmla="*/ 104 h 452"/>
                <a:gd name="T44" fmla="*/ 996 w 2870"/>
                <a:gd name="T45" fmla="*/ 94 h 452"/>
                <a:gd name="T46" fmla="*/ 1038 w 2870"/>
                <a:gd name="T47" fmla="*/ 104 h 452"/>
                <a:gd name="T48" fmla="*/ 1074 w 2870"/>
                <a:gd name="T49" fmla="*/ 114 h 452"/>
                <a:gd name="T50" fmla="*/ 1110 w 2870"/>
                <a:gd name="T51" fmla="*/ 88 h 452"/>
                <a:gd name="T52" fmla="*/ 1209 w 2870"/>
                <a:gd name="T53" fmla="*/ 125 h 452"/>
                <a:gd name="T54" fmla="*/ 1235 w 2870"/>
                <a:gd name="T55" fmla="*/ 94 h 452"/>
                <a:gd name="T56" fmla="*/ 1328 w 2870"/>
                <a:gd name="T57" fmla="*/ 104 h 452"/>
                <a:gd name="T58" fmla="*/ 1489 w 2870"/>
                <a:gd name="T59" fmla="*/ 94 h 452"/>
                <a:gd name="T60" fmla="*/ 1520 w 2870"/>
                <a:gd name="T61" fmla="*/ 47 h 452"/>
                <a:gd name="T62" fmla="*/ 1666 w 2870"/>
                <a:gd name="T63" fmla="*/ 37 h 452"/>
                <a:gd name="T64" fmla="*/ 1795 w 2870"/>
                <a:gd name="T65" fmla="*/ 68 h 452"/>
                <a:gd name="T66" fmla="*/ 1842 w 2870"/>
                <a:gd name="T67" fmla="*/ 63 h 452"/>
                <a:gd name="T68" fmla="*/ 1894 w 2870"/>
                <a:gd name="T69" fmla="*/ 52 h 452"/>
                <a:gd name="T70" fmla="*/ 1977 w 2870"/>
                <a:gd name="T71" fmla="*/ 73 h 452"/>
                <a:gd name="T72" fmla="*/ 2003 w 2870"/>
                <a:gd name="T73" fmla="*/ 57 h 452"/>
                <a:gd name="T74" fmla="*/ 2024 w 2870"/>
                <a:gd name="T75" fmla="*/ 57 h 452"/>
                <a:gd name="T76" fmla="*/ 2169 w 2870"/>
                <a:gd name="T77" fmla="*/ 37 h 452"/>
                <a:gd name="T78" fmla="*/ 2205 w 2870"/>
                <a:gd name="T79" fmla="*/ 78 h 452"/>
                <a:gd name="T80" fmla="*/ 2283 w 2870"/>
                <a:gd name="T81" fmla="*/ 21 h 452"/>
                <a:gd name="T82" fmla="*/ 2320 w 2870"/>
                <a:gd name="T83" fmla="*/ 26 h 452"/>
                <a:gd name="T84" fmla="*/ 2397 w 2870"/>
                <a:gd name="T85" fmla="*/ 52 h 452"/>
                <a:gd name="T86" fmla="*/ 2434 w 2870"/>
                <a:gd name="T87" fmla="*/ 52 h 452"/>
                <a:gd name="T88" fmla="*/ 2475 w 2870"/>
                <a:gd name="T89" fmla="*/ 21 h 452"/>
                <a:gd name="T90" fmla="*/ 2787 w 2870"/>
                <a:gd name="T91" fmla="*/ 21 h 452"/>
                <a:gd name="T92" fmla="*/ 2823 w 2870"/>
                <a:gd name="T93" fmla="*/ 16 h 452"/>
                <a:gd name="T94" fmla="*/ 2870 w 2870"/>
                <a:gd name="T95" fmla="*/ 0 h 452"/>
                <a:gd name="T96" fmla="*/ 2870 w 2870"/>
                <a:gd name="T97" fmla="*/ 452 h 452"/>
                <a:gd name="T98" fmla="*/ 0 w 2870"/>
                <a:gd name="T99" fmla="*/ 452 h 452"/>
                <a:gd name="T100" fmla="*/ 0 w 2870"/>
                <a:gd name="T101" fmla="*/ 14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0" h="452">
                  <a:moveTo>
                    <a:pt x="0" y="146"/>
                  </a:moveTo>
                  <a:lnTo>
                    <a:pt x="57" y="94"/>
                  </a:lnTo>
                  <a:lnTo>
                    <a:pt x="93" y="120"/>
                  </a:lnTo>
                  <a:lnTo>
                    <a:pt x="119" y="63"/>
                  </a:lnTo>
                  <a:lnTo>
                    <a:pt x="254" y="88"/>
                  </a:lnTo>
                  <a:lnTo>
                    <a:pt x="285" y="42"/>
                  </a:lnTo>
                  <a:lnTo>
                    <a:pt x="337" y="78"/>
                  </a:lnTo>
                  <a:lnTo>
                    <a:pt x="379" y="68"/>
                  </a:lnTo>
                  <a:lnTo>
                    <a:pt x="420" y="63"/>
                  </a:lnTo>
                  <a:lnTo>
                    <a:pt x="462" y="94"/>
                  </a:lnTo>
                  <a:lnTo>
                    <a:pt x="493" y="57"/>
                  </a:lnTo>
                  <a:lnTo>
                    <a:pt x="560" y="73"/>
                  </a:lnTo>
                  <a:lnTo>
                    <a:pt x="602" y="68"/>
                  </a:lnTo>
                  <a:lnTo>
                    <a:pt x="618" y="88"/>
                  </a:lnTo>
                  <a:lnTo>
                    <a:pt x="643" y="63"/>
                  </a:lnTo>
                  <a:lnTo>
                    <a:pt x="685" y="104"/>
                  </a:lnTo>
                  <a:lnTo>
                    <a:pt x="726" y="120"/>
                  </a:lnTo>
                  <a:lnTo>
                    <a:pt x="758" y="83"/>
                  </a:lnTo>
                  <a:lnTo>
                    <a:pt x="820" y="99"/>
                  </a:lnTo>
                  <a:lnTo>
                    <a:pt x="846" y="125"/>
                  </a:lnTo>
                  <a:lnTo>
                    <a:pt x="872" y="99"/>
                  </a:lnTo>
                  <a:lnTo>
                    <a:pt x="908" y="104"/>
                  </a:lnTo>
                  <a:lnTo>
                    <a:pt x="996" y="94"/>
                  </a:lnTo>
                  <a:lnTo>
                    <a:pt x="1038" y="104"/>
                  </a:lnTo>
                  <a:lnTo>
                    <a:pt x="1074" y="114"/>
                  </a:lnTo>
                  <a:lnTo>
                    <a:pt x="1110" y="88"/>
                  </a:lnTo>
                  <a:lnTo>
                    <a:pt x="1209" y="125"/>
                  </a:lnTo>
                  <a:lnTo>
                    <a:pt x="1235" y="94"/>
                  </a:lnTo>
                  <a:lnTo>
                    <a:pt x="1328" y="104"/>
                  </a:lnTo>
                  <a:lnTo>
                    <a:pt x="1489" y="94"/>
                  </a:lnTo>
                  <a:lnTo>
                    <a:pt x="1520" y="47"/>
                  </a:lnTo>
                  <a:lnTo>
                    <a:pt x="1666" y="37"/>
                  </a:lnTo>
                  <a:lnTo>
                    <a:pt x="1795" y="68"/>
                  </a:lnTo>
                  <a:lnTo>
                    <a:pt x="1842" y="63"/>
                  </a:lnTo>
                  <a:lnTo>
                    <a:pt x="1894" y="52"/>
                  </a:lnTo>
                  <a:lnTo>
                    <a:pt x="1977" y="73"/>
                  </a:lnTo>
                  <a:lnTo>
                    <a:pt x="2003" y="57"/>
                  </a:lnTo>
                  <a:lnTo>
                    <a:pt x="2024" y="57"/>
                  </a:lnTo>
                  <a:lnTo>
                    <a:pt x="2169" y="37"/>
                  </a:lnTo>
                  <a:lnTo>
                    <a:pt x="2205" y="78"/>
                  </a:lnTo>
                  <a:lnTo>
                    <a:pt x="2283" y="21"/>
                  </a:lnTo>
                  <a:lnTo>
                    <a:pt x="2320" y="26"/>
                  </a:lnTo>
                  <a:lnTo>
                    <a:pt x="2397" y="52"/>
                  </a:lnTo>
                  <a:lnTo>
                    <a:pt x="2434" y="52"/>
                  </a:lnTo>
                  <a:lnTo>
                    <a:pt x="2475" y="21"/>
                  </a:lnTo>
                  <a:lnTo>
                    <a:pt x="2787" y="21"/>
                  </a:lnTo>
                  <a:lnTo>
                    <a:pt x="2823" y="16"/>
                  </a:lnTo>
                  <a:lnTo>
                    <a:pt x="2870" y="0"/>
                  </a:lnTo>
                  <a:lnTo>
                    <a:pt x="2870" y="452"/>
                  </a:lnTo>
                  <a:lnTo>
                    <a:pt x="0" y="452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38670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867721"/>
              </p:ext>
            </p:extLst>
          </p:nvPr>
        </p:nvGraphicFramePr>
        <p:xfrm>
          <a:off x="4505051" y="4393294"/>
          <a:ext cx="1795462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6" r:id="rId5" imgW="5588000" imgH="3454400" progId="MS_ClipArt_Gallery">
                  <p:embed/>
                </p:oleObj>
              </mc:Choice>
              <mc:Fallback>
                <p:oleObj r:id="rId5" imgW="5588000" imgH="3454400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051" y="4393294"/>
                        <a:ext cx="1795462" cy="133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671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045019"/>
              </p:ext>
            </p:extLst>
          </p:nvPr>
        </p:nvGraphicFramePr>
        <p:xfrm>
          <a:off x="5968206" y="4762500"/>
          <a:ext cx="2043113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7" r:id="rId7" imgW="1185672" imgH="682752" progId="MS_ClipArt_Gallery">
                  <p:embed/>
                </p:oleObj>
              </mc:Choice>
              <mc:Fallback>
                <p:oleObj r:id="rId7" imgW="1185672" imgH="682752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8206" y="4762500"/>
                        <a:ext cx="2043113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8672" name="Group 80"/>
          <p:cNvGrpSpPr>
            <a:grpSpLocks noChangeAspect="1"/>
          </p:cNvGrpSpPr>
          <p:nvPr/>
        </p:nvGrpSpPr>
        <p:grpSpPr bwMode="auto">
          <a:xfrm>
            <a:off x="103188" y="5392738"/>
            <a:ext cx="3698875" cy="785812"/>
            <a:chOff x="2142" y="1882"/>
            <a:chExt cx="1352" cy="240"/>
          </a:xfrm>
        </p:grpSpPr>
        <p:sp>
          <p:nvSpPr>
            <p:cNvPr id="238673" name="Freeform 81"/>
            <p:cNvSpPr>
              <a:spLocks noChangeAspect="1"/>
            </p:cNvSpPr>
            <p:nvPr/>
          </p:nvSpPr>
          <p:spPr bwMode="auto">
            <a:xfrm>
              <a:off x="2273" y="1894"/>
              <a:ext cx="562" cy="30"/>
            </a:xfrm>
            <a:custGeom>
              <a:avLst/>
              <a:gdLst>
                <a:gd name="T0" fmla="*/ 0 w 562"/>
                <a:gd name="T1" fmla="*/ 30 h 30"/>
                <a:gd name="T2" fmla="*/ 134 w 562"/>
                <a:gd name="T3" fmla="*/ 13 h 30"/>
                <a:gd name="T4" fmla="*/ 278 w 562"/>
                <a:gd name="T5" fmla="*/ 3 h 30"/>
                <a:gd name="T6" fmla="*/ 347 w 562"/>
                <a:gd name="T7" fmla="*/ 9 h 30"/>
                <a:gd name="T8" fmla="*/ 378 w 562"/>
                <a:gd name="T9" fmla="*/ 9 h 30"/>
                <a:gd name="T10" fmla="*/ 389 w 562"/>
                <a:gd name="T11" fmla="*/ 7 h 30"/>
                <a:gd name="T12" fmla="*/ 401 w 562"/>
                <a:gd name="T13" fmla="*/ 3 h 30"/>
                <a:gd name="T14" fmla="*/ 407 w 562"/>
                <a:gd name="T15" fmla="*/ 2 h 30"/>
                <a:gd name="T16" fmla="*/ 413 w 562"/>
                <a:gd name="T17" fmla="*/ 0 h 30"/>
                <a:gd name="T18" fmla="*/ 430 w 562"/>
                <a:gd name="T19" fmla="*/ 2 h 30"/>
                <a:gd name="T20" fmla="*/ 478 w 562"/>
                <a:gd name="T21" fmla="*/ 9 h 30"/>
                <a:gd name="T22" fmla="*/ 562 w 562"/>
                <a:gd name="T23" fmla="*/ 30 h 30"/>
                <a:gd name="T24" fmla="*/ 196 w 562"/>
                <a:gd name="T25" fmla="*/ 30 h 30"/>
                <a:gd name="T26" fmla="*/ 0 w 562"/>
                <a:gd name="T2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2" h="30">
                  <a:moveTo>
                    <a:pt x="0" y="30"/>
                  </a:moveTo>
                  <a:lnTo>
                    <a:pt x="134" y="13"/>
                  </a:lnTo>
                  <a:lnTo>
                    <a:pt x="278" y="3"/>
                  </a:lnTo>
                  <a:lnTo>
                    <a:pt x="347" y="9"/>
                  </a:lnTo>
                  <a:lnTo>
                    <a:pt x="378" y="9"/>
                  </a:lnTo>
                  <a:lnTo>
                    <a:pt x="389" y="7"/>
                  </a:lnTo>
                  <a:lnTo>
                    <a:pt x="401" y="3"/>
                  </a:lnTo>
                  <a:lnTo>
                    <a:pt x="407" y="2"/>
                  </a:lnTo>
                  <a:lnTo>
                    <a:pt x="413" y="0"/>
                  </a:lnTo>
                  <a:lnTo>
                    <a:pt x="430" y="2"/>
                  </a:lnTo>
                  <a:lnTo>
                    <a:pt x="478" y="9"/>
                  </a:lnTo>
                  <a:lnTo>
                    <a:pt x="562" y="30"/>
                  </a:lnTo>
                  <a:lnTo>
                    <a:pt x="19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74" name="Freeform 82"/>
            <p:cNvSpPr>
              <a:spLocks noChangeAspect="1"/>
            </p:cNvSpPr>
            <p:nvPr/>
          </p:nvSpPr>
          <p:spPr bwMode="auto">
            <a:xfrm>
              <a:off x="2271" y="1892"/>
              <a:ext cx="562" cy="30"/>
            </a:xfrm>
            <a:custGeom>
              <a:avLst/>
              <a:gdLst>
                <a:gd name="T0" fmla="*/ 0 w 562"/>
                <a:gd name="T1" fmla="*/ 30 h 30"/>
                <a:gd name="T2" fmla="*/ 134 w 562"/>
                <a:gd name="T3" fmla="*/ 13 h 30"/>
                <a:gd name="T4" fmla="*/ 278 w 562"/>
                <a:gd name="T5" fmla="*/ 4 h 30"/>
                <a:gd name="T6" fmla="*/ 347 w 562"/>
                <a:gd name="T7" fmla="*/ 9 h 30"/>
                <a:gd name="T8" fmla="*/ 378 w 562"/>
                <a:gd name="T9" fmla="*/ 9 h 30"/>
                <a:gd name="T10" fmla="*/ 390 w 562"/>
                <a:gd name="T11" fmla="*/ 7 h 30"/>
                <a:gd name="T12" fmla="*/ 401 w 562"/>
                <a:gd name="T13" fmla="*/ 4 h 30"/>
                <a:gd name="T14" fmla="*/ 407 w 562"/>
                <a:gd name="T15" fmla="*/ 2 h 30"/>
                <a:gd name="T16" fmla="*/ 413 w 562"/>
                <a:gd name="T17" fmla="*/ 0 h 30"/>
                <a:gd name="T18" fmla="*/ 430 w 562"/>
                <a:gd name="T19" fmla="*/ 2 h 30"/>
                <a:gd name="T20" fmla="*/ 478 w 562"/>
                <a:gd name="T21" fmla="*/ 9 h 30"/>
                <a:gd name="T22" fmla="*/ 562 w 562"/>
                <a:gd name="T23" fmla="*/ 30 h 30"/>
                <a:gd name="T24" fmla="*/ 196 w 562"/>
                <a:gd name="T25" fmla="*/ 30 h 30"/>
                <a:gd name="T26" fmla="*/ 0 w 562"/>
                <a:gd name="T2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2" h="30">
                  <a:moveTo>
                    <a:pt x="0" y="30"/>
                  </a:moveTo>
                  <a:lnTo>
                    <a:pt x="134" y="13"/>
                  </a:lnTo>
                  <a:lnTo>
                    <a:pt x="278" y="4"/>
                  </a:lnTo>
                  <a:lnTo>
                    <a:pt x="347" y="9"/>
                  </a:lnTo>
                  <a:lnTo>
                    <a:pt x="378" y="9"/>
                  </a:lnTo>
                  <a:lnTo>
                    <a:pt x="390" y="7"/>
                  </a:lnTo>
                  <a:lnTo>
                    <a:pt x="401" y="4"/>
                  </a:lnTo>
                  <a:lnTo>
                    <a:pt x="407" y="2"/>
                  </a:lnTo>
                  <a:lnTo>
                    <a:pt x="413" y="0"/>
                  </a:lnTo>
                  <a:lnTo>
                    <a:pt x="430" y="2"/>
                  </a:lnTo>
                  <a:lnTo>
                    <a:pt x="478" y="9"/>
                  </a:lnTo>
                  <a:lnTo>
                    <a:pt x="562" y="30"/>
                  </a:lnTo>
                  <a:lnTo>
                    <a:pt x="196" y="30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75" name="Freeform 83"/>
            <p:cNvSpPr>
              <a:spLocks noChangeAspect="1"/>
            </p:cNvSpPr>
            <p:nvPr/>
          </p:nvSpPr>
          <p:spPr bwMode="auto">
            <a:xfrm>
              <a:off x="2144" y="1924"/>
              <a:ext cx="511" cy="154"/>
            </a:xfrm>
            <a:custGeom>
              <a:avLst/>
              <a:gdLst>
                <a:gd name="T0" fmla="*/ 0 w 511"/>
                <a:gd name="T1" fmla="*/ 154 h 154"/>
                <a:gd name="T2" fmla="*/ 0 w 511"/>
                <a:gd name="T3" fmla="*/ 0 h 154"/>
                <a:gd name="T4" fmla="*/ 511 w 511"/>
                <a:gd name="T5" fmla="*/ 0 h 154"/>
                <a:gd name="T6" fmla="*/ 424 w 511"/>
                <a:gd name="T7" fmla="*/ 41 h 154"/>
                <a:gd name="T8" fmla="*/ 296 w 511"/>
                <a:gd name="T9" fmla="*/ 85 h 154"/>
                <a:gd name="T10" fmla="*/ 148 w 511"/>
                <a:gd name="T11" fmla="*/ 127 h 154"/>
                <a:gd name="T12" fmla="*/ 0 w 511"/>
                <a:gd name="T13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1" h="154">
                  <a:moveTo>
                    <a:pt x="0" y="154"/>
                  </a:moveTo>
                  <a:lnTo>
                    <a:pt x="0" y="0"/>
                  </a:lnTo>
                  <a:lnTo>
                    <a:pt x="511" y="0"/>
                  </a:lnTo>
                  <a:lnTo>
                    <a:pt x="424" y="41"/>
                  </a:lnTo>
                  <a:lnTo>
                    <a:pt x="296" y="85"/>
                  </a:lnTo>
                  <a:lnTo>
                    <a:pt x="148" y="12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00B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76" name="Freeform 84"/>
            <p:cNvSpPr>
              <a:spLocks noChangeAspect="1"/>
            </p:cNvSpPr>
            <p:nvPr/>
          </p:nvSpPr>
          <p:spPr bwMode="auto">
            <a:xfrm>
              <a:off x="2142" y="1922"/>
              <a:ext cx="511" cy="154"/>
            </a:xfrm>
            <a:custGeom>
              <a:avLst/>
              <a:gdLst>
                <a:gd name="T0" fmla="*/ 0 w 511"/>
                <a:gd name="T1" fmla="*/ 154 h 154"/>
                <a:gd name="T2" fmla="*/ 0 w 511"/>
                <a:gd name="T3" fmla="*/ 0 h 154"/>
                <a:gd name="T4" fmla="*/ 511 w 511"/>
                <a:gd name="T5" fmla="*/ 0 h 154"/>
                <a:gd name="T6" fmla="*/ 424 w 511"/>
                <a:gd name="T7" fmla="*/ 41 h 154"/>
                <a:gd name="T8" fmla="*/ 296 w 511"/>
                <a:gd name="T9" fmla="*/ 85 h 154"/>
                <a:gd name="T10" fmla="*/ 148 w 511"/>
                <a:gd name="T11" fmla="*/ 127 h 154"/>
                <a:gd name="T12" fmla="*/ 0 w 511"/>
                <a:gd name="T13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1" h="154">
                  <a:moveTo>
                    <a:pt x="0" y="154"/>
                  </a:moveTo>
                  <a:lnTo>
                    <a:pt x="0" y="0"/>
                  </a:lnTo>
                  <a:lnTo>
                    <a:pt x="511" y="0"/>
                  </a:lnTo>
                  <a:lnTo>
                    <a:pt x="424" y="41"/>
                  </a:lnTo>
                  <a:lnTo>
                    <a:pt x="296" y="85"/>
                  </a:lnTo>
                  <a:lnTo>
                    <a:pt x="148" y="127"/>
                  </a:lnTo>
                  <a:lnTo>
                    <a:pt x="0" y="154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77" name="Freeform 85"/>
            <p:cNvSpPr>
              <a:spLocks noChangeAspect="1"/>
            </p:cNvSpPr>
            <p:nvPr/>
          </p:nvSpPr>
          <p:spPr bwMode="auto">
            <a:xfrm>
              <a:off x="2553" y="1886"/>
              <a:ext cx="27" cy="44"/>
            </a:xfrm>
            <a:custGeom>
              <a:avLst/>
              <a:gdLst>
                <a:gd name="T0" fmla="*/ 8 w 27"/>
                <a:gd name="T1" fmla="*/ 2 h 44"/>
                <a:gd name="T2" fmla="*/ 6 w 27"/>
                <a:gd name="T3" fmla="*/ 4 h 44"/>
                <a:gd name="T4" fmla="*/ 4 w 27"/>
                <a:gd name="T5" fmla="*/ 6 h 44"/>
                <a:gd name="T6" fmla="*/ 2 w 27"/>
                <a:gd name="T7" fmla="*/ 6 h 44"/>
                <a:gd name="T8" fmla="*/ 0 w 27"/>
                <a:gd name="T9" fmla="*/ 8 h 44"/>
                <a:gd name="T10" fmla="*/ 0 w 27"/>
                <a:gd name="T11" fmla="*/ 10 h 44"/>
                <a:gd name="T12" fmla="*/ 2 w 27"/>
                <a:gd name="T13" fmla="*/ 15 h 44"/>
                <a:gd name="T14" fmla="*/ 2 w 27"/>
                <a:gd name="T15" fmla="*/ 19 h 44"/>
                <a:gd name="T16" fmla="*/ 2 w 27"/>
                <a:gd name="T17" fmla="*/ 21 h 44"/>
                <a:gd name="T18" fmla="*/ 0 w 27"/>
                <a:gd name="T19" fmla="*/ 19 h 44"/>
                <a:gd name="T20" fmla="*/ 0 w 27"/>
                <a:gd name="T21" fmla="*/ 23 h 44"/>
                <a:gd name="T22" fmla="*/ 2 w 27"/>
                <a:gd name="T23" fmla="*/ 27 h 44"/>
                <a:gd name="T24" fmla="*/ 6 w 27"/>
                <a:gd name="T25" fmla="*/ 29 h 44"/>
                <a:gd name="T26" fmla="*/ 8 w 27"/>
                <a:gd name="T27" fmla="*/ 29 h 44"/>
                <a:gd name="T28" fmla="*/ 10 w 27"/>
                <a:gd name="T29" fmla="*/ 29 h 44"/>
                <a:gd name="T30" fmla="*/ 12 w 27"/>
                <a:gd name="T31" fmla="*/ 29 h 44"/>
                <a:gd name="T32" fmla="*/ 12 w 27"/>
                <a:gd name="T33" fmla="*/ 31 h 44"/>
                <a:gd name="T34" fmla="*/ 12 w 27"/>
                <a:gd name="T35" fmla="*/ 34 h 44"/>
                <a:gd name="T36" fmla="*/ 10 w 27"/>
                <a:gd name="T37" fmla="*/ 42 h 44"/>
                <a:gd name="T38" fmla="*/ 6 w 27"/>
                <a:gd name="T39" fmla="*/ 44 h 44"/>
                <a:gd name="T40" fmla="*/ 15 w 27"/>
                <a:gd name="T41" fmla="*/ 44 h 44"/>
                <a:gd name="T42" fmla="*/ 13 w 27"/>
                <a:gd name="T43" fmla="*/ 42 h 44"/>
                <a:gd name="T44" fmla="*/ 13 w 27"/>
                <a:gd name="T45" fmla="*/ 36 h 44"/>
                <a:gd name="T46" fmla="*/ 13 w 27"/>
                <a:gd name="T47" fmla="*/ 29 h 44"/>
                <a:gd name="T48" fmla="*/ 17 w 27"/>
                <a:gd name="T49" fmla="*/ 27 h 44"/>
                <a:gd name="T50" fmla="*/ 17 w 27"/>
                <a:gd name="T51" fmla="*/ 25 h 44"/>
                <a:gd name="T52" fmla="*/ 19 w 27"/>
                <a:gd name="T53" fmla="*/ 25 h 44"/>
                <a:gd name="T54" fmla="*/ 21 w 27"/>
                <a:gd name="T55" fmla="*/ 25 h 44"/>
                <a:gd name="T56" fmla="*/ 23 w 27"/>
                <a:gd name="T57" fmla="*/ 23 h 44"/>
                <a:gd name="T58" fmla="*/ 25 w 27"/>
                <a:gd name="T59" fmla="*/ 19 h 44"/>
                <a:gd name="T60" fmla="*/ 25 w 27"/>
                <a:gd name="T61" fmla="*/ 17 h 44"/>
                <a:gd name="T62" fmla="*/ 25 w 27"/>
                <a:gd name="T63" fmla="*/ 15 h 44"/>
                <a:gd name="T64" fmla="*/ 23 w 27"/>
                <a:gd name="T65" fmla="*/ 15 h 44"/>
                <a:gd name="T66" fmla="*/ 25 w 27"/>
                <a:gd name="T67" fmla="*/ 13 h 44"/>
                <a:gd name="T68" fmla="*/ 27 w 27"/>
                <a:gd name="T69" fmla="*/ 10 h 44"/>
                <a:gd name="T70" fmla="*/ 27 w 27"/>
                <a:gd name="T71" fmla="*/ 8 h 44"/>
                <a:gd name="T72" fmla="*/ 27 w 27"/>
                <a:gd name="T73" fmla="*/ 6 h 44"/>
                <a:gd name="T74" fmla="*/ 25 w 27"/>
                <a:gd name="T75" fmla="*/ 6 h 44"/>
                <a:gd name="T76" fmla="*/ 23 w 27"/>
                <a:gd name="T77" fmla="*/ 4 h 44"/>
                <a:gd name="T78" fmla="*/ 19 w 27"/>
                <a:gd name="T79" fmla="*/ 4 h 44"/>
                <a:gd name="T80" fmla="*/ 17 w 27"/>
                <a:gd name="T81" fmla="*/ 2 h 44"/>
                <a:gd name="T82" fmla="*/ 13 w 27"/>
                <a:gd name="T83" fmla="*/ 0 h 44"/>
                <a:gd name="T84" fmla="*/ 10 w 27"/>
                <a:gd name="T85" fmla="*/ 0 h 44"/>
                <a:gd name="T86" fmla="*/ 8 w 27"/>
                <a:gd name="T8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" h="44">
                  <a:moveTo>
                    <a:pt x="8" y="2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2" y="27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10" y="42"/>
                  </a:lnTo>
                  <a:lnTo>
                    <a:pt x="6" y="44"/>
                  </a:lnTo>
                  <a:lnTo>
                    <a:pt x="15" y="44"/>
                  </a:lnTo>
                  <a:lnTo>
                    <a:pt x="13" y="42"/>
                  </a:lnTo>
                  <a:lnTo>
                    <a:pt x="13" y="36"/>
                  </a:lnTo>
                  <a:lnTo>
                    <a:pt x="13" y="29"/>
                  </a:lnTo>
                  <a:lnTo>
                    <a:pt x="17" y="27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3" y="23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5" y="13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78" name="Freeform 86"/>
            <p:cNvSpPr>
              <a:spLocks noChangeAspect="1"/>
            </p:cNvSpPr>
            <p:nvPr/>
          </p:nvSpPr>
          <p:spPr bwMode="auto">
            <a:xfrm>
              <a:off x="2551" y="1884"/>
              <a:ext cx="27" cy="44"/>
            </a:xfrm>
            <a:custGeom>
              <a:avLst/>
              <a:gdLst>
                <a:gd name="T0" fmla="*/ 8 w 27"/>
                <a:gd name="T1" fmla="*/ 2 h 44"/>
                <a:gd name="T2" fmla="*/ 6 w 27"/>
                <a:gd name="T3" fmla="*/ 4 h 44"/>
                <a:gd name="T4" fmla="*/ 4 w 27"/>
                <a:gd name="T5" fmla="*/ 6 h 44"/>
                <a:gd name="T6" fmla="*/ 2 w 27"/>
                <a:gd name="T7" fmla="*/ 6 h 44"/>
                <a:gd name="T8" fmla="*/ 0 w 27"/>
                <a:gd name="T9" fmla="*/ 8 h 44"/>
                <a:gd name="T10" fmla="*/ 0 w 27"/>
                <a:gd name="T11" fmla="*/ 10 h 44"/>
                <a:gd name="T12" fmla="*/ 2 w 27"/>
                <a:gd name="T13" fmla="*/ 15 h 44"/>
                <a:gd name="T14" fmla="*/ 2 w 27"/>
                <a:gd name="T15" fmla="*/ 19 h 44"/>
                <a:gd name="T16" fmla="*/ 2 w 27"/>
                <a:gd name="T17" fmla="*/ 21 h 44"/>
                <a:gd name="T18" fmla="*/ 0 w 27"/>
                <a:gd name="T19" fmla="*/ 19 h 44"/>
                <a:gd name="T20" fmla="*/ 0 w 27"/>
                <a:gd name="T21" fmla="*/ 23 h 44"/>
                <a:gd name="T22" fmla="*/ 2 w 27"/>
                <a:gd name="T23" fmla="*/ 27 h 44"/>
                <a:gd name="T24" fmla="*/ 6 w 27"/>
                <a:gd name="T25" fmla="*/ 29 h 44"/>
                <a:gd name="T26" fmla="*/ 8 w 27"/>
                <a:gd name="T27" fmla="*/ 29 h 44"/>
                <a:gd name="T28" fmla="*/ 10 w 27"/>
                <a:gd name="T29" fmla="*/ 29 h 44"/>
                <a:gd name="T30" fmla="*/ 12 w 27"/>
                <a:gd name="T31" fmla="*/ 29 h 44"/>
                <a:gd name="T32" fmla="*/ 12 w 27"/>
                <a:gd name="T33" fmla="*/ 31 h 44"/>
                <a:gd name="T34" fmla="*/ 12 w 27"/>
                <a:gd name="T35" fmla="*/ 35 h 44"/>
                <a:gd name="T36" fmla="*/ 10 w 27"/>
                <a:gd name="T37" fmla="*/ 42 h 44"/>
                <a:gd name="T38" fmla="*/ 6 w 27"/>
                <a:gd name="T39" fmla="*/ 44 h 44"/>
                <a:gd name="T40" fmla="*/ 15 w 27"/>
                <a:gd name="T41" fmla="*/ 44 h 44"/>
                <a:gd name="T42" fmla="*/ 14 w 27"/>
                <a:gd name="T43" fmla="*/ 42 h 44"/>
                <a:gd name="T44" fmla="*/ 14 w 27"/>
                <a:gd name="T45" fmla="*/ 36 h 44"/>
                <a:gd name="T46" fmla="*/ 14 w 27"/>
                <a:gd name="T47" fmla="*/ 29 h 44"/>
                <a:gd name="T48" fmla="*/ 17 w 27"/>
                <a:gd name="T49" fmla="*/ 27 h 44"/>
                <a:gd name="T50" fmla="*/ 17 w 27"/>
                <a:gd name="T51" fmla="*/ 25 h 44"/>
                <a:gd name="T52" fmla="*/ 19 w 27"/>
                <a:gd name="T53" fmla="*/ 25 h 44"/>
                <a:gd name="T54" fmla="*/ 21 w 27"/>
                <a:gd name="T55" fmla="*/ 25 h 44"/>
                <a:gd name="T56" fmla="*/ 23 w 27"/>
                <a:gd name="T57" fmla="*/ 23 h 44"/>
                <a:gd name="T58" fmla="*/ 25 w 27"/>
                <a:gd name="T59" fmla="*/ 19 h 44"/>
                <a:gd name="T60" fmla="*/ 25 w 27"/>
                <a:gd name="T61" fmla="*/ 17 h 44"/>
                <a:gd name="T62" fmla="*/ 25 w 27"/>
                <a:gd name="T63" fmla="*/ 15 h 44"/>
                <a:gd name="T64" fmla="*/ 23 w 27"/>
                <a:gd name="T65" fmla="*/ 15 h 44"/>
                <a:gd name="T66" fmla="*/ 25 w 27"/>
                <a:gd name="T67" fmla="*/ 13 h 44"/>
                <a:gd name="T68" fmla="*/ 27 w 27"/>
                <a:gd name="T69" fmla="*/ 10 h 44"/>
                <a:gd name="T70" fmla="*/ 27 w 27"/>
                <a:gd name="T71" fmla="*/ 8 h 44"/>
                <a:gd name="T72" fmla="*/ 27 w 27"/>
                <a:gd name="T73" fmla="*/ 6 h 44"/>
                <a:gd name="T74" fmla="*/ 25 w 27"/>
                <a:gd name="T75" fmla="*/ 6 h 44"/>
                <a:gd name="T76" fmla="*/ 23 w 27"/>
                <a:gd name="T77" fmla="*/ 4 h 44"/>
                <a:gd name="T78" fmla="*/ 19 w 27"/>
                <a:gd name="T79" fmla="*/ 4 h 44"/>
                <a:gd name="T80" fmla="*/ 17 w 27"/>
                <a:gd name="T81" fmla="*/ 2 h 44"/>
                <a:gd name="T82" fmla="*/ 14 w 27"/>
                <a:gd name="T83" fmla="*/ 0 h 44"/>
                <a:gd name="T84" fmla="*/ 10 w 27"/>
                <a:gd name="T85" fmla="*/ 0 h 44"/>
                <a:gd name="T86" fmla="*/ 8 w 27"/>
                <a:gd name="T8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" h="44">
                  <a:moveTo>
                    <a:pt x="8" y="2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2" y="27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35"/>
                  </a:lnTo>
                  <a:lnTo>
                    <a:pt x="10" y="42"/>
                  </a:lnTo>
                  <a:lnTo>
                    <a:pt x="6" y="44"/>
                  </a:lnTo>
                  <a:lnTo>
                    <a:pt x="15" y="44"/>
                  </a:lnTo>
                  <a:lnTo>
                    <a:pt x="14" y="42"/>
                  </a:lnTo>
                  <a:lnTo>
                    <a:pt x="14" y="36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3" y="23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5" y="13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8" y="2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79" name="Freeform 87"/>
            <p:cNvSpPr>
              <a:spLocks noChangeAspect="1"/>
            </p:cNvSpPr>
            <p:nvPr/>
          </p:nvSpPr>
          <p:spPr bwMode="auto">
            <a:xfrm>
              <a:off x="2590" y="1884"/>
              <a:ext cx="26" cy="46"/>
            </a:xfrm>
            <a:custGeom>
              <a:avLst/>
              <a:gdLst>
                <a:gd name="T0" fmla="*/ 26 w 26"/>
                <a:gd name="T1" fmla="*/ 46 h 46"/>
                <a:gd name="T2" fmla="*/ 26 w 26"/>
                <a:gd name="T3" fmla="*/ 8 h 46"/>
                <a:gd name="T4" fmla="*/ 13 w 26"/>
                <a:gd name="T5" fmla="*/ 0 h 46"/>
                <a:gd name="T6" fmla="*/ 0 w 26"/>
                <a:gd name="T7" fmla="*/ 8 h 46"/>
                <a:gd name="T8" fmla="*/ 0 w 26"/>
                <a:gd name="T9" fmla="*/ 46 h 46"/>
                <a:gd name="T10" fmla="*/ 26 w 26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46">
                  <a:moveTo>
                    <a:pt x="26" y="46"/>
                  </a:moveTo>
                  <a:lnTo>
                    <a:pt x="26" y="8"/>
                  </a:lnTo>
                  <a:lnTo>
                    <a:pt x="13" y="0"/>
                  </a:lnTo>
                  <a:lnTo>
                    <a:pt x="0" y="8"/>
                  </a:lnTo>
                  <a:lnTo>
                    <a:pt x="0" y="46"/>
                  </a:lnTo>
                  <a:lnTo>
                    <a:pt x="26" y="46"/>
                  </a:lnTo>
                  <a:close/>
                </a:path>
              </a:pathLst>
            </a:custGeom>
            <a:solidFill>
              <a:srgbClr val="A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80" name="Freeform 88"/>
            <p:cNvSpPr>
              <a:spLocks noChangeAspect="1"/>
            </p:cNvSpPr>
            <p:nvPr/>
          </p:nvSpPr>
          <p:spPr bwMode="auto">
            <a:xfrm>
              <a:off x="2588" y="1882"/>
              <a:ext cx="26" cy="46"/>
            </a:xfrm>
            <a:custGeom>
              <a:avLst/>
              <a:gdLst>
                <a:gd name="T0" fmla="*/ 26 w 26"/>
                <a:gd name="T1" fmla="*/ 46 h 46"/>
                <a:gd name="T2" fmla="*/ 26 w 26"/>
                <a:gd name="T3" fmla="*/ 8 h 46"/>
                <a:gd name="T4" fmla="*/ 13 w 26"/>
                <a:gd name="T5" fmla="*/ 0 h 46"/>
                <a:gd name="T6" fmla="*/ 0 w 26"/>
                <a:gd name="T7" fmla="*/ 8 h 46"/>
                <a:gd name="T8" fmla="*/ 0 w 26"/>
                <a:gd name="T9" fmla="*/ 46 h 46"/>
                <a:gd name="T10" fmla="*/ 26 w 26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46">
                  <a:moveTo>
                    <a:pt x="26" y="46"/>
                  </a:moveTo>
                  <a:lnTo>
                    <a:pt x="26" y="8"/>
                  </a:lnTo>
                  <a:lnTo>
                    <a:pt x="13" y="0"/>
                  </a:lnTo>
                  <a:lnTo>
                    <a:pt x="0" y="8"/>
                  </a:lnTo>
                  <a:lnTo>
                    <a:pt x="0" y="46"/>
                  </a:lnTo>
                  <a:lnTo>
                    <a:pt x="26" y="46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81" name="Rectangle 89"/>
            <p:cNvSpPr>
              <a:spLocks noChangeAspect="1" noChangeArrowheads="1"/>
            </p:cNvSpPr>
            <p:nvPr/>
          </p:nvSpPr>
          <p:spPr bwMode="auto">
            <a:xfrm>
              <a:off x="2593" y="1892"/>
              <a:ext cx="4" cy="17"/>
            </a:xfrm>
            <a:prstGeom prst="rect">
              <a:avLst/>
            </a:pr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82" name="Rectangle 90"/>
            <p:cNvSpPr>
              <a:spLocks noChangeAspect="1" noChangeArrowheads="1"/>
            </p:cNvSpPr>
            <p:nvPr/>
          </p:nvSpPr>
          <p:spPr bwMode="auto">
            <a:xfrm>
              <a:off x="2591" y="1890"/>
              <a:ext cx="4" cy="1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83" name="Rectangle 91"/>
            <p:cNvSpPr>
              <a:spLocks noChangeAspect="1" noChangeArrowheads="1"/>
            </p:cNvSpPr>
            <p:nvPr/>
          </p:nvSpPr>
          <p:spPr bwMode="auto">
            <a:xfrm>
              <a:off x="2611" y="1892"/>
              <a:ext cx="2" cy="38"/>
            </a:xfrm>
            <a:prstGeom prst="rect">
              <a:avLst/>
            </a:pr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84" name="Rectangle 92"/>
            <p:cNvSpPr>
              <a:spLocks noChangeAspect="1" noChangeArrowheads="1"/>
            </p:cNvSpPr>
            <p:nvPr/>
          </p:nvSpPr>
          <p:spPr bwMode="auto">
            <a:xfrm>
              <a:off x="2609" y="1890"/>
              <a:ext cx="2" cy="3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85" name="Rectangle 93"/>
            <p:cNvSpPr>
              <a:spLocks noChangeAspect="1" noChangeArrowheads="1"/>
            </p:cNvSpPr>
            <p:nvPr/>
          </p:nvSpPr>
          <p:spPr bwMode="auto">
            <a:xfrm>
              <a:off x="2565" y="1917"/>
              <a:ext cx="28" cy="13"/>
            </a:xfrm>
            <a:prstGeom prst="rect">
              <a:avLst/>
            </a:prstGeom>
            <a:solidFill>
              <a:srgbClr val="A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86" name="Rectangle 94"/>
            <p:cNvSpPr>
              <a:spLocks noChangeAspect="1" noChangeArrowheads="1"/>
            </p:cNvSpPr>
            <p:nvPr/>
          </p:nvSpPr>
          <p:spPr bwMode="auto">
            <a:xfrm>
              <a:off x="2563" y="1915"/>
              <a:ext cx="28" cy="13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87" name="Freeform 95"/>
            <p:cNvSpPr>
              <a:spLocks noChangeAspect="1"/>
            </p:cNvSpPr>
            <p:nvPr/>
          </p:nvSpPr>
          <p:spPr bwMode="auto">
            <a:xfrm>
              <a:off x="2561" y="1907"/>
              <a:ext cx="34" cy="10"/>
            </a:xfrm>
            <a:custGeom>
              <a:avLst/>
              <a:gdLst>
                <a:gd name="T0" fmla="*/ 0 w 34"/>
                <a:gd name="T1" fmla="*/ 10 h 10"/>
                <a:gd name="T2" fmla="*/ 34 w 34"/>
                <a:gd name="T3" fmla="*/ 10 h 10"/>
                <a:gd name="T4" fmla="*/ 29 w 34"/>
                <a:gd name="T5" fmla="*/ 0 h 10"/>
                <a:gd name="T6" fmla="*/ 7 w 34"/>
                <a:gd name="T7" fmla="*/ 0 h 10"/>
                <a:gd name="T8" fmla="*/ 0 w 3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">
                  <a:moveTo>
                    <a:pt x="0" y="10"/>
                  </a:moveTo>
                  <a:lnTo>
                    <a:pt x="34" y="10"/>
                  </a:lnTo>
                  <a:lnTo>
                    <a:pt x="29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88" name="Freeform 96"/>
            <p:cNvSpPr>
              <a:spLocks noChangeAspect="1"/>
            </p:cNvSpPr>
            <p:nvPr/>
          </p:nvSpPr>
          <p:spPr bwMode="auto">
            <a:xfrm>
              <a:off x="2559" y="1905"/>
              <a:ext cx="34" cy="10"/>
            </a:xfrm>
            <a:custGeom>
              <a:avLst/>
              <a:gdLst>
                <a:gd name="T0" fmla="*/ 0 w 34"/>
                <a:gd name="T1" fmla="*/ 10 h 10"/>
                <a:gd name="T2" fmla="*/ 34 w 34"/>
                <a:gd name="T3" fmla="*/ 10 h 10"/>
                <a:gd name="T4" fmla="*/ 29 w 34"/>
                <a:gd name="T5" fmla="*/ 0 h 10"/>
                <a:gd name="T6" fmla="*/ 7 w 34"/>
                <a:gd name="T7" fmla="*/ 0 h 10"/>
                <a:gd name="T8" fmla="*/ 0 w 3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">
                  <a:moveTo>
                    <a:pt x="0" y="10"/>
                  </a:moveTo>
                  <a:lnTo>
                    <a:pt x="34" y="10"/>
                  </a:lnTo>
                  <a:lnTo>
                    <a:pt x="29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89" name="Freeform 97"/>
            <p:cNvSpPr>
              <a:spLocks noChangeAspect="1"/>
            </p:cNvSpPr>
            <p:nvPr/>
          </p:nvSpPr>
          <p:spPr bwMode="auto">
            <a:xfrm>
              <a:off x="2566" y="1919"/>
              <a:ext cx="25" cy="1"/>
            </a:xfrm>
            <a:custGeom>
              <a:avLst/>
              <a:gdLst>
                <a:gd name="T0" fmla="*/ 25 w 25"/>
                <a:gd name="T1" fmla="*/ 0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0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90" name="Freeform 98"/>
            <p:cNvSpPr>
              <a:spLocks noChangeAspect="1"/>
            </p:cNvSpPr>
            <p:nvPr/>
          </p:nvSpPr>
          <p:spPr bwMode="auto">
            <a:xfrm>
              <a:off x="2565" y="1917"/>
              <a:ext cx="25" cy="1"/>
            </a:xfrm>
            <a:custGeom>
              <a:avLst/>
              <a:gdLst>
                <a:gd name="T0" fmla="*/ 25 w 25"/>
                <a:gd name="T1" fmla="*/ 0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0" y="0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91" name="Rectangle 99"/>
            <p:cNvSpPr>
              <a:spLocks noChangeAspect="1" noChangeArrowheads="1"/>
            </p:cNvSpPr>
            <p:nvPr/>
          </p:nvSpPr>
          <p:spPr bwMode="auto">
            <a:xfrm>
              <a:off x="2566" y="1922"/>
              <a:ext cx="10" cy="8"/>
            </a:xfrm>
            <a:prstGeom prst="rect">
              <a:avLst/>
            </a:prstGeom>
            <a:solidFill>
              <a:srgbClr val="D9B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92" name="Rectangle 100"/>
            <p:cNvSpPr>
              <a:spLocks noChangeAspect="1" noChangeArrowheads="1"/>
            </p:cNvSpPr>
            <p:nvPr/>
          </p:nvSpPr>
          <p:spPr bwMode="auto">
            <a:xfrm>
              <a:off x="2565" y="1920"/>
              <a:ext cx="9" cy="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93" name="Freeform 101"/>
            <p:cNvSpPr>
              <a:spLocks noChangeAspect="1"/>
            </p:cNvSpPr>
            <p:nvPr/>
          </p:nvSpPr>
          <p:spPr bwMode="auto">
            <a:xfrm>
              <a:off x="2893" y="1924"/>
              <a:ext cx="601" cy="198"/>
            </a:xfrm>
            <a:custGeom>
              <a:avLst/>
              <a:gdLst>
                <a:gd name="T0" fmla="*/ 601 w 601"/>
                <a:gd name="T1" fmla="*/ 142 h 198"/>
                <a:gd name="T2" fmla="*/ 8 w 601"/>
                <a:gd name="T3" fmla="*/ 0 h 198"/>
                <a:gd name="T4" fmla="*/ 0 w 601"/>
                <a:gd name="T5" fmla="*/ 0 h 198"/>
                <a:gd name="T6" fmla="*/ 476 w 601"/>
                <a:gd name="T7" fmla="*/ 198 h 198"/>
                <a:gd name="T8" fmla="*/ 601 w 601"/>
                <a:gd name="T9" fmla="*/ 198 h 198"/>
                <a:gd name="T10" fmla="*/ 601 w 601"/>
                <a:gd name="T11" fmla="*/ 14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1" h="198">
                  <a:moveTo>
                    <a:pt x="601" y="14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476" y="198"/>
                  </a:lnTo>
                  <a:lnTo>
                    <a:pt x="601" y="198"/>
                  </a:lnTo>
                  <a:lnTo>
                    <a:pt x="601" y="142"/>
                  </a:lnTo>
                  <a:close/>
                </a:path>
              </a:pathLst>
            </a:custGeom>
            <a:solidFill>
              <a:srgbClr val="48CE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94" name="Freeform 102"/>
            <p:cNvSpPr>
              <a:spLocks noChangeAspect="1"/>
            </p:cNvSpPr>
            <p:nvPr/>
          </p:nvSpPr>
          <p:spPr bwMode="auto">
            <a:xfrm>
              <a:off x="2939" y="1924"/>
              <a:ext cx="555" cy="92"/>
            </a:xfrm>
            <a:custGeom>
              <a:avLst/>
              <a:gdLst>
                <a:gd name="T0" fmla="*/ 0 w 555"/>
                <a:gd name="T1" fmla="*/ 0 h 92"/>
                <a:gd name="T2" fmla="*/ 555 w 555"/>
                <a:gd name="T3" fmla="*/ 92 h 92"/>
                <a:gd name="T4" fmla="*/ 555 w 555"/>
                <a:gd name="T5" fmla="*/ 31 h 92"/>
                <a:gd name="T6" fmla="*/ 21 w 555"/>
                <a:gd name="T7" fmla="*/ 0 h 92"/>
                <a:gd name="T8" fmla="*/ 0 w 555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5" h="92">
                  <a:moveTo>
                    <a:pt x="0" y="0"/>
                  </a:moveTo>
                  <a:lnTo>
                    <a:pt x="555" y="92"/>
                  </a:lnTo>
                  <a:lnTo>
                    <a:pt x="555" y="31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95" name="Line 103"/>
            <p:cNvSpPr>
              <a:spLocks noChangeAspect="1" noChangeShapeType="1"/>
            </p:cNvSpPr>
            <p:nvPr/>
          </p:nvSpPr>
          <p:spPr bwMode="auto">
            <a:xfrm>
              <a:off x="2413" y="1959"/>
              <a:ext cx="1" cy="4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96" name="Line 104"/>
            <p:cNvSpPr>
              <a:spLocks noChangeAspect="1" noChangeShapeType="1"/>
            </p:cNvSpPr>
            <p:nvPr/>
          </p:nvSpPr>
          <p:spPr bwMode="auto">
            <a:xfrm>
              <a:off x="2426" y="1957"/>
              <a:ext cx="1" cy="4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97" name="Line 105"/>
            <p:cNvSpPr>
              <a:spLocks noChangeAspect="1" noChangeShapeType="1"/>
            </p:cNvSpPr>
            <p:nvPr/>
          </p:nvSpPr>
          <p:spPr bwMode="auto">
            <a:xfrm>
              <a:off x="2438" y="1955"/>
              <a:ext cx="1" cy="4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98" name="Line 106"/>
            <p:cNvSpPr>
              <a:spLocks noChangeAspect="1" noChangeShapeType="1"/>
            </p:cNvSpPr>
            <p:nvPr/>
          </p:nvSpPr>
          <p:spPr bwMode="auto">
            <a:xfrm>
              <a:off x="2449" y="1953"/>
              <a:ext cx="1" cy="4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99" name="Line 107"/>
            <p:cNvSpPr>
              <a:spLocks noChangeAspect="1" noChangeShapeType="1"/>
            </p:cNvSpPr>
            <p:nvPr/>
          </p:nvSpPr>
          <p:spPr bwMode="auto">
            <a:xfrm>
              <a:off x="2461" y="1953"/>
              <a:ext cx="1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00" name="Line 108"/>
            <p:cNvSpPr>
              <a:spLocks noChangeAspect="1" noChangeShapeType="1"/>
            </p:cNvSpPr>
            <p:nvPr/>
          </p:nvSpPr>
          <p:spPr bwMode="auto">
            <a:xfrm>
              <a:off x="2472" y="1951"/>
              <a:ext cx="1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01" name="Line 109"/>
            <p:cNvSpPr>
              <a:spLocks noChangeAspect="1" noChangeShapeType="1"/>
            </p:cNvSpPr>
            <p:nvPr/>
          </p:nvSpPr>
          <p:spPr bwMode="auto">
            <a:xfrm>
              <a:off x="2482" y="1949"/>
              <a:ext cx="1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02" name="Line 110"/>
            <p:cNvSpPr>
              <a:spLocks noChangeAspect="1" noChangeShapeType="1"/>
            </p:cNvSpPr>
            <p:nvPr/>
          </p:nvSpPr>
          <p:spPr bwMode="auto">
            <a:xfrm>
              <a:off x="2492" y="1947"/>
              <a:ext cx="1" cy="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03" name="Line 111"/>
            <p:cNvSpPr>
              <a:spLocks noChangeAspect="1" noChangeShapeType="1"/>
            </p:cNvSpPr>
            <p:nvPr/>
          </p:nvSpPr>
          <p:spPr bwMode="auto">
            <a:xfrm>
              <a:off x="2501" y="1947"/>
              <a:ext cx="1" cy="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04" name="Line 112"/>
            <p:cNvSpPr>
              <a:spLocks noChangeAspect="1" noChangeShapeType="1"/>
            </p:cNvSpPr>
            <p:nvPr/>
          </p:nvSpPr>
          <p:spPr bwMode="auto">
            <a:xfrm>
              <a:off x="2511" y="1945"/>
              <a:ext cx="1" cy="3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05" name="Line 113"/>
            <p:cNvSpPr>
              <a:spLocks noChangeAspect="1" noChangeShapeType="1"/>
            </p:cNvSpPr>
            <p:nvPr/>
          </p:nvSpPr>
          <p:spPr bwMode="auto">
            <a:xfrm>
              <a:off x="2518" y="1944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06" name="Line 114"/>
            <p:cNvSpPr>
              <a:spLocks noChangeAspect="1" noChangeShapeType="1"/>
            </p:cNvSpPr>
            <p:nvPr/>
          </p:nvSpPr>
          <p:spPr bwMode="auto">
            <a:xfrm>
              <a:off x="2526" y="194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07" name="Line 115"/>
            <p:cNvSpPr>
              <a:spLocks noChangeAspect="1" noChangeShapeType="1"/>
            </p:cNvSpPr>
            <p:nvPr/>
          </p:nvSpPr>
          <p:spPr bwMode="auto">
            <a:xfrm>
              <a:off x="2534" y="1942"/>
              <a:ext cx="1" cy="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08" name="Line 116"/>
            <p:cNvSpPr>
              <a:spLocks noChangeAspect="1" noChangeShapeType="1"/>
            </p:cNvSpPr>
            <p:nvPr/>
          </p:nvSpPr>
          <p:spPr bwMode="auto">
            <a:xfrm>
              <a:off x="2542" y="1940"/>
              <a:ext cx="1" cy="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09" name="Line 117"/>
            <p:cNvSpPr>
              <a:spLocks noChangeAspect="1" noChangeShapeType="1"/>
            </p:cNvSpPr>
            <p:nvPr/>
          </p:nvSpPr>
          <p:spPr bwMode="auto">
            <a:xfrm>
              <a:off x="2549" y="1940"/>
              <a:ext cx="1" cy="2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10" name="Line 118"/>
            <p:cNvSpPr>
              <a:spLocks noChangeAspect="1" noChangeShapeType="1"/>
            </p:cNvSpPr>
            <p:nvPr/>
          </p:nvSpPr>
          <p:spPr bwMode="auto">
            <a:xfrm>
              <a:off x="2555" y="1938"/>
              <a:ext cx="1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11" name="Line 119"/>
            <p:cNvSpPr>
              <a:spLocks noChangeAspect="1" noChangeShapeType="1"/>
            </p:cNvSpPr>
            <p:nvPr/>
          </p:nvSpPr>
          <p:spPr bwMode="auto">
            <a:xfrm>
              <a:off x="2563" y="1936"/>
              <a:ext cx="1" cy="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12" name="Line 120"/>
            <p:cNvSpPr>
              <a:spLocks noChangeAspect="1" noChangeShapeType="1"/>
            </p:cNvSpPr>
            <p:nvPr/>
          </p:nvSpPr>
          <p:spPr bwMode="auto">
            <a:xfrm>
              <a:off x="2568" y="1936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13" name="Line 121"/>
            <p:cNvSpPr>
              <a:spLocks noChangeAspect="1" noChangeShapeType="1"/>
            </p:cNvSpPr>
            <p:nvPr/>
          </p:nvSpPr>
          <p:spPr bwMode="auto">
            <a:xfrm>
              <a:off x="2574" y="1934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14" name="Line 122"/>
            <p:cNvSpPr>
              <a:spLocks noChangeAspect="1" noChangeShapeType="1"/>
            </p:cNvSpPr>
            <p:nvPr/>
          </p:nvSpPr>
          <p:spPr bwMode="auto">
            <a:xfrm>
              <a:off x="2578" y="1932"/>
              <a:ext cx="1" cy="1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15" name="Line 123"/>
            <p:cNvSpPr>
              <a:spLocks noChangeAspect="1" noChangeShapeType="1"/>
            </p:cNvSpPr>
            <p:nvPr/>
          </p:nvSpPr>
          <p:spPr bwMode="auto">
            <a:xfrm>
              <a:off x="2584" y="1932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16" name="Line 124"/>
            <p:cNvSpPr>
              <a:spLocks noChangeAspect="1" noChangeShapeType="1"/>
            </p:cNvSpPr>
            <p:nvPr/>
          </p:nvSpPr>
          <p:spPr bwMode="auto">
            <a:xfrm>
              <a:off x="2590" y="1930"/>
              <a:ext cx="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17" name="Line 125"/>
            <p:cNvSpPr>
              <a:spLocks noChangeAspect="1" noChangeShapeType="1"/>
            </p:cNvSpPr>
            <p:nvPr/>
          </p:nvSpPr>
          <p:spPr bwMode="auto">
            <a:xfrm>
              <a:off x="2593" y="1928"/>
              <a:ext cx="1" cy="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18" name="Line 126"/>
            <p:cNvSpPr>
              <a:spLocks noChangeAspect="1" noChangeShapeType="1"/>
            </p:cNvSpPr>
            <p:nvPr/>
          </p:nvSpPr>
          <p:spPr bwMode="auto">
            <a:xfrm>
              <a:off x="2599" y="1928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19" name="Line 127"/>
            <p:cNvSpPr>
              <a:spLocks noChangeAspect="1" noChangeShapeType="1"/>
            </p:cNvSpPr>
            <p:nvPr/>
          </p:nvSpPr>
          <p:spPr bwMode="auto">
            <a:xfrm>
              <a:off x="2605" y="1926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20" name="Line 128"/>
            <p:cNvSpPr>
              <a:spLocks noChangeAspect="1" noChangeShapeType="1"/>
            </p:cNvSpPr>
            <p:nvPr/>
          </p:nvSpPr>
          <p:spPr bwMode="auto">
            <a:xfrm>
              <a:off x="2609" y="1924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21" name="Line 129"/>
            <p:cNvSpPr>
              <a:spLocks noChangeAspect="1" noChangeShapeType="1"/>
            </p:cNvSpPr>
            <p:nvPr/>
          </p:nvSpPr>
          <p:spPr bwMode="auto">
            <a:xfrm>
              <a:off x="2614" y="1924"/>
              <a:ext cx="1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22" name="Line 130"/>
            <p:cNvSpPr>
              <a:spLocks noChangeAspect="1" noChangeShapeType="1"/>
            </p:cNvSpPr>
            <p:nvPr/>
          </p:nvSpPr>
          <p:spPr bwMode="auto">
            <a:xfrm>
              <a:off x="2618" y="1922"/>
              <a:ext cx="1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23" name="Line 131"/>
            <p:cNvSpPr>
              <a:spLocks noChangeAspect="1" noChangeShapeType="1"/>
            </p:cNvSpPr>
            <p:nvPr/>
          </p:nvSpPr>
          <p:spPr bwMode="auto">
            <a:xfrm>
              <a:off x="2624" y="1920"/>
              <a:ext cx="1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24" name="Line 132"/>
            <p:cNvSpPr>
              <a:spLocks noChangeAspect="1" noChangeShapeType="1"/>
            </p:cNvSpPr>
            <p:nvPr/>
          </p:nvSpPr>
          <p:spPr bwMode="auto">
            <a:xfrm>
              <a:off x="2630" y="1919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25" name="Line 133"/>
            <p:cNvSpPr>
              <a:spLocks noChangeAspect="1" noChangeShapeType="1"/>
            </p:cNvSpPr>
            <p:nvPr/>
          </p:nvSpPr>
          <p:spPr bwMode="auto">
            <a:xfrm>
              <a:off x="2634" y="1919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26" name="Line 134"/>
            <p:cNvSpPr>
              <a:spLocks noChangeAspect="1" noChangeShapeType="1"/>
            </p:cNvSpPr>
            <p:nvPr/>
          </p:nvSpPr>
          <p:spPr bwMode="auto">
            <a:xfrm>
              <a:off x="2639" y="1917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27" name="Line 135"/>
            <p:cNvSpPr>
              <a:spLocks noChangeAspect="1" noChangeShapeType="1"/>
            </p:cNvSpPr>
            <p:nvPr/>
          </p:nvSpPr>
          <p:spPr bwMode="auto">
            <a:xfrm>
              <a:off x="2645" y="1915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28" name="Line 136"/>
            <p:cNvSpPr>
              <a:spLocks noChangeAspect="1" noChangeShapeType="1"/>
            </p:cNvSpPr>
            <p:nvPr/>
          </p:nvSpPr>
          <p:spPr bwMode="auto">
            <a:xfrm>
              <a:off x="2649" y="1913"/>
              <a:ext cx="1" cy="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29" name="Line 137"/>
            <p:cNvSpPr>
              <a:spLocks noChangeAspect="1" noChangeShapeType="1"/>
            </p:cNvSpPr>
            <p:nvPr/>
          </p:nvSpPr>
          <p:spPr bwMode="auto">
            <a:xfrm>
              <a:off x="2159" y="1974"/>
              <a:ext cx="1" cy="8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30" name="Line 138"/>
            <p:cNvSpPr>
              <a:spLocks noChangeAspect="1" noChangeShapeType="1"/>
            </p:cNvSpPr>
            <p:nvPr/>
          </p:nvSpPr>
          <p:spPr bwMode="auto">
            <a:xfrm>
              <a:off x="2323" y="1968"/>
              <a:ext cx="1" cy="6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31" name="Line 139"/>
            <p:cNvSpPr>
              <a:spLocks noChangeAspect="1" noChangeShapeType="1"/>
            </p:cNvSpPr>
            <p:nvPr/>
          </p:nvSpPr>
          <p:spPr bwMode="auto">
            <a:xfrm>
              <a:off x="2230" y="1974"/>
              <a:ext cx="1" cy="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32" name="Line 140"/>
            <p:cNvSpPr>
              <a:spLocks noChangeAspect="1" noChangeShapeType="1"/>
            </p:cNvSpPr>
            <p:nvPr/>
          </p:nvSpPr>
          <p:spPr bwMode="auto">
            <a:xfrm>
              <a:off x="2257" y="1974"/>
              <a:ext cx="1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33" name="Line 141"/>
            <p:cNvSpPr>
              <a:spLocks noChangeAspect="1" noChangeShapeType="1"/>
            </p:cNvSpPr>
            <p:nvPr/>
          </p:nvSpPr>
          <p:spPr bwMode="auto">
            <a:xfrm>
              <a:off x="2280" y="1970"/>
              <a:ext cx="1" cy="6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34" name="Line 142"/>
            <p:cNvSpPr>
              <a:spLocks noChangeAspect="1" noChangeShapeType="1"/>
            </p:cNvSpPr>
            <p:nvPr/>
          </p:nvSpPr>
          <p:spPr bwMode="auto">
            <a:xfrm>
              <a:off x="2301" y="1970"/>
              <a:ext cx="1" cy="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35" name="Line 143"/>
            <p:cNvSpPr>
              <a:spLocks noChangeAspect="1" noChangeShapeType="1"/>
            </p:cNvSpPr>
            <p:nvPr/>
          </p:nvSpPr>
          <p:spPr bwMode="auto">
            <a:xfrm>
              <a:off x="2196" y="1974"/>
              <a:ext cx="1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36" name="Line 144"/>
            <p:cNvSpPr>
              <a:spLocks noChangeAspect="1" noChangeShapeType="1"/>
            </p:cNvSpPr>
            <p:nvPr/>
          </p:nvSpPr>
          <p:spPr bwMode="auto">
            <a:xfrm>
              <a:off x="2338" y="1967"/>
              <a:ext cx="1" cy="5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37" name="Line 145"/>
            <p:cNvSpPr>
              <a:spLocks noChangeAspect="1" noChangeShapeType="1"/>
            </p:cNvSpPr>
            <p:nvPr/>
          </p:nvSpPr>
          <p:spPr bwMode="auto">
            <a:xfrm flipV="1">
              <a:off x="2355" y="1965"/>
              <a:ext cx="1" cy="5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38" name="Line 146"/>
            <p:cNvSpPr>
              <a:spLocks noChangeAspect="1" noChangeShapeType="1"/>
            </p:cNvSpPr>
            <p:nvPr/>
          </p:nvSpPr>
          <p:spPr bwMode="auto">
            <a:xfrm>
              <a:off x="2373" y="1963"/>
              <a:ext cx="1" cy="5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39" name="Line 147"/>
            <p:cNvSpPr>
              <a:spLocks noChangeAspect="1" noChangeShapeType="1"/>
            </p:cNvSpPr>
            <p:nvPr/>
          </p:nvSpPr>
          <p:spPr bwMode="auto">
            <a:xfrm>
              <a:off x="2386" y="1961"/>
              <a:ext cx="1" cy="5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40" name="Line 148"/>
            <p:cNvSpPr>
              <a:spLocks noChangeAspect="1" noChangeShapeType="1"/>
            </p:cNvSpPr>
            <p:nvPr/>
          </p:nvSpPr>
          <p:spPr bwMode="auto">
            <a:xfrm>
              <a:off x="2401" y="1959"/>
              <a:ext cx="1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41" name="Freeform 149"/>
            <p:cNvSpPr>
              <a:spLocks noChangeAspect="1"/>
            </p:cNvSpPr>
            <p:nvPr/>
          </p:nvSpPr>
          <p:spPr bwMode="auto">
            <a:xfrm>
              <a:off x="2144" y="1924"/>
              <a:ext cx="526" cy="198"/>
            </a:xfrm>
            <a:custGeom>
              <a:avLst/>
              <a:gdLst>
                <a:gd name="T0" fmla="*/ 0 w 526"/>
                <a:gd name="T1" fmla="*/ 154 h 198"/>
                <a:gd name="T2" fmla="*/ 148 w 526"/>
                <a:gd name="T3" fmla="*/ 127 h 198"/>
                <a:gd name="T4" fmla="*/ 296 w 526"/>
                <a:gd name="T5" fmla="*/ 85 h 198"/>
                <a:gd name="T6" fmla="*/ 424 w 526"/>
                <a:gd name="T7" fmla="*/ 41 h 198"/>
                <a:gd name="T8" fmla="*/ 511 w 526"/>
                <a:gd name="T9" fmla="*/ 0 h 198"/>
                <a:gd name="T10" fmla="*/ 526 w 526"/>
                <a:gd name="T11" fmla="*/ 0 h 198"/>
                <a:gd name="T12" fmla="*/ 459 w 526"/>
                <a:gd name="T13" fmla="*/ 48 h 198"/>
                <a:gd name="T14" fmla="*/ 351 w 526"/>
                <a:gd name="T15" fmla="*/ 110 h 198"/>
                <a:gd name="T16" fmla="*/ 242 w 526"/>
                <a:gd name="T17" fmla="*/ 167 h 198"/>
                <a:gd name="T18" fmla="*/ 167 w 526"/>
                <a:gd name="T19" fmla="*/ 198 h 198"/>
                <a:gd name="T20" fmla="*/ 0 w 526"/>
                <a:gd name="T21" fmla="*/ 198 h 198"/>
                <a:gd name="T22" fmla="*/ 0 w 526"/>
                <a:gd name="T23" fmla="*/ 15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198">
                  <a:moveTo>
                    <a:pt x="0" y="154"/>
                  </a:moveTo>
                  <a:lnTo>
                    <a:pt x="148" y="127"/>
                  </a:lnTo>
                  <a:lnTo>
                    <a:pt x="296" y="85"/>
                  </a:lnTo>
                  <a:lnTo>
                    <a:pt x="424" y="41"/>
                  </a:lnTo>
                  <a:lnTo>
                    <a:pt x="511" y="0"/>
                  </a:lnTo>
                  <a:lnTo>
                    <a:pt x="526" y="0"/>
                  </a:lnTo>
                  <a:lnTo>
                    <a:pt x="459" y="48"/>
                  </a:lnTo>
                  <a:lnTo>
                    <a:pt x="351" y="110"/>
                  </a:lnTo>
                  <a:lnTo>
                    <a:pt x="242" y="167"/>
                  </a:lnTo>
                  <a:lnTo>
                    <a:pt x="167" y="198"/>
                  </a:lnTo>
                  <a:lnTo>
                    <a:pt x="0" y="198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192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42" name="Freeform 150"/>
            <p:cNvSpPr>
              <a:spLocks noChangeAspect="1"/>
            </p:cNvSpPr>
            <p:nvPr/>
          </p:nvSpPr>
          <p:spPr bwMode="auto">
            <a:xfrm>
              <a:off x="2340" y="1924"/>
              <a:ext cx="795" cy="198"/>
            </a:xfrm>
            <a:custGeom>
              <a:avLst/>
              <a:gdLst>
                <a:gd name="T0" fmla="*/ 795 w 795"/>
                <a:gd name="T1" fmla="*/ 198 h 198"/>
                <a:gd name="T2" fmla="*/ 649 w 795"/>
                <a:gd name="T3" fmla="*/ 77 h 198"/>
                <a:gd name="T4" fmla="*/ 538 w 795"/>
                <a:gd name="T5" fmla="*/ 0 h 198"/>
                <a:gd name="T6" fmla="*/ 330 w 795"/>
                <a:gd name="T7" fmla="*/ 0 h 198"/>
                <a:gd name="T8" fmla="*/ 326 w 795"/>
                <a:gd name="T9" fmla="*/ 6 h 198"/>
                <a:gd name="T10" fmla="*/ 317 w 795"/>
                <a:gd name="T11" fmla="*/ 14 h 198"/>
                <a:gd name="T12" fmla="*/ 288 w 795"/>
                <a:gd name="T13" fmla="*/ 35 h 198"/>
                <a:gd name="T14" fmla="*/ 202 w 795"/>
                <a:gd name="T15" fmla="*/ 92 h 198"/>
                <a:gd name="T16" fmla="*/ 98 w 795"/>
                <a:gd name="T17" fmla="*/ 152 h 198"/>
                <a:gd name="T18" fmla="*/ 0 w 795"/>
                <a:gd name="T19" fmla="*/ 198 h 198"/>
                <a:gd name="T20" fmla="*/ 795 w 795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5" h="198">
                  <a:moveTo>
                    <a:pt x="795" y="198"/>
                  </a:moveTo>
                  <a:lnTo>
                    <a:pt x="649" y="77"/>
                  </a:lnTo>
                  <a:lnTo>
                    <a:pt x="538" y="0"/>
                  </a:lnTo>
                  <a:lnTo>
                    <a:pt x="330" y="0"/>
                  </a:lnTo>
                  <a:lnTo>
                    <a:pt x="326" y="6"/>
                  </a:lnTo>
                  <a:lnTo>
                    <a:pt x="317" y="14"/>
                  </a:lnTo>
                  <a:lnTo>
                    <a:pt x="288" y="35"/>
                  </a:lnTo>
                  <a:lnTo>
                    <a:pt x="202" y="92"/>
                  </a:lnTo>
                  <a:lnTo>
                    <a:pt x="98" y="152"/>
                  </a:lnTo>
                  <a:lnTo>
                    <a:pt x="0" y="198"/>
                  </a:lnTo>
                  <a:lnTo>
                    <a:pt x="795" y="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43" name="Freeform 151"/>
            <p:cNvSpPr>
              <a:spLocks noChangeAspect="1"/>
            </p:cNvSpPr>
            <p:nvPr/>
          </p:nvSpPr>
          <p:spPr bwMode="auto">
            <a:xfrm>
              <a:off x="2885" y="1924"/>
              <a:ext cx="484" cy="198"/>
            </a:xfrm>
            <a:custGeom>
              <a:avLst/>
              <a:gdLst>
                <a:gd name="T0" fmla="*/ 0 w 484"/>
                <a:gd name="T1" fmla="*/ 0 h 198"/>
                <a:gd name="T2" fmla="*/ 340 w 484"/>
                <a:gd name="T3" fmla="*/ 198 h 198"/>
                <a:gd name="T4" fmla="*/ 484 w 484"/>
                <a:gd name="T5" fmla="*/ 198 h 198"/>
                <a:gd name="T6" fmla="*/ 8 w 484"/>
                <a:gd name="T7" fmla="*/ 0 h 198"/>
                <a:gd name="T8" fmla="*/ 0 w 484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198">
                  <a:moveTo>
                    <a:pt x="0" y="0"/>
                  </a:moveTo>
                  <a:lnTo>
                    <a:pt x="340" y="198"/>
                  </a:lnTo>
                  <a:lnTo>
                    <a:pt x="484" y="19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44" name="Freeform 152"/>
            <p:cNvSpPr>
              <a:spLocks noChangeAspect="1"/>
            </p:cNvSpPr>
            <p:nvPr/>
          </p:nvSpPr>
          <p:spPr bwMode="auto">
            <a:xfrm>
              <a:off x="2311" y="1924"/>
              <a:ext cx="359" cy="198"/>
            </a:xfrm>
            <a:custGeom>
              <a:avLst/>
              <a:gdLst>
                <a:gd name="T0" fmla="*/ 359 w 359"/>
                <a:gd name="T1" fmla="*/ 0 h 198"/>
                <a:gd name="T2" fmla="*/ 292 w 359"/>
                <a:gd name="T3" fmla="*/ 48 h 198"/>
                <a:gd name="T4" fmla="*/ 184 w 359"/>
                <a:gd name="T5" fmla="*/ 110 h 198"/>
                <a:gd name="T6" fmla="*/ 75 w 359"/>
                <a:gd name="T7" fmla="*/ 167 h 198"/>
                <a:gd name="T8" fmla="*/ 0 w 359"/>
                <a:gd name="T9" fmla="*/ 198 h 198"/>
                <a:gd name="T10" fmla="*/ 29 w 359"/>
                <a:gd name="T11" fmla="*/ 198 h 198"/>
                <a:gd name="T12" fmla="*/ 127 w 359"/>
                <a:gd name="T13" fmla="*/ 152 h 198"/>
                <a:gd name="T14" fmla="*/ 231 w 359"/>
                <a:gd name="T15" fmla="*/ 92 h 198"/>
                <a:gd name="T16" fmla="*/ 317 w 359"/>
                <a:gd name="T17" fmla="*/ 35 h 198"/>
                <a:gd name="T18" fmla="*/ 346 w 359"/>
                <a:gd name="T19" fmla="*/ 14 h 198"/>
                <a:gd name="T20" fmla="*/ 355 w 359"/>
                <a:gd name="T21" fmla="*/ 6 h 198"/>
                <a:gd name="T22" fmla="*/ 359 w 359"/>
                <a:gd name="T2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9" h="198">
                  <a:moveTo>
                    <a:pt x="359" y="0"/>
                  </a:moveTo>
                  <a:lnTo>
                    <a:pt x="292" y="48"/>
                  </a:lnTo>
                  <a:lnTo>
                    <a:pt x="184" y="110"/>
                  </a:lnTo>
                  <a:lnTo>
                    <a:pt x="75" y="167"/>
                  </a:lnTo>
                  <a:lnTo>
                    <a:pt x="0" y="198"/>
                  </a:lnTo>
                  <a:lnTo>
                    <a:pt x="29" y="198"/>
                  </a:lnTo>
                  <a:lnTo>
                    <a:pt x="127" y="152"/>
                  </a:lnTo>
                  <a:lnTo>
                    <a:pt x="231" y="92"/>
                  </a:lnTo>
                  <a:lnTo>
                    <a:pt x="317" y="35"/>
                  </a:lnTo>
                  <a:lnTo>
                    <a:pt x="346" y="14"/>
                  </a:lnTo>
                  <a:lnTo>
                    <a:pt x="355" y="6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45" name="Freeform 153"/>
            <p:cNvSpPr>
              <a:spLocks noChangeAspect="1"/>
            </p:cNvSpPr>
            <p:nvPr/>
          </p:nvSpPr>
          <p:spPr bwMode="auto">
            <a:xfrm>
              <a:off x="2878" y="1924"/>
              <a:ext cx="347" cy="198"/>
            </a:xfrm>
            <a:custGeom>
              <a:avLst/>
              <a:gdLst>
                <a:gd name="T0" fmla="*/ 0 w 347"/>
                <a:gd name="T1" fmla="*/ 0 h 198"/>
                <a:gd name="T2" fmla="*/ 7 w 347"/>
                <a:gd name="T3" fmla="*/ 0 h 198"/>
                <a:gd name="T4" fmla="*/ 347 w 347"/>
                <a:gd name="T5" fmla="*/ 198 h 198"/>
                <a:gd name="T6" fmla="*/ 257 w 347"/>
                <a:gd name="T7" fmla="*/ 198 h 198"/>
                <a:gd name="T8" fmla="*/ 111 w 347"/>
                <a:gd name="T9" fmla="*/ 77 h 198"/>
                <a:gd name="T10" fmla="*/ 0 w 347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7" h="198">
                  <a:moveTo>
                    <a:pt x="0" y="0"/>
                  </a:moveTo>
                  <a:lnTo>
                    <a:pt x="7" y="0"/>
                  </a:lnTo>
                  <a:lnTo>
                    <a:pt x="347" y="198"/>
                  </a:lnTo>
                  <a:lnTo>
                    <a:pt x="257" y="198"/>
                  </a:lnTo>
                  <a:lnTo>
                    <a:pt x="111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46" name="Freeform 154"/>
            <p:cNvSpPr>
              <a:spLocks noChangeAspect="1"/>
            </p:cNvSpPr>
            <p:nvPr/>
          </p:nvSpPr>
          <p:spPr bwMode="auto">
            <a:xfrm>
              <a:off x="2776" y="1924"/>
              <a:ext cx="6" cy="2"/>
            </a:xfrm>
            <a:custGeom>
              <a:avLst/>
              <a:gdLst>
                <a:gd name="T0" fmla="*/ 6 w 6"/>
                <a:gd name="T1" fmla="*/ 2 h 2"/>
                <a:gd name="T2" fmla="*/ 6 w 6"/>
                <a:gd name="T3" fmla="*/ 0 h 2"/>
                <a:gd name="T4" fmla="*/ 4 w 6"/>
                <a:gd name="T5" fmla="*/ 0 h 2"/>
                <a:gd name="T6" fmla="*/ 0 w 6"/>
                <a:gd name="T7" fmla="*/ 0 h 2"/>
                <a:gd name="T8" fmla="*/ 2 w 6"/>
                <a:gd name="T9" fmla="*/ 0 h 2"/>
                <a:gd name="T10" fmla="*/ 0 w 6"/>
                <a:gd name="T11" fmla="*/ 2 h 2"/>
                <a:gd name="T12" fmla="*/ 6 w 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47" name="Freeform 155"/>
            <p:cNvSpPr>
              <a:spLocks noChangeAspect="1"/>
            </p:cNvSpPr>
            <p:nvPr/>
          </p:nvSpPr>
          <p:spPr bwMode="auto">
            <a:xfrm>
              <a:off x="2774" y="1986"/>
              <a:ext cx="13" cy="11"/>
            </a:xfrm>
            <a:custGeom>
              <a:avLst/>
              <a:gdLst>
                <a:gd name="T0" fmla="*/ 13 w 13"/>
                <a:gd name="T1" fmla="*/ 0 h 11"/>
                <a:gd name="T2" fmla="*/ 13 w 13"/>
                <a:gd name="T3" fmla="*/ 11 h 11"/>
                <a:gd name="T4" fmla="*/ 0 w 13"/>
                <a:gd name="T5" fmla="*/ 11 h 11"/>
                <a:gd name="T6" fmla="*/ 2 w 13"/>
                <a:gd name="T7" fmla="*/ 0 h 11"/>
                <a:gd name="T8" fmla="*/ 13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3" y="0"/>
                  </a:moveTo>
                  <a:lnTo>
                    <a:pt x="13" y="11"/>
                  </a:lnTo>
                  <a:lnTo>
                    <a:pt x="0" y="11"/>
                  </a:lnTo>
                  <a:lnTo>
                    <a:pt x="2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48" name="Freeform 156"/>
            <p:cNvSpPr>
              <a:spLocks noChangeAspect="1"/>
            </p:cNvSpPr>
            <p:nvPr/>
          </p:nvSpPr>
          <p:spPr bwMode="auto">
            <a:xfrm>
              <a:off x="2772" y="2007"/>
              <a:ext cx="15" cy="13"/>
            </a:xfrm>
            <a:custGeom>
              <a:avLst/>
              <a:gdLst>
                <a:gd name="T0" fmla="*/ 15 w 15"/>
                <a:gd name="T1" fmla="*/ 0 h 13"/>
                <a:gd name="T2" fmla="*/ 13 w 15"/>
                <a:gd name="T3" fmla="*/ 13 h 13"/>
                <a:gd name="T4" fmla="*/ 0 w 15"/>
                <a:gd name="T5" fmla="*/ 13 h 13"/>
                <a:gd name="T6" fmla="*/ 0 w 15"/>
                <a:gd name="T7" fmla="*/ 6 h 13"/>
                <a:gd name="T8" fmla="*/ 2 w 15"/>
                <a:gd name="T9" fmla="*/ 0 h 13"/>
                <a:gd name="T10" fmla="*/ 15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15" y="0"/>
                  </a:moveTo>
                  <a:lnTo>
                    <a:pt x="13" y="13"/>
                  </a:lnTo>
                  <a:lnTo>
                    <a:pt x="0" y="13"/>
                  </a:lnTo>
                  <a:lnTo>
                    <a:pt x="0" y="6"/>
                  </a:lnTo>
                  <a:lnTo>
                    <a:pt x="2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49" name="Freeform 157"/>
            <p:cNvSpPr>
              <a:spLocks noChangeAspect="1"/>
            </p:cNvSpPr>
            <p:nvPr/>
          </p:nvSpPr>
          <p:spPr bwMode="auto">
            <a:xfrm>
              <a:off x="2764" y="2034"/>
              <a:ext cx="21" cy="21"/>
            </a:xfrm>
            <a:custGeom>
              <a:avLst/>
              <a:gdLst>
                <a:gd name="T0" fmla="*/ 21 w 21"/>
                <a:gd name="T1" fmla="*/ 0 h 21"/>
                <a:gd name="T2" fmla="*/ 19 w 21"/>
                <a:gd name="T3" fmla="*/ 21 h 21"/>
                <a:gd name="T4" fmla="*/ 0 w 21"/>
                <a:gd name="T5" fmla="*/ 21 h 21"/>
                <a:gd name="T6" fmla="*/ 4 w 21"/>
                <a:gd name="T7" fmla="*/ 0 h 21"/>
                <a:gd name="T8" fmla="*/ 21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9" y="21"/>
                  </a:lnTo>
                  <a:lnTo>
                    <a:pt x="0" y="21"/>
                  </a:lnTo>
                  <a:lnTo>
                    <a:pt x="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50" name="Freeform 158"/>
            <p:cNvSpPr>
              <a:spLocks noChangeAspect="1"/>
            </p:cNvSpPr>
            <p:nvPr/>
          </p:nvSpPr>
          <p:spPr bwMode="auto">
            <a:xfrm>
              <a:off x="2747" y="2072"/>
              <a:ext cx="35" cy="37"/>
            </a:xfrm>
            <a:custGeom>
              <a:avLst/>
              <a:gdLst>
                <a:gd name="T0" fmla="*/ 35 w 35"/>
                <a:gd name="T1" fmla="*/ 0 h 37"/>
                <a:gd name="T2" fmla="*/ 27 w 35"/>
                <a:gd name="T3" fmla="*/ 37 h 37"/>
                <a:gd name="T4" fmla="*/ 0 w 35"/>
                <a:gd name="T5" fmla="*/ 37 h 37"/>
                <a:gd name="T6" fmla="*/ 8 w 35"/>
                <a:gd name="T7" fmla="*/ 17 h 37"/>
                <a:gd name="T8" fmla="*/ 12 w 35"/>
                <a:gd name="T9" fmla="*/ 0 h 37"/>
                <a:gd name="T10" fmla="*/ 35 w 35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7">
                  <a:moveTo>
                    <a:pt x="35" y="0"/>
                  </a:moveTo>
                  <a:lnTo>
                    <a:pt x="27" y="37"/>
                  </a:lnTo>
                  <a:lnTo>
                    <a:pt x="0" y="37"/>
                  </a:lnTo>
                  <a:lnTo>
                    <a:pt x="8" y="17"/>
                  </a:lnTo>
                  <a:lnTo>
                    <a:pt x="12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51" name="Freeform 159"/>
            <p:cNvSpPr>
              <a:spLocks noChangeAspect="1"/>
            </p:cNvSpPr>
            <p:nvPr/>
          </p:nvSpPr>
          <p:spPr bwMode="auto">
            <a:xfrm>
              <a:off x="2776" y="1970"/>
              <a:ext cx="11" cy="12"/>
            </a:xfrm>
            <a:custGeom>
              <a:avLst/>
              <a:gdLst>
                <a:gd name="T0" fmla="*/ 9 w 11"/>
                <a:gd name="T1" fmla="*/ 0 h 12"/>
                <a:gd name="T2" fmla="*/ 11 w 11"/>
                <a:gd name="T3" fmla="*/ 12 h 12"/>
                <a:gd name="T4" fmla="*/ 0 w 11"/>
                <a:gd name="T5" fmla="*/ 12 h 12"/>
                <a:gd name="T6" fmla="*/ 2 w 11"/>
                <a:gd name="T7" fmla="*/ 0 h 12"/>
                <a:gd name="T8" fmla="*/ 9 w 1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9" y="0"/>
                  </a:moveTo>
                  <a:lnTo>
                    <a:pt x="11" y="12"/>
                  </a:lnTo>
                  <a:lnTo>
                    <a:pt x="0" y="12"/>
                  </a:lnTo>
                  <a:lnTo>
                    <a:pt x="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52" name="Rectangle 160"/>
            <p:cNvSpPr>
              <a:spLocks noChangeAspect="1" noChangeArrowheads="1"/>
            </p:cNvSpPr>
            <p:nvPr/>
          </p:nvSpPr>
          <p:spPr bwMode="auto">
            <a:xfrm>
              <a:off x="2778" y="1961"/>
              <a:ext cx="7" cy="6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53" name="Rectangle 161"/>
            <p:cNvSpPr>
              <a:spLocks noChangeAspect="1" noChangeArrowheads="1"/>
            </p:cNvSpPr>
            <p:nvPr/>
          </p:nvSpPr>
          <p:spPr bwMode="auto">
            <a:xfrm>
              <a:off x="2778" y="1951"/>
              <a:ext cx="7" cy="6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54" name="Freeform 162"/>
            <p:cNvSpPr>
              <a:spLocks noChangeAspect="1"/>
            </p:cNvSpPr>
            <p:nvPr/>
          </p:nvSpPr>
          <p:spPr bwMode="auto">
            <a:xfrm>
              <a:off x="2778" y="1945"/>
              <a:ext cx="7" cy="4"/>
            </a:xfrm>
            <a:custGeom>
              <a:avLst/>
              <a:gdLst>
                <a:gd name="T0" fmla="*/ 5 w 7"/>
                <a:gd name="T1" fmla="*/ 0 h 4"/>
                <a:gd name="T2" fmla="*/ 7 w 7"/>
                <a:gd name="T3" fmla="*/ 2 h 4"/>
                <a:gd name="T4" fmla="*/ 7 w 7"/>
                <a:gd name="T5" fmla="*/ 4 h 4"/>
                <a:gd name="T6" fmla="*/ 0 w 7"/>
                <a:gd name="T7" fmla="*/ 4 h 4"/>
                <a:gd name="T8" fmla="*/ 0 w 7"/>
                <a:gd name="T9" fmla="*/ 0 h 4"/>
                <a:gd name="T10" fmla="*/ 5 w 7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5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55" name="Rectangle 163"/>
            <p:cNvSpPr>
              <a:spLocks noChangeAspect="1" noChangeArrowheads="1"/>
            </p:cNvSpPr>
            <p:nvPr/>
          </p:nvSpPr>
          <p:spPr bwMode="auto">
            <a:xfrm>
              <a:off x="2778" y="1940"/>
              <a:ext cx="5" cy="4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56" name="Freeform 164"/>
            <p:cNvSpPr>
              <a:spLocks noChangeAspect="1"/>
            </p:cNvSpPr>
            <p:nvPr/>
          </p:nvSpPr>
          <p:spPr bwMode="auto">
            <a:xfrm>
              <a:off x="2778" y="1938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57" name="Freeform 165"/>
            <p:cNvSpPr>
              <a:spLocks noChangeAspect="1"/>
            </p:cNvSpPr>
            <p:nvPr/>
          </p:nvSpPr>
          <p:spPr bwMode="auto">
            <a:xfrm>
              <a:off x="2778" y="1934"/>
              <a:ext cx="5" cy="2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2 h 2"/>
                <a:gd name="T4" fmla="*/ 5 w 5"/>
                <a:gd name="T5" fmla="*/ 2 h 2"/>
                <a:gd name="T6" fmla="*/ 5 w 5"/>
                <a:gd name="T7" fmla="*/ 0 h 2"/>
                <a:gd name="T8" fmla="*/ 4 w 5"/>
                <a:gd name="T9" fmla="*/ 0 h 2"/>
                <a:gd name="T10" fmla="*/ 0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58" name="Rectangle 166"/>
            <p:cNvSpPr>
              <a:spLocks noChangeAspect="1" noChangeArrowheads="1"/>
            </p:cNvSpPr>
            <p:nvPr/>
          </p:nvSpPr>
          <p:spPr bwMode="auto">
            <a:xfrm>
              <a:off x="2778" y="1930"/>
              <a:ext cx="4" cy="2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59" name="Freeform 167"/>
            <p:cNvSpPr>
              <a:spLocks noChangeAspect="1"/>
            </p:cNvSpPr>
            <p:nvPr/>
          </p:nvSpPr>
          <p:spPr bwMode="auto">
            <a:xfrm>
              <a:off x="2778" y="1928"/>
              <a:ext cx="4" cy="1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60" name="Freeform 168"/>
            <p:cNvSpPr>
              <a:spLocks noChangeAspect="1"/>
            </p:cNvSpPr>
            <p:nvPr/>
          </p:nvSpPr>
          <p:spPr bwMode="auto">
            <a:xfrm>
              <a:off x="2960" y="1924"/>
              <a:ext cx="534" cy="31"/>
            </a:xfrm>
            <a:custGeom>
              <a:avLst/>
              <a:gdLst>
                <a:gd name="T0" fmla="*/ 534 w 534"/>
                <a:gd name="T1" fmla="*/ 31 h 31"/>
                <a:gd name="T2" fmla="*/ 534 w 534"/>
                <a:gd name="T3" fmla="*/ 0 h 31"/>
                <a:gd name="T4" fmla="*/ 0 w 534"/>
                <a:gd name="T5" fmla="*/ 0 h 31"/>
                <a:gd name="T6" fmla="*/ 534 w 534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4" h="31">
                  <a:moveTo>
                    <a:pt x="534" y="31"/>
                  </a:moveTo>
                  <a:lnTo>
                    <a:pt x="534" y="0"/>
                  </a:lnTo>
                  <a:lnTo>
                    <a:pt x="0" y="0"/>
                  </a:lnTo>
                  <a:lnTo>
                    <a:pt x="534" y="31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61" name="Freeform 169"/>
            <p:cNvSpPr>
              <a:spLocks noChangeAspect="1"/>
            </p:cNvSpPr>
            <p:nvPr/>
          </p:nvSpPr>
          <p:spPr bwMode="auto">
            <a:xfrm>
              <a:off x="2901" y="1924"/>
              <a:ext cx="593" cy="142"/>
            </a:xfrm>
            <a:custGeom>
              <a:avLst/>
              <a:gdLst>
                <a:gd name="T0" fmla="*/ 0 w 593"/>
                <a:gd name="T1" fmla="*/ 0 h 142"/>
                <a:gd name="T2" fmla="*/ 593 w 593"/>
                <a:gd name="T3" fmla="*/ 142 h 142"/>
                <a:gd name="T4" fmla="*/ 593 w 593"/>
                <a:gd name="T5" fmla="*/ 92 h 142"/>
                <a:gd name="T6" fmla="*/ 38 w 593"/>
                <a:gd name="T7" fmla="*/ 0 h 142"/>
                <a:gd name="T8" fmla="*/ 2 w 593"/>
                <a:gd name="T9" fmla="*/ 0 h 142"/>
                <a:gd name="T10" fmla="*/ 0 w 593"/>
                <a:gd name="T1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" h="142">
                  <a:moveTo>
                    <a:pt x="0" y="0"/>
                  </a:moveTo>
                  <a:lnTo>
                    <a:pt x="593" y="142"/>
                  </a:lnTo>
                  <a:lnTo>
                    <a:pt x="593" y="92"/>
                  </a:lnTo>
                  <a:lnTo>
                    <a:pt x="38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C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62" name="Rectangle 170"/>
            <p:cNvSpPr>
              <a:spLocks noChangeAspect="1" noChangeArrowheads="1"/>
            </p:cNvSpPr>
            <p:nvPr/>
          </p:nvSpPr>
          <p:spPr bwMode="auto">
            <a:xfrm>
              <a:off x="2893" y="1917"/>
              <a:ext cx="2" cy="7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63" name="Rectangle 171"/>
            <p:cNvSpPr>
              <a:spLocks noChangeAspect="1" noChangeArrowheads="1"/>
            </p:cNvSpPr>
            <p:nvPr/>
          </p:nvSpPr>
          <p:spPr bwMode="auto">
            <a:xfrm>
              <a:off x="2891" y="1915"/>
              <a:ext cx="2" cy="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64" name="Rectangle 172"/>
            <p:cNvSpPr>
              <a:spLocks noChangeAspect="1" noChangeArrowheads="1"/>
            </p:cNvSpPr>
            <p:nvPr/>
          </p:nvSpPr>
          <p:spPr bwMode="auto">
            <a:xfrm>
              <a:off x="2914" y="1917"/>
              <a:ext cx="4" cy="19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65" name="Rectangle 173"/>
            <p:cNvSpPr>
              <a:spLocks noChangeAspect="1" noChangeArrowheads="1"/>
            </p:cNvSpPr>
            <p:nvPr/>
          </p:nvSpPr>
          <p:spPr bwMode="auto">
            <a:xfrm>
              <a:off x="2912" y="1915"/>
              <a:ext cx="4" cy="19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66" name="Rectangle 174"/>
            <p:cNvSpPr>
              <a:spLocks noChangeAspect="1" noChangeArrowheads="1"/>
            </p:cNvSpPr>
            <p:nvPr/>
          </p:nvSpPr>
          <p:spPr bwMode="auto">
            <a:xfrm>
              <a:off x="2958" y="1917"/>
              <a:ext cx="6" cy="40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67" name="Rectangle 175"/>
            <p:cNvSpPr>
              <a:spLocks noChangeAspect="1" noChangeArrowheads="1"/>
            </p:cNvSpPr>
            <p:nvPr/>
          </p:nvSpPr>
          <p:spPr bwMode="auto">
            <a:xfrm>
              <a:off x="2956" y="1915"/>
              <a:ext cx="6" cy="4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68" name="Rectangle 176"/>
            <p:cNvSpPr>
              <a:spLocks noChangeAspect="1" noChangeArrowheads="1"/>
            </p:cNvSpPr>
            <p:nvPr/>
          </p:nvSpPr>
          <p:spPr bwMode="auto">
            <a:xfrm>
              <a:off x="3010" y="1919"/>
              <a:ext cx="10" cy="65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69" name="Rectangle 177"/>
            <p:cNvSpPr>
              <a:spLocks noChangeAspect="1" noChangeArrowheads="1"/>
            </p:cNvSpPr>
            <p:nvPr/>
          </p:nvSpPr>
          <p:spPr bwMode="auto">
            <a:xfrm>
              <a:off x="3008" y="1917"/>
              <a:ext cx="10" cy="6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70" name="Rectangle 178"/>
            <p:cNvSpPr>
              <a:spLocks noChangeAspect="1" noChangeArrowheads="1"/>
            </p:cNvSpPr>
            <p:nvPr/>
          </p:nvSpPr>
          <p:spPr bwMode="auto">
            <a:xfrm>
              <a:off x="3123" y="1920"/>
              <a:ext cx="16" cy="121"/>
            </a:xfrm>
            <a:prstGeom prst="rect">
              <a:avLst/>
            </a:prstGeom>
            <a:solidFill>
              <a:srgbClr val="85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71" name="Rectangle 179"/>
            <p:cNvSpPr>
              <a:spLocks noChangeAspect="1" noChangeArrowheads="1"/>
            </p:cNvSpPr>
            <p:nvPr/>
          </p:nvSpPr>
          <p:spPr bwMode="auto">
            <a:xfrm>
              <a:off x="3121" y="1919"/>
              <a:ext cx="16" cy="12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72" name="Line 180"/>
            <p:cNvSpPr>
              <a:spLocks noChangeAspect="1" noChangeShapeType="1"/>
            </p:cNvSpPr>
            <p:nvPr/>
          </p:nvSpPr>
          <p:spPr bwMode="auto">
            <a:xfrm>
              <a:off x="2891" y="1919"/>
              <a:ext cx="601" cy="3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73" name="Line 181"/>
            <p:cNvSpPr>
              <a:spLocks noChangeAspect="1" noChangeShapeType="1"/>
            </p:cNvSpPr>
            <p:nvPr/>
          </p:nvSpPr>
          <p:spPr bwMode="auto">
            <a:xfrm flipH="1" flipV="1">
              <a:off x="2891" y="1922"/>
              <a:ext cx="599" cy="14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38774" name="Object 182"/>
          <p:cNvGraphicFramePr>
            <a:graphicFrameLocks noChangeAspect="1"/>
          </p:cNvGraphicFramePr>
          <p:nvPr/>
        </p:nvGraphicFramePr>
        <p:xfrm>
          <a:off x="1033463" y="4983163"/>
          <a:ext cx="603250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8" r:id="rId9" imgW="2844800" imgH="4572000" progId="MS_ClipArt_Gallery">
                  <p:embed/>
                </p:oleObj>
              </mc:Choice>
              <mc:Fallback>
                <p:oleObj r:id="rId9" imgW="2844800" imgH="4572000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463" y="4983163"/>
                        <a:ext cx="603250" cy="1154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775" name="Object 1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120701"/>
              </p:ext>
            </p:extLst>
          </p:nvPr>
        </p:nvGraphicFramePr>
        <p:xfrm>
          <a:off x="3454400" y="4162425"/>
          <a:ext cx="2463143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9" r:id="rId11" imgW="1645920" imgH="978408" progId="MS_ClipArt_Gallery">
                  <p:embed/>
                </p:oleObj>
              </mc:Choice>
              <mc:Fallback>
                <p:oleObj r:id="rId11" imgW="1645920" imgH="978408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400" y="4162425"/>
                        <a:ext cx="2463143" cy="201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776" name="Object 184"/>
          <p:cNvGraphicFramePr>
            <a:graphicFrameLocks noChangeAspect="1"/>
          </p:cNvGraphicFramePr>
          <p:nvPr/>
        </p:nvGraphicFramePr>
        <p:xfrm>
          <a:off x="2774950" y="4294188"/>
          <a:ext cx="1824038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70" r:id="rId13" imgW="4076700" imgH="3467100" progId="MS_ClipArt_Gallery">
                  <p:embed/>
                </p:oleObj>
              </mc:Choice>
              <mc:Fallback>
                <p:oleObj r:id="rId13" imgW="4076700" imgH="3467100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4950" y="4294188"/>
                        <a:ext cx="1824038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8777" name="Freeform 185"/>
          <p:cNvSpPr>
            <a:spLocks noChangeAspect="1"/>
          </p:cNvSpPr>
          <p:nvPr/>
        </p:nvSpPr>
        <p:spPr bwMode="auto">
          <a:xfrm>
            <a:off x="6553200" y="2438400"/>
            <a:ext cx="436563" cy="522288"/>
          </a:xfrm>
          <a:custGeom>
            <a:avLst/>
            <a:gdLst>
              <a:gd name="T0" fmla="*/ 81 w 159"/>
              <a:gd name="T1" fmla="*/ 0 h 159"/>
              <a:gd name="T2" fmla="*/ 96 w 159"/>
              <a:gd name="T3" fmla="*/ 2 h 159"/>
              <a:gd name="T4" fmla="*/ 111 w 159"/>
              <a:gd name="T5" fmla="*/ 5 h 159"/>
              <a:gd name="T6" fmla="*/ 125 w 159"/>
              <a:gd name="T7" fmla="*/ 13 h 159"/>
              <a:gd name="T8" fmla="*/ 136 w 159"/>
              <a:gd name="T9" fmla="*/ 23 h 159"/>
              <a:gd name="T10" fmla="*/ 146 w 159"/>
              <a:gd name="T11" fmla="*/ 34 h 159"/>
              <a:gd name="T12" fmla="*/ 154 w 159"/>
              <a:gd name="T13" fmla="*/ 48 h 159"/>
              <a:gd name="T14" fmla="*/ 157 w 159"/>
              <a:gd name="T15" fmla="*/ 63 h 159"/>
              <a:gd name="T16" fmla="*/ 159 w 159"/>
              <a:gd name="T17" fmla="*/ 78 h 159"/>
              <a:gd name="T18" fmla="*/ 157 w 159"/>
              <a:gd name="T19" fmla="*/ 94 h 159"/>
              <a:gd name="T20" fmla="*/ 154 w 159"/>
              <a:gd name="T21" fmla="*/ 109 h 159"/>
              <a:gd name="T22" fmla="*/ 146 w 159"/>
              <a:gd name="T23" fmla="*/ 122 h 159"/>
              <a:gd name="T24" fmla="*/ 136 w 159"/>
              <a:gd name="T25" fmla="*/ 136 h 159"/>
              <a:gd name="T26" fmla="*/ 125 w 159"/>
              <a:gd name="T27" fmla="*/ 145 h 159"/>
              <a:gd name="T28" fmla="*/ 111 w 159"/>
              <a:gd name="T29" fmla="*/ 151 h 159"/>
              <a:gd name="T30" fmla="*/ 96 w 159"/>
              <a:gd name="T31" fmla="*/ 157 h 159"/>
              <a:gd name="T32" fmla="*/ 81 w 159"/>
              <a:gd name="T33" fmla="*/ 159 h 159"/>
              <a:gd name="T34" fmla="*/ 65 w 159"/>
              <a:gd name="T35" fmla="*/ 157 h 159"/>
              <a:gd name="T36" fmla="*/ 50 w 159"/>
              <a:gd name="T37" fmla="*/ 151 h 159"/>
              <a:gd name="T38" fmla="*/ 37 w 159"/>
              <a:gd name="T39" fmla="*/ 145 h 159"/>
              <a:gd name="T40" fmla="*/ 25 w 159"/>
              <a:gd name="T41" fmla="*/ 136 h 159"/>
              <a:gd name="T42" fmla="*/ 13 w 159"/>
              <a:gd name="T43" fmla="*/ 122 h 159"/>
              <a:gd name="T44" fmla="*/ 8 w 159"/>
              <a:gd name="T45" fmla="*/ 109 h 159"/>
              <a:gd name="T46" fmla="*/ 2 w 159"/>
              <a:gd name="T47" fmla="*/ 94 h 159"/>
              <a:gd name="T48" fmla="*/ 0 w 159"/>
              <a:gd name="T49" fmla="*/ 78 h 159"/>
              <a:gd name="T50" fmla="*/ 2 w 159"/>
              <a:gd name="T51" fmla="*/ 63 h 159"/>
              <a:gd name="T52" fmla="*/ 8 w 159"/>
              <a:gd name="T53" fmla="*/ 48 h 159"/>
              <a:gd name="T54" fmla="*/ 13 w 159"/>
              <a:gd name="T55" fmla="*/ 34 h 159"/>
              <a:gd name="T56" fmla="*/ 25 w 159"/>
              <a:gd name="T57" fmla="*/ 23 h 159"/>
              <a:gd name="T58" fmla="*/ 37 w 159"/>
              <a:gd name="T59" fmla="*/ 13 h 159"/>
              <a:gd name="T60" fmla="*/ 50 w 159"/>
              <a:gd name="T61" fmla="*/ 5 h 159"/>
              <a:gd name="T62" fmla="*/ 65 w 159"/>
              <a:gd name="T63" fmla="*/ 2 h 159"/>
              <a:gd name="T64" fmla="*/ 81 w 159"/>
              <a:gd name="T65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9" h="159">
                <a:moveTo>
                  <a:pt x="81" y="0"/>
                </a:moveTo>
                <a:lnTo>
                  <a:pt x="96" y="2"/>
                </a:lnTo>
                <a:lnTo>
                  <a:pt x="111" y="5"/>
                </a:lnTo>
                <a:lnTo>
                  <a:pt x="125" y="13"/>
                </a:lnTo>
                <a:lnTo>
                  <a:pt x="136" y="23"/>
                </a:lnTo>
                <a:lnTo>
                  <a:pt x="146" y="34"/>
                </a:lnTo>
                <a:lnTo>
                  <a:pt x="154" y="48"/>
                </a:lnTo>
                <a:lnTo>
                  <a:pt x="157" y="63"/>
                </a:lnTo>
                <a:lnTo>
                  <a:pt x="159" y="78"/>
                </a:lnTo>
                <a:lnTo>
                  <a:pt x="157" y="94"/>
                </a:lnTo>
                <a:lnTo>
                  <a:pt x="154" y="109"/>
                </a:lnTo>
                <a:lnTo>
                  <a:pt x="146" y="122"/>
                </a:lnTo>
                <a:lnTo>
                  <a:pt x="136" y="136"/>
                </a:lnTo>
                <a:lnTo>
                  <a:pt x="125" y="145"/>
                </a:lnTo>
                <a:lnTo>
                  <a:pt x="111" y="151"/>
                </a:lnTo>
                <a:lnTo>
                  <a:pt x="96" y="157"/>
                </a:lnTo>
                <a:lnTo>
                  <a:pt x="81" y="159"/>
                </a:lnTo>
                <a:lnTo>
                  <a:pt x="65" y="157"/>
                </a:lnTo>
                <a:lnTo>
                  <a:pt x="50" y="151"/>
                </a:lnTo>
                <a:lnTo>
                  <a:pt x="37" y="145"/>
                </a:lnTo>
                <a:lnTo>
                  <a:pt x="25" y="136"/>
                </a:lnTo>
                <a:lnTo>
                  <a:pt x="13" y="122"/>
                </a:lnTo>
                <a:lnTo>
                  <a:pt x="8" y="109"/>
                </a:lnTo>
                <a:lnTo>
                  <a:pt x="2" y="94"/>
                </a:lnTo>
                <a:lnTo>
                  <a:pt x="0" y="78"/>
                </a:lnTo>
                <a:lnTo>
                  <a:pt x="2" y="63"/>
                </a:lnTo>
                <a:lnTo>
                  <a:pt x="8" y="48"/>
                </a:lnTo>
                <a:lnTo>
                  <a:pt x="13" y="34"/>
                </a:lnTo>
                <a:lnTo>
                  <a:pt x="25" y="23"/>
                </a:lnTo>
                <a:lnTo>
                  <a:pt x="37" y="13"/>
                </a:lnTo>
                <a:lnTo>
                  <a:pt x="50" y="5"/>
                </a:lnTo>
                <a:lnTo>
                  <a:pt x="65" y="2"/>
                </a:lnTo>
                <a:lnTo>
                  <a:pt x="81" y="0"/>
                </a:lnTo>
                <a:close/>
              </a:path>
            </a:pathLst>
          </a:custGeom>
          <a:solidFill>
            <a:srgbClr val="FF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778" name="Freeform 186"/>
          <p:cNvSpPr>
            <a:spLocks noChangeAspect="1"/>
          </p:cNvSpPr>
          <p:nvPr/>
        </p:nvSpPr>
        <p:spPr bwMode="auto">
          <a:xfrm>
            <a:off x="5943600" y="2438400"/>
            <a:ext cx="2030413" cy="657225"/>
          </a:xfrm>
          <a:custGeom>
            <a:avLst/>
            <a:gdLst>
              <a:gd name="T0" fmla="*/ 741 w 741"/>
              <a:gd name="T1" fmla="*/ 130 h 201"/>
              <a:gd name="T2" fmla="*/ 733 w 741"/>
              <a:gd name="T3" fmla="*/ 119 h 201"/>
              <a:gd name="T4" fmla="*/ 703 w 741"/>
              <a:gd name="T5" fmla="*/ 111 h 201"/>
              <a:gd name="T6" fmla="*/ 662 w 741"/>
              <a:gd name="T7" fmla="*/ 121 h 201"/>
              <a:gd name="T8" fmla="*/ 662 w 741"/>
              <a:gd name="T9" fmla="*/ 109 h 201"/>
              <a:gd name="T10" fmla="*/ 653 w 741"/>
              <a:gd name="T11" fmla="*/ 100 h 201"/>
              <a:gd name="T12" fmla="*/ 647 w 741"/>
              <a:gd name="T13" fmla="*/ 102 h 201"/>
              <a:gd name="T14" fmla="*/ 658 w 741"/>
              <a:gd name="T15" fmla="*/ 98 h 201"/>
              <a:gd name="T16" fmla="*/ 660 w 741"/>
              <a:gd name="T17" fmla="*/ 92 h 201"/>
              <a:gd name="T18" fmla="*/ 647 w 741"/>
              <a:gd name="T19" fmla="*/ 77 h 201"/>
              <a:gd name="T20" fmla="*/ 635 w 741"/>
              <a:gd name="T21" fmla="*/ 77 h 201"/>
              <a:gd name="T22" fmla="*/ 639 w 741"/>
              <a:gd name="T23" fmla="*/ 61 h 201"/>
              <a:gd name="T24" fmla="*/ 628 w 741"/>
              <a:gd name="T25" fmla="*/ 55 h 201"/>
              <a:gd name="T26" fmla="*/ 620 w 741"/>
              <a:gd name="T27" fmla="*/ 52 h 201"/>
              <a:gd name="T28" fmla="*/ 624 w 741"/>
              <a:gd name="T29" fmla="*/ 29 h 201"/>
              <a:gd name="T30" fmla="*/ 616 w 741"/>
              <a:gd name="T31" fmla="*/ 13 h 201"/>
              <a:gd name="T32" fmla="*/ 601 w 741"/>
              <a:gd name="T33" fmla="*/ 4 h 201"/>
              <a:gd name="T34" fmla="*/ 582 w 741"/>
              <a:gd name="T35" fmla="*/ 4 h 201"/>
              <a:gd name="T36" fmla="*/ 560 w 741"/>
              <a:gd name="T37" fmla="*/ 15 h 201"/>
              <a:gd name="T38" fmla="*/ 543 w 741"/>
              <a:gd name="T39" fmla="*/ 0 h 201"/>
              <a:gd name="T40" fmla="*/ 524 w 741"/>
              <a:gd name="T41" fmla="*/ 2 h 201"/>
              <a:gd name="T42" fmla="*/ 493 w 741"/>
              <a:gd name="T43" fmla="*/ 27 h 201"/>
              <a:gd name="T44" fmla="*/ 482 w 741"/>
              <a:gd name="T45" fmla="*/ 38 h 201"/>
              <a:gd name="T46" fmla="*/ 474 w 741"/>
              <a:gd name="T47" fmla="*/ 31 h 201"/>
              <a:gd name="T48" fmla="*/ 466 w 741"/>
              <a:gd name="T49" fmla="*/ 29 h 201"/>
              <a:gd name="T50" fmla="*/ 453 w 741"/>
              <a:gd name="T51" fmla="*/ 23 h 201"/>
              <a:gd name="T52" fmla="*/ 440 w 741"/>
              <a:gd name="T53" fmla="*/ 29 h 201"/>
              <a:gd name="T54" fmla="*/ 436 w 741"/>
              <a:gd name="T55" fmla="*/ 31 h 201"/>
              <a:gd name="T56" fmla="*/ 424 w 741"/>
              <a:gd name="T57" fmla="*/ 31 h 201"/>
              <a:gd name="T58" fmla="*/ 415 w 741"/>
              <a:gd name="T59" fmla="*/ 38 h 201"/>
              <a:gd name="T60" fmla="*/ 405 w 741"/>
              <a:gd name="T61" fmla="*/ 34 h 201"/>
              <a:gd name="T62" fmla="*/ 378 w 741"/>
              <a:gd name="T63" fmla="*/ 27 h 201"/>
              <a:gd name="T64" fmla="*/ 357 w 741"/>
              <a:gd name="T65" fmla="*/ 32 h 201"/>
              <a:gd name="T66" fmla="*/ 343 w 741"/>
              <a:gd name="T67" fmla="*/ 48 h 201"/>
              <a:gd name="T68" fmla="*/ 338 w 741"/>
              <a:gd name="T69" fmla="*/ 69 h 201"/>
              <a:gd name="T70" fmla="*/ 343 w 741"/>
              <a:gd name="T71" fmla="*/ 92 h 201"/>
              <a:gd name="T72" fmla="*/ 330 w 741"/>
              <a:gd name="T73" fmla="*/ 92 h 201"/>
              <a:gd name="T74" fmla="*/ 326 w 741"/>
              <a:gd name="T75" fmla="*/ 102 h 201"/>
              <a:gd name="T76" fmla="*/ 319 w 741"/>
              <a:gd name="T77" fmla="*/ 98 h 201"/>
              <a:gd name="T78" fmla="*/ 303 w 741"/>
              <a:gd name="T79" fmla="*/ 107 h 201"/>
              <a:gd name="T80" fmla="*/ 303 w 741"/>
              <a:gd name="T81" fmla="*/ 126 h 201"/>
              <a:gd name="T82" fmla="*/ 269 w 741"/>
              <a:gd name="T83" fmla="*/ 105 h 201"/>
              <a:gd name="T84" fmla="*/ 244 w 741"/>
              <a:gd name="T85" fmla="*/ 105 h 201"/>
              <a:gd name="T86" fmla="*/ 228 w 741"/>
              <a:gd name="T87" fmla="*/ 119 h 201"/>
              <a:gd name="T88" fmla="*/ 219 w 741"/>
              <a:gd name="T89" fmla="*/ 144 h 201"/>
              <a:gd name="T90" fmla="*/ 215 w 741"/>
              <a:gd name="T91" fmla="*/ 140 h 201"/>
              <a:gd name="T92" fmla="*/ 167 w 741"/>
              <a:gd name="T93" fmla="*/ 134 h 201"/>
              <a:gd name="T94" fmla="*/ 128 w 741"/>
              <a:gd name="T95" fmla="*/ 142 h 201"/>
              <a:gd name="T96" fmla="*/ 119 w 741"/>
              <a:gd name="T97" fmla="*/ 153 h 201"/>
              <a:gd name="T98" fmla="*/ 102 w 741"/>
              <a:gd name="T99" fmla="*/ 146 h 201"/>
              <a:gd name="T100" fmla="*/ 82 w 741"/>
              <a:gd name="T101" fmla="*/ 150 h 201"/>
              <a:gd name="T102" fmla="*/ 78 w 741"/>
              <a:gd name="T103" fmla="*/ 157 h 201"/>
              <a:gd name="T104" fmla="*/ 65 w 741"/>
              <a:gd name="T105" fmla="*/ 155 h 201"/>
              <a:gd name="T106" fmla="*/ 52 w 741"/>
              <a:gd name="T107" fmla="*/ 161 h 201"/>
              <a:gd name="T108" fmla="*/ 52 w 741"/>
              <a:gd name="T109" fmla="*/ 167 h 201"/>
              <a:gd name="T110" fmla="*/ 40 w 741"/>
              <a:gd name="T111" fmla="*/ 167 h 201"/>
              <a:gd name="T112" fmla="*/ 0 w 741"/>
              <a:gd name="T113" fmla="*/ 182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41" h="201">
                <a:moveTo>
                  <a:pt x="77" y="201"/>
                </a:moveTo>
                <a:lnTo>
                  <a:pt x="741" y="201"/>
                </a:lnTo>
                <a:lnTo>
                  <a:pt x="741" y="130"/>
                </a:lnTo>
                <a:lnTo>
                  <a:pt x="741" y="126"/>
                </a:lnTo>
                <a:lnTo>
                  <a:pt x="739" y="125"/>
                </a:lnTo>
                <a:lnTo>
                  <a:pt x="733" y="119"/>
                </a:lnTo>
                <a:lnTo>
                  <a:pt x="726" y="115"/>
                </a:lnTo>
                <a:lnTo>
                  <a:pt x="716" y="111"/>
                </a:lnTo>
                <a:lnTo>
                  <a:pt x="703" y="111"/>
                </a:lnTo>
                <a:lnTo>
                  <a:pt x="689" y="111"/>
                </a:lnTo>
                <a:lnTo>
                  <a:pt x="676" y="115"/>
                </a:lnTo>
                <a:lnTo>
                  <a:pt x="662" y="121"/>
                </a:lnTo>
                <a:lnTo>
                  <a:pt x="664" y="117"/>
                </a:lnTo>
                <a:lnTo>
                  <a:pt x="664" y="113"/>
                </a:lnTo>
                <a:lnTo>
                  <a:pt x="662" y="109"/>
                </a:lnTo>
                <a:lnTo>
                  <a:pt x="658" y="105"/>
                </a:lnTo>
                <a:lnTo>
                  <a:pt x="657" y="102"/>
                </a:lnTo>
                <a:lnTo>
                  <a:pt x="653" y="100"/>
                </a:lnTo>
                <a:lnTo>
                  <a:pt x="651" y="100"/>
                </a:lnTo>
                <a:lnTo>
                  <a:pt x="649" y="100"/>
                </a:lnTo>
                <a:lnTo>
                  <a:pt x="647" y="102"/>
                </a:lnTo>
                <a:lnTo>
                  <a:pt x="653" y="102"/>
                </a:lnTo>
                <a:lnTo>
                  <a:pt x="655" y="100"/>
                </a:lnTo>
                <a:lnTo>
                  <a:pt x="658" y="98"/>
                </a:lnTo>
                <a:lnTo>
                  <a:pt x="660" y="96"/>
                </a:lnTo>
                <a:lnTo>
                  <a:pt x="660" y="94"/>
                </a:lnTo>
                <a:lnTo>
                  <a:pt x="660" y="92"/>
                </a:lnTo>
                <a:lnTo>
                  <a:pt x="658" y="86"/>
                </a:lnTo>
                <a:lnTo>
                  <a:pt x="653" y="80"/>
                </a:lnTo>
                <a:lnTo>
                  <a:pt x="647" y="77"/>
                </a:lnTo>
                <a:lnTo>
                  <a:pt x="641" y="75"/>
                </a:lnTo>
                <a:lnTo>
                  <a:pt x="639" y="75"/>
                </a:lnTo>
                <a:lnTo>
                  <a:pt x="635" y="77"/>
                </a:lnTo>
                <a:lnTo>
                  <a:pt x="639" y="71"/>
                </a:lnTo>
                <a:lnTo>
                  <a:pt x="639" y="65"/>
                </a:lnTo>
                <a:lnTo>
                  <a:pt x="639" y="61"/>
                </a:lnTo>
                <a:lnTo>
                  <a:pt x="635" y="57"/>
                </a:lnTo>
                <a:lnTo>
                  <a:pt x="632" y="55"/>
                </a:lnTo>
                <a:lnTo>
                  <a:pt x="628" y="55"/>
                </a:lnTo>
                <a:lnTo>
                  <a:pt x="622" y="57"/>
                </a:lnTo>
                <a:lnTo>
                  <a:pt x="614" y="61"/>
                </a:lnTo>
                <a:lnTo>
                  <a:pt x="620" y="52"/>
                </a:lnTo>
                <a:lnTo>
                  <a:pt x="622" y="44"/>
                </a:lnTo>
                <a:lnTo>
                  <a:pt x="624" y="36"/>
                </a:lnTo>
                <a:lnTo>
                  <a:pt x="624" y="29"/>
                </a:lnTo>
                <a:lnTo>
                  <a:pt x="622" y="23"/>
                </a:lnTo>
                <a:lnTo>
                  <a:pt x="620" y="17"/>
                </a:lnTo>
                <a:lnTo>
                  <a:pt x="616" y="13"/>
                </a:lnTo>
                <a:lnTo>
                  <a:pt x="612" y="9"/>
                </a:lnTo>
                <a:lnTo>
                  <a:pt x="607" y="6"/>
                </a:lnTo>
                <a:lnTo>
                  <a:pt x="601" y="4"/>
                </a:lnTo>
                <a:lnTo>
                  <a:pt x="595" y="4"/>
                </a:lnTo>
                <a:lnTo>
                  <a:pt x="587" y="4"/>
                </a:lnTo>
                <a:lnTo>
                  <a:pt x="582" y="4"/>
                </a:lnTo>
                <a:lnTo>
                  <a:pt x="574" y="7"/>
                </a:lnTo>
                <a:lnTo>
                  <a:pt x="568" y="9"/>
                </a:lnTo>
                <a:lnTo>
                  <a:pt x="560" y="15"/>
                </a:lnTo>
                <a:lnTo>
                  <a:pt x="555" y="7"/>
                </a:lnTo>
                <a:lnTo>
                  <a:pt x="549" y="4"/>
                </a:lnTo>
                <a:lnTo>
                  <a:pt x="543" y="0"/>
                </a:lnTo>
                <a:lnTo>
                  <a:pt x="536" y="0"/>
                </a:lnTo>
                <a:lnTo>
                  <a:pt x="530" y="0"/>
                </a:lnTo>
                <a:lnTo>
                  <a:pt x="524" y="2"/>
                </a:lnTo>
                <a:lnTo>
                  <a:pt x="512" y="7"/>
                </a:lnTo>
                <a:lnTo>
                  <a:pt x="503" y="17"/>
                </a:lnTo>
                <a:lnTo>
                  <a:pt x="493" y="27"/>
                </a:lnTo>
                <a:lnTo>
                  <a:pt x="488" y="36"/>
                </a:lnTo>
                <a:lnTo>
                  <a:pt x="484" y="44"/>
                </a:lnTo>
                <a:lnTo>
                  <a:pt x="482" y="38"/>
                </a:lnTo>
                <a:lnTo>
                  <a:pt x="478" y="32"/>
                </a:lnTo>
                <a:lnTo>
                  <a:pt x="476" y="31"/>
                </a:lnTo>
                <a:lnTo>
                  <a:pt x="474" y="31"/>
                </a:lnTo>
                <a:lnTo>
                  <a:pt x="472" y="31"/>
                </a:lnTo>
                <a:lnTo>
                  <a:pt x="468" y="34"/>
                </a:lnTo>
                <a:lnTo>
                  <a:pt x="466" y="29"/>
                </a:lnTo>
                <a:lnTo>
                  <a:pt x="463" y="27"/>
                </a:lnTo>
                <a:lnTo>
                  <a:pt x="457" y="25"/>
                </a:lnTo>
                <a:lnTo>
                  <a:pt x="453" y="23"/>
                </a:lnTo>
                <a:lnTo>
                  <a:pt x="447" y="23"/>
                </a:lnTo>
                <a:lnTo>
                  <a:pt x="443" y="25"/>
                </a:lnTo>
                <a:lnTo>
                  <a:pt x="440" y="29"/>
                </a:lnTo>
                <a:lnTo>
                  <a:pt x="438" y="32"/>
                </a:lnTo>
                <a:lnTo>
                  <a:pt x="438" y="31"/>
                </a:lnTo>
                <a:lnTo>
                  <a:pt x="436" y="31"/>
                </a:lnTo>
                <a:lnTo>
                  <a:pt x="432" y="29"/>
                </a:lnTo>
                <a:lnTo>
                  <a:pt x="428" y="29"/>
                </a:lnTo>
                <a:lnTo>
                  <a:pt x="424" y="31"/>
                </a:lnTo>
                <a:lnTo>
                  <a:pt x="420" y="32"/>
                </a:lnTo>
                <a:lnTo>
                  <a:pt x="416" y="34"/>
                </a:lnTo>
                <a:lnTo>
                  <a:pt x="415" y="38"/>
                </a:lnTo>
                <a:lnTo>
                  <a:pt x="415" y="40"/>
                </a:lnTo>
                <a:lnTo>
                  <a:pt x="415" y="42"/>
                </a:lnTo>
                <a:lnTo>
                  <a:pt x="405" y="34"/>
                </a:lnTo>
                <a:lnTo>
                  <a:pt x="395" y="31"/>
                </a:lnTo>
                <a:lnTo>
                  <a:pt x="386" y="29"/>
                </a:lnTo>
                <a:lnTo>
                  <a:pt x="378" y="27"/>
                </a:lnTo>
                <a:lnTo>
                  <a:pt x="370" y="27"/>
                </a:lnTo>
                <a:lnTo>
                  <a:pt x="363" y="29"/>
                </a:lnTo>
                <a:lnTo>
                  <a:pt x="357" y="32"/>
                </a:lnTo>
                <a:lnTo>
                  <a:pt x="351" y="36"/>
                </a:lnTo>
                <a:lnTo>
                  <a:pt x="347" y="42"/>
                </a:lnTo>
                <a:lnTo>
                  <a:pt x="343" y="48"/>
                </a:lnTo>
                <a:lnTo>
                  <a:pt x="340" y="54"/>
                </a:lnTo>
                <a:lnTo>
                  <a:pt x="338" y="61"/>
                </a:lnTo>
                <a:lnTo>
                  <a:pt x="338" y="69"/>
                </a:lnTo>
                <a:lnTo>
                  <a:pt x="340" y="77"/>
                </a:lnTo>
                <a:lnTo>
                  <a:pt x="342" y="84"/>
                </a:lnTo>
                <a:lnTo>
                  <a:pt x="343" y="92"/>
                </a:lnTo>
                <a:lnTo>
                  <a:pt x="338" y="90"/>
                </a:lnTo>
                <a:lnTo>
                  <a:pt x="332" y="90"/>
                </a:lnTo>
                <a:lnTo>
                  <a:pt x="330" y="92"/>
                </a:lnTo>
                <a:lnTo>
                  <a:pt x="328" y="94"/>
                </a:lnTo>
                <a:lnTo>
                  <a:pt x="326" y="98"/>
                </a:lnTo>
                <a:lnTo>
                  <a:pt x="326" y="102"/>
                </a:lnTo>
                <a:lnTo>
                  <a:pt x="324" y="100"/>
                </a:lnTo>
                <a:lnTo>
                  <a:pt x="322" y="98"/>
                </a:lnTo>
                <a:lnTo>
                  <a:pt x="319" y="98"/>
                </a:lnTo>
                <a:lnTo>
                  <a:pt x="313" y="100"/>
                </a:lnTo>
                <a:lnTo>
                  <a:pt x="309" y="102"/>
                </a:lnTo>
                <a:lnTo>
                  <a:pt x="303" y="107"/>
                </a:lnTo>
                <a:lnTo>
                  <a:pt x="301" y="113"/>
                </a:lnTo>
                <a:lnTo>
                  <a:pt x="301" y="119"/>
                </a:lnTo>
                <a:lnTo>
                  <a:pt x="303" y="126"/>
                </a:lnTo>
                <a:lnTo>
                  <a:pt x="294" y="117"/>
                </a:lnTo>
                <a:lnTo>
                  <a:pt x="282" y="109"/>
                </a:lnTo>
                <a:lnTo>
                  <a:pt x="269" y="105"/>
                </a:lnTo>
                <a:lnTo>
                  <a:pt x="257" y="103"/>
                </a:lnTo>
                <a:lnTo>
                  <a:pt x="249" y="103"/>
                </a:lnTo>
                <a:lnTo>
                  <a:pt x="244" y="105"/>
                </a:lnTo>
                <a:lnTo>
                  <a:pt x="238" y="109"/>
                </a:lnTo>
                <a:lnTo>
                  <a:pt x="234" y="113"/>
                </a:lnTo>
                <a:lnTo>
                  <a:pt x="228" y="119"/>
                </a:lnTo>
                <a:lnTo>
                  <a:pt x="224" y="125"/>
                </a:lnTo>
                <a:lnTo>
                  <a:pt x="221" y="134"/>
                </a:lnTo>
                <a:lnTo>
                  <a:pt x="219" y="144"/>
                </a:lnTo>
                <a:lnTo>
                  <a:pt x="219" y="142"/>
                </a:lnTo>
                <a:lnTo>
                  <a:pt x="217" y="142"/>
                </a:lnTo>
                <a:lnTo>
                  <a:pt x="215" y="140"/>
                </a:lnTo>
                <a:lnTo>
                  <a:pt x="201" y="136"/>
                </a:lnTo>
                <a:lnTo>
                  <a:pt x="186" y="134"/>
                </a:lnTo>
                <a:lnTo>
                  <a:pt x="167" y="134"/>
                </a:lnTo>
                <a:lnTo>
                  <a:pt x="150" y="136"/>
                </a:lnTo>
                <a:lnTo>
                  <a:pt x="134" y="138"/>
                </a:lnTo>
                <a:lnTo>
                  <a:pt x="128" y="142"/>
                </a:lnTo>
                <a:lnTo>
                  <a:pt x="123" y="144"/>
                </a:lnTo>
                <a:lnTo>
                  <a:pt x="121" y="148"/>
                </a:lnTo>
                <a:lnTo>
                  <a:pt x="119" y="153"/>
                </a:lnTo>
                <a:lnTo>
                  <a:pt x="115" y="150"/>
                </a:lnTo>
                <a:lnTo>
                  <a:pt x="107" y="148"/>
                </a:lnTo>
                <a:lnTo>
                  <a:pt x="102" y="146"/>
                </a:lnTo>
                <a:lnTo>
                  <a:pt x="94" y="146"/>
                </a:lnTo>
                <a:lnTo>
                  <a:pt x="86" y="148"/>
                </a:lnTo>
                <a:lnTo>
                  <a:pt x="82" y="150"/>
                </a:lnTo>
                <a:lnTo>
                  <a:pt x="80" y="151"/>
                </a:lnTo>
                <a:lnTo>
                  <a:pt x="78" y="155"/>
                </a:lnTo>
                <a:lnTo>
                  <a:pt x="78" y="157"/>
                </a:lnTo>
                <a:lnTo>
                  <a:pt x="78" y="161"/>
                </a:lnTo>
                <a:lnTo>
                  <a:pt x="71" y="157"/>
                </a:lnTo>
                <a:lnTo>
                  <a:pt x="65" y="155"/>
                </a:lnTo>
                <a:lnTo>
                  <a:pt x="59" y="155"/>
                </a:lnTo>
                <a:lnTo>
                  <a:pt x="55" y="157"/>
                </a:lnTo>
                <a:lnTo>
                  <a:pt x="52" y="161"/>
                </a:lnTo>
                <a:lnTo>
                  <a:pt x="52" y="163"/>
                </a:lnTo>
                <a:lnTo>
                  <a:pt x="52" y="165"/>
                </a:lnTo>
                <a:lnTo>
                  <a:pt x="52" y="167"/>
                </a:lnTo>
                <a:lnTo>
                  <a:pt x="54" y="169"/>
                </a:lnTo>
                <a:lnTo>
                  <a:pt x="48" y="167"/>
                </a:lnTo>
                <a:lnTo>
                  <a:pt x="40" y="167"/>
                </a:lnTo>
                <a:lnTo>
                  <a:pt x="25" y="171"/>
                </a:lnTo>
                <a:lnTo>
                  <a:pt x="9" y="176"/>
                </a:lnTo>
                <a:lnTo>
                  <a:pt x="0" y="182"/>
                </a:lnTo>
                <a:lnTo>
                  <a:pt x="77" y="201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779" name="Freeform 187"/>
          <p:cNvSpPr>
            <a:spLocks noChangeAspect="1"/>
          </p:cNvSpPr>
          <p:nvPr/>
        </p:nvSpPr>
        <p:spPr bwMode="auto">
          <a:xfrm>
            <a:off x="533400" y="2057400"/>
            <a:ext cx="2165350" cy="1068388"/>
          </a:xfrm>
          <a:custGeom>
            <a:avLst/>
            <a:gdLst>
              <a:gd name="T0" fmla="*/ 428 w 791"/>
              <a:gd name="T1" fmla="*/ 50 h 326"/>
              <a:gd name="T2" fmla="*/ 392 w 791"/>
              <a:gd name="T3" fmla="*/ 30 h 326"/>
              <a:gd name="T4" fmla="*/ 334 w 791"/>
              <a:gd name="T5" fmla="*/ 36 h 326"/>
              <a:gd name="T6" fmla="*/ 317 w 791"/>
              <a:gd name="T7" fmla="*/ 86 h 326"/>
              <a:gd name="T8" fmla="*/ 311 w 791"/>
              <a:gd name="T9" fmla="*/ 94 h 326"/>
              <a:gd name="T10" fmla="*/ 303 w 791"/>
              <a:gd name="T11" fmla="*/ 113 h 326"/>
              <a:gd name="T12" fmla="*/ 284 w 791"/>
              <a:gd name="T13" fmla="*/ 113 h 326"/>
              <a:gd name="T14" fmla="*/ 267 w 791"/>
              <a:gd name="T15" fmla="*/ 125 h 326"/>
              <a:gd name="T16" fmla="*/ 252 w 791"/>
              <a:gd name="T17" fmla="*/ 149 h 326"/>
              <a:gd name="T18" fmla="*/ 253 w 791"/>
              <a:gd name="T19" fmla="*/ 167 h 326"/>
              <a:gd name="T20" fmla="*/ 261 w 791"/>
              <a:gd name="T21" fmla="*/ 182 h 326"/>
              <a:gd name="T22" fmla="*/ 275 w 791"/>
              <a:gd name="T23" fmla="*/ 201 h 326"/>
              <a:gd name="T24" fmla="*/ 263 w 791"/>
              <a:gd name="T25" fmla="*/ 203 h 326"/>
              <a:gd name="T26" fmla="*/ 230 w 791"/>
              <a:gd name="T27" fmla="*/ 211 h 326"/>
              <a:gd name="T28" fmla="*/ 229 w 791"/>
              <a:gd name="T29" fmla="*/ 230 h 326"/>
              <a:gd name="T30" fmla="*/ 219 w 791"/>
              <a:gd name="T31" fmla="*/ 240 h 326"/>
              <a:gd name="T32" fmla="*/ 207 w 791"/>
              <a:gd name="T33" fmla="*/ 245 h 326"/>
              <a:gd name="T34" fmla="*/ 198 w 791"/>
              <a:gd name="T35" fmla="*/ 265 h 326"/>
              <a:gd name="T36" fmla="*/ 196 w 791"/>
              <a:gd name="T37" fmla="*/ 272 h 326"/>
              <a:gd name="T38" fmla="*/ 177 w 791"/>
              <a:gd name="T39" fmla="*/ 259 h 326"/>
              <a:gd name="T40" fmla="*/ 161 w 791"/>
              <a:gd name="T41" fmla="*/ 228 h 326"/>
              <a:gd name="T42" fmla="*/ 119 w 791"/>
              <a:gd name="T43" fmla="*/ 217 h 326"/>
              <a:gd name="T44" fmla="*/ 86 w 791"/>
              <a:gd name="T45" fmla="*/ 255 h 326"/>
              <a:gd name="T46" fmla="*/ 98 w 791"/>
              <a:gd name="T47" fmla="*/ 280 h 326"/>
              <a:gd name="T48" fmla="*/ 73 w 791"/>
              <a:gd name="T49" fmla="*/ 278 h 326"/>
              <a:gd name="T50" fmla="*/ 48 w 791"/>
              <a:gd name="T51" fmla="*/ 274 h 326"/>
              <a:gd name="T52" fmla="*/ 8 w 791"/>
              <a:gd name="T53" fmla="*/ 276 h 326"/>
              <a:gd name="T54" fmla="*/ 131 w 791"/>
              <a:gd name="T55" fmla="*/ 326 h 326"/>
              <a:gd name="T56" fmla="*/ 234 w 791"/>
              <a:gd name="T57" fmla="*/ 301 h 326"/>
              <a:gd name="T58" fmla="*/ 280 w 791"/>
              <a:gd name="T59" fmla="*/ 311 h 326"/>
              <a:gd name="T60" fmla="*/ 330 w 791"/>
              <a:gd name="T61" fmla="*/ 311 h 326"/>
              <a:gd name="T62" fmla="*/ 359 w 791"/>
              <a:gd name="T63" fmla="*/ 293 h 326"/>
              <a:gd name="T64" fmla="*/ 666 w 791"/>
              <a:gd name="T65" fmla="*/ 299 h 326"/>
              <a:gd name="T66" fmla="*/ 684 w 791"/>
              <a:gd name="T67" fmla="*/ 307 h 326"/>
              <a:gd name="T68" fmla="*/ 741 w 791"/>
              <a:gd name="T69" fmla="*/ 291 h 326"/>
              <a:gd name="T70" fmla="*/ 741 w 791"/>
              <a:gd name="T71" fmla="*/ 272 h 326"/>
              <a:gd name="T72" fmla="*/ 753 w 791"/>
              <a:gd name="T73" fmla="*/ 261 h 326"/>
              <a:gd name="T74" fmla="*/ 791 w 791"/>
              <a:gd name="T75" fmla="*/ 220 h 326"/>
              <a:gd name="T76" fmla="*/ 778 w 791"/>
              <a:gd name="T77" fmla="*/ 199 h 326"/>
              <a:gd name="T78" fmla="*/ 762 w 791"/>
              <a:gd name="T79" fmla="*/ 165 h 326"/>
              <a:gd name="T80" fmla="*/ 737 w 791"/>
              <a:gd name="T81" fmla="*/ 171 h 326"/>
              <a:gd name="T82" fmla="*/ 711 w 791"/>
              <a:gd name="T83" fmla="*/ 167 h 326"/>
              <a:gd name="T84" fmla="*/ 693 w 791"/>
              <a:gd name="T85" fmla="*/ 180 h 326"/>
              <a:gd name="T86" fmla="*/ 666 w 791"/>
              <a:gd name="T87" fmla="*/ 199 h 326"/>
              <a:gd name="T88" fmla="*/ 643 w 791"/>
              <a:gd name="T89" fmla="*/ 190 h 326"/>
              <a:gd name="T90" fmla="*/ 603 w 791"/>
              <a:gd name="T91" fmla="*/ 188 h 326"/>
              <a:gd name="T92" fmla="*/ 582 w 791"/>
              <a:gd name="T93" fmla="*/ 165 h 326"/>
              <a:gd name="T94" fmla="*/ 618 w 791"/>
              <a:gd name="T95" fmla="*/ 146 h 326"/>
              <a:gd name="T96" fmla="*/ 628 w 791"/>
              <a:gd name="T97" fmla="*/ 115 h 326"/>
              <a:gd name="T98" fmla="*/ 611 w 791"/>
              <a:gd name="T99" fmla="*/ 88 h 326"/>
              <a:gd name="T100" fmla="*/ 641 w 791"/>
              <a:gd name="T101" fmla="*/ 78 h 326"/>
              <a:gd name="T102" fmla="*/ 672 w 791"/>
              <a:gd name="T103" fmla="*/ 44 h 326"/>
              <a:gd name="T104" fmla="*/ 661 w 791"/>
              <a:gd name="T105" fmla="*/ 9 h 326"/>
              <a:gd name="T106" fmla="*/ 615 w 791"/>
              <a:gd name="T107" fmla="*/ 0 h 326"/>
              <a:gd name="T108" fmla="*/ 590 w 791"/>
              <a:gd name="T109" fmla="*/ 25 h 326"/>
              <a:gd name="T110" fmla="*/ 572 w 791"/>
              <a:gd name="T111" fmla="*/ 32 h 326"/>
              <a:gd name="T112" fmla="*/ 553 w 791"/>
              <a:gd name="T113" fmla="*/ 38 h 326"/>
              <a:gd name="T114" fmla="*/ 543 w 791"/>
              <a:gd name="T115" fmla="*/ 42 h 326"/>
              <a:gd name="T116" fmla="*/ 501 w 791"/>
              <a:gd name="T117" fmla="*/ 29 h 326"/>
              <a:gd name="T118" fmla="*/ 465 w 791"/>
              <a:gd name="T119" fmla="*/ 59 h 326"/>
              <a:gd name="T120" fmla="*/ 444 w 791"/>
              <a:gd name="T121" fmla="*/ 84 h 326"/>
              <a:gd name="T122" fmla="*/ 426 w 791"/>
              <a:gd name="T123" fmla="*/ 84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91" h="326">
                <a:moveTo>
                  <a:pt x="426" y="73"/>
                </a:moveTo>
                <a:lnTo>
                  <a:pt x="428" y="67"/>
                </a:lnTo>
                <a:lnTo>
                  <a:pt x="430" y="61"/>
                </a:lnTo>
                <a:lnTo>
                  <a:pt x="428" y="55"/>
                </a:lnTo>
                <a:lnTo>
                  <a:pt x="428" y="50"/>
                </a:lnTo>
                <a:lnTo>
                  <a:pt x="424" y="46"/>
                </a:lnTo>
                <a:lnTo>
                  <a:pt x="419" y="40"/>
                </a:lnTo>
                <a:lnTo>
                  <a:pt x="413" y="36"/>
                </a:lnTo>
                <a:lnTo>
                  <a:pt x="405" y="34"/>
                </a:lnTo>
                <a:lnTo>
                  <a:pt x="392" y="30"/>
                </a:lnTo>
                <a:lnTo>
                  <a:pt x="378" y="27"/>
                </a:lnTo>
                <a:lnTo>
                  <a:pt x="367" y="27"/>
                </a:lnTo>
                <a:lnTo>
                  <a:pt x="353" y="29"/>
                </a:lnTo>
                <a:lnTo>
                  <a:pt x="344" y="30"/>
                </a:lnTo>
                <a:lnTo>
                  <a:pt x="334" y="36"/>
                </a:lnTo>
                <a:lnTo>
                  <a:pt x="326" y="42"/>
                </a:lnTo>
                <a:lnTo>
                  <a:pt x="325" y="46"/>
                </a:lnTo>
                <a:lnTo>
                  <a:pt x="323" y="52"/>
                </a:lnTo>
                <a:lnTo>
                  <a:pt x="317" y="77"/>
                </a:lnTo>
                <a:lnTo>
                  <a:pt x="317" y="86"/>
                </a:lnTo>
                <a:lnTo>
                  <a:pt x="317" y="90"/>
                </a:lnTo>
                <a:lnTo>
                  <a:pt x="319" y="90"/>
                </a:lnTo>
                <a:lnTo>
                  <a:pt x="319" y="92"/>
                </a:lnTo>
                <a:lnTo>
                  <a:pt x="315" y="92"/>
                </a:lnTo>
                <a:lnTo>
                  <a:pt x="311" y="94"/>
                </a:lnTo>
                <a:lnTo>
                  <a:pt x="307" y="96"/>
                </a:lnTo>
                <a:lnTo>
                  <a:pt x="303" y="100"/>
                </a:lnTo>
                <a:lnTo>
                  <a:pt x="301" y="103"/>
                </a:lnTo>
                <a:lnTo>
                  <a:pt x="301" y="107"/>
                </a:lnTo>
                <a:lnTo>
                  <a:pt x="303" y="113"/>
                </a:lnTo>
                <a:lnTo>
                  <a:pt x="307" y="119"/>
                </a:lnTo>
                <a:lnTo>
                  <a:pt x="298" y="113"/>
                </a:lnTo>
                <a:lnTo>
                  <a:pt x="294" y="113"/>
                </a:lnTo>
                <a:lnTo>
                  <a:pt x="288" y="113"/>
                </a:lnTo>
                <a:lnTo>
                  <a:pt x="284" y="113"/>
                </a:lnTo>
                <a:lnTo>
                  <a:pt x="282" y="115"/>
                </a:lnTo>
                <a:lnTo>
                  <a:pt x="282" y="119"/>
                </a:lnTo>
                <a:lnTo>
                  <a:pt x="282" y="123"/>
                </a:lnTo>
                <a:lnTo>
                  <a:pt x="275" y="123"/>
                </a:lnTo>
                <a:lnTo>
                  <a:pt x="267" y="125"/>
                </a:lnTo>
                <a:lnTo>
                  <a:pt x="261" y="128"/>
                </a:lnTo>
                <a:lnTo>
                  <a:pt x="255" y="132"/>
                </a:lnTo>
                <a:lnTo>
                  <a:pt x="252" y="138"/>
                </a:lnTo>
                <a:lnTo>
                  <a:pt x="252" y="146"/>
                </a:lnTo>
                <a:lnTo>
                  <a:pt x="252" y="149"/>
                </a:lnTo>
                <a:lnTo>
                  <a:pt x="253" y="151"/>
                </a:lnTo>
                <a:lnTo>
                  <a:pt x="255" y="155"/>
                </a:lnTo>
                <a:lnTo>
                  <a:pt x="257" y="159"/>
                </a:lnTo>
                <a:lnTo>
                  <a:pt x="253" y="163"/>
                </a:lnTo>
                <a:lnTo>
                  <a:pt x="253" y="167"/>
                </a:lnTo>
                <a:lnTo>
                  <a:pt x="252" y="169"/>
                </a:lnTo>
                <a:lnTo>
                  <a:pt x="252" y="172"/>
                </a:lnTo>
                <a:lnTo>
                  <a:pt x="253" y="176"/>
                </a:lnTo>
                <a:lnTo>
                  <a:pt x="257" y="178"/>
                </a:lnTo>
                <a:lnTo>
                  <a:pt x="261" y="182"/>
                </a:lnTo>
                <a:lnTo>
                  <a:pt x="267" y="184"/>
                </a:lnTo>
                <a:lnTo>
                  <a:pt x="271" y="188"/>
                </a:lnTo>
                <a:lnTo>
                  <a:pt x="273" y="192"/>
                </a:lnTo>
                <a:lnTo>
                  <a:pt x="275" y="197"/>
                </a:lnTo>
                <a:lnTo>
                  <a:pt x="275" y="201"/>
                </a:lnTo>
                <a:lnTo>
                  <a:pt x="273" y="203"/>
                </a:lnTo>
                <a:lnTo>
                  <a:pt x="271" y="205"/>
                </a:lnTo>
                <a:lnTo>
                  <a:pt x="271" y="207"/>
                </a:lnTo>
                <a:lnTo>
                  <a:pt x="269" y="207"/>
                </a:lnTo>
                <a:lnTo>
                  <a:pt x="263" y="203"/>
                </a:lnTo>
                <a:lnTo>
                  <a:pt x="255" y="201"/>
                </a:lnTo>
                <a:lnTo>
                  <a:pt x="248" y="201"/>
                </a:lnTo>
                <a:lnTo>
                  <a:pt x="240" y="203"/>
                </a:lnTo>
                <a:lnTo>
                  <a:pt x="232" y="207"/>
                </a:lnTo>
                <a:lnTo>
                  <a:pt x="230" y="211"/>
                </a:lnTo>
                <a:lnTo>
                  <a:pt x="230" y="213"/>
                </a:lnTo>
                <a:lnTo>
                  <a:pt x="229" y="217"/>
                </a:lnTo>
                <a:lnTo>
                  <a:pt x="229" y="220"/>
                </a:lnTo>
                <a:lnTo>
                  <a:pt x="232" y="232"/>
                </a:lnTo>
                <a:lnTo>
                  <a:pt x="229" y="230"/>
                </a:lnTo>
                <a:lnTo>
                  <a:pt x="225" y="232"/>
                </a:lnTo>
                <a:lnTo>
                  <a:pt x="223" y="232"/>
                </a:lnTo>
                <a:lnTo>
                  <a:pt x="221" y="234"/>
                </a:lnTo>
                <a:lnTo>
                  <a:pt x="219" y="236"/>
                </a:lnTo>
                <a:lnTo>
                  <a:pt x="219" y="240"/>
                </a:lnTo>
                <a:lnTo>
                  <a:pt x="219" y="243"/>
                </a:lnTo>
                <a:lnTo>
                  <a:pt x="221" y="247"/>
                </a:lnTo>
                <a:lnTo>
                  <a:pt x="217" y="245"/>
                </a:lnTo>
                <a:lnTo>
                  <a:pt x="213" y="245"/>
                </a:lnTo>
                <a:lnTo>
                  <a:pt x="207" y="245"/>
                </a:lnTo>
                <a:lnTo>
                  <a:pt x="204" y="245"/>
                </a:lnTo>
                <a:lnTo>
                  <a:pt x="200" y="249"/>
                </a:lnTo>
                <a:lnTo>
                  <a:pt x="198" y="253"/>
                </a:lnTo>
                <a:lnTo>
                  <a:pt x="196" y="257"/>
                </a:lnTo>
                <a:lnTo>
                  <a:pt x="198" y="265"/>
                </a:lnTo>
                <a:lnTo>
                  <a:pt x="200" y="267"/>
                </a:lnTo>
                <a:lnTo>
                  <a:pt x="200" y="270"/>
                </a:lnTo>
                <a:lnTo>
                  <a:pt x="198" y="270"/>
                </a:lnTo>
                <a:lnTo>
                  <a:pt x="198" y="272"/>
                </a:lnTo>
                <a:lnTo>
                  <a:pt x="196" y="272"/>
                </a:lnTo>
                <a:lnTo>
                  <a:pt x="194" y="272"/>
                </a:lnTo>
                <a:lnTo>
                  <a:pt x="188" y="270"/>
                </a:lnTo>
                <a:lnTo>
                  <a:pt x="184" y="268"/>
                </a:lnTo>
                <a:lnTo>
                  <a:pt x="179" y="265"/>
                </a:lnTo>
                <a:lnTo>
                  <a:pt x="177" y="259"/>
                </a:lnTo>
                <a:lnTo>
                  <a:pt x="175" y="255"/>
                </a:lnTo>
                <a:lnTo>
                  <a:pt x="175" y="251"/>
                </a:lnTo>
                <a:lnTo>
                  <a:pt x="175" y="245"/>
                </a:lnTo>
                <a:lnTo>
                  <a:pt x="169" y="236"/>
                </a:lnTo>
                <a:lnTo>
                  <a:pt x="161" y="228"/>
                </a:lnTo>
                <a:lnTo>
                  <a:pt x="150" y="220"/>
                </a:lnTo>
                <a:lnTo>
                  <a:pt x="138" y="217"/>
                </a:lnTo>
                <a:lnTo>
                  <a:pt x="131" y="215"/>
                </a:lnTo>
                <a:lnTo>
                  <a:pt x="125" y="215"/>
                </a:lnTo>
                <a:lnTo>
                  <a:pt x="119" y="217"/>
                </a:lnTo>
                <a:lnTo>
                  <a:pt x="111" y="220"/>
                </a:lnTo>
                <a:lnTo>
                  <a:pt x="106" y="224"/>
                </a:lnTo>
                <a:lnTo>
                  <a:pt x="100" y="232"/>
                </a:lnTo>
                <a:lnTo>
                  <a:pt x="92" y="245"/>
                </a:lnTo>
                <a:lnTo>
                  <a:pt x="86" y="255"/>
                </a:lnTo>
                <a:lnTo>
                  <a:pt x="86" y="263"/>
                </a:lnTo>
                <a:lnTo>
                  <a:pt x="88" y="270"/>
                </a:lnTo>
                <a:lnTo>
                  <a:pt x="90" y="274"/>
                </a:lnTo>
                <a:lnTo>
                  <a:pt x="94" y="278"/>
                </a:lnTo>
                <a:lnTo>
                  <a:pt x="98" y="280"/>
                </a:lnTo>
                <a:lnTo>
                  <a:pt x="88" y="276"/>
                </a:lnTo>
                <a:lnTo>
                  <a:pt x="84" y="274"/>
                </a:lnTo>
                <a:lnTo>
                  <a:pt x="79" y="274"/>
                </a:lnTo>
                <a:lnTo>
                  <a:pt x="75" y="276"/>
                </a:lnTo>
                <a:lnTo>
                  <a:pt x="73" y="278"/>
                </a:lnTo>
                <a:lnTo>
                  <a:pt x="71" y="282"/>
                </a:lnTo>
                <a:lnTo>
                  <a:pt x="69" y="288"/>
                </a:lnTo>
                <a:lnTo>
                  <a:pt x="65" y="284"/>
                </a:lnTo>
                <a:lnTo>
                  <a:pt x="58" y="278"/>
                </a:lnTo>
                <a:lnTo>
                  <a:pt x="48" y="274"/>
                </a:lnTo>
                <a:lnTo>
                  <a:pt x="38" y="272"/>
                </a:lnTo>
                <a:lnTo>
                  <a:pt x="27" y="270"/>
                </a:lnTo>
                <a:lnTo>
                  <a:pt x="17" y="272"/>
                </a:lnTo>
                <a:lnTo>
                  <a:pt x="13" y="274"/>
                </a:lnTo>
                <a:lnTo>
                  <a:pt x="8" y="276"/>
                </a:lnTo>
                <a:lnTo>
                  <a:pt x="4" y="280"/>
                </a:lnTo>
                <a:lnTo>
                  <a:pt x="0" y="286"/>
                </a:lnTo>
                <a:lnTo>
                  <a:pt x="0" y="320"/>
                </a:lnTo>
                <a:lnTo>
                  <a:pt x="73" y="326"/>
                </a:lnTo>
                <a:lnTo>
                  <a:pt x="131" y="326"/>
                </a:lnTo>
                <a:lnTo>
                  <a:pt x="169" y="322"/>
                </a:lnTo>
                <a:lnTo>
                  <a:pt x="182" y="320"/>
                </a:lnTo>
                <a:lnTo>
                  <a:pt x="200" y="315"/>
                </a:lnTo>
                <a:lnTo>
                  <a:pt x="230" y="303"/>
                </a:lnTo>
                <a:lnTo>
                  <a:pt x="234" y="301"/>
                </a:lnTo>
                <a:lnTo>
                  <a:pt x="238" y="301"/>
                </a:lnTo>
                <a:lnTo>
                  <a:pt x="250" y="301"/>
                </a:lnTo>
                <a:lnTo>
                  <a:pt x="261" y="303"/>
                </a:lnTo>
                <a:lnTo>
                  <a:pt x="271" y="307"/>
                </a:lnTo>
                <a:lnTo>
                  <a:pt x="280" y="311"/>
                </a:lnTo>
                <a:lnTo>
                  <a:pt x="290" y="313"/>
                </a:lnTo>
                <a:lnTo>
                  <a:pt x="307" y="315"/>
                </a:lnTo>
                <a:lnTo>
                  <a:pt x="317" y="315"/>
                </a:lnTo>
                <a:lnTo>
                  <a:pt x="325" y="313"/>
                </a:lnTo>
                <a:lnTo>
                  <a:pt x="330" y="311"/>
                </a:lnTo>
                <a:lnTo>
                  <a:pt x="334" y="307"/>
                </a:lnTo>
                <a:lnTo>
                  <a:pt x="340" y="301"/>
                </a:lnTo>
                <a:lnTo>
                  <a:pt x="346" y="297"/>
                </a:lnTo>
                <a:lnTo>
                  <a:pt x="351" y="295"/>
                </a:lnTo>
                <a:lnTo>
                  <a:pt x="359" y="293"/>
                </a:lnTo>
                <a:lnTo>
                  <a:pt x="371" y="295"/>
                </a:lnTo>
                <a:lnTo>
                  <a:pt x="384" y="299"/>
                </a:lnTo>
                <a:lnTo>
                  <a:pt x="478" y="307"/>
                </a:lnTo>
                <a:lnTo>
                  <a:pt x="607" y="305"/>
                </a:lnTo>
                <a:lnTo>
                  <a:pt x="666" y="299"/>
                </a:lnTo>
                <a:lnTo>
                  <a:pt x="672" y="299"/>
                </a:lnTo>
                <a:lnTo>
                  <a:pt x="676" y="301"/>
                </a:lnTo>
                <a:lnTo>
                  <a:pt x="678" y="303"/>
                </a:lnTo>
                <a:lnTo>
                  <a:pt x="680" y="305"/>
                </a:lnTo>
                <a:lnTo>
                  <a:pt x="684" y="307"/>
                </a:lnTo>
                <a:lnTo>
                  <a:pt x="691" y="307"/>
                </a:lnTo>
                <a:lnTo>
                  <a:pt x="707" y="305"/>
                </a:lnTo>
                <a:lnTo>
                  <a:pt x="724" y="301"/>
                </a:lnTo>
                <a:lnTo>
                  <a:pt x="737" y="295"/>
                </a:lnTo>
                <a:lnTo>
                  <a:pt x="741" y="291"/>
                </a:lnTo>
                <a:lnTo>
                  <a:pt x="745" y="288"/>
                </a:lnTo>
                <a:lnTo>
                  <a:pt x="747" y="284"/>
                </a:lnTo>
                <a:lnTo>
                  <a:pt x="747" y="280"/>
                </a:lnTo>
                <a:lnTo>
                  <a:pt x="745" y="276"/>
                </a:lnTo>
                <a:lnTo>
                  <a:pt x="741" y="272"/>
                </a:lnTo>
                <a:lnTo>
                  <a:pt x="737" y="270"/>
                </a:lnTo>
                <a:lnTo>
                  <a:pt x="730" y="268"/>
                </a:lnTo>
                <a:lnTo>
                  <a:pt x="735" y="268"/>
                </a:lnTo>
                <a:lnTo>
                  <a:pt x="739" y="267"/>
                </a:lnTo>
                <a:lnTo>
                  <a:pt x="753" y="261"/>
                </a:lnTo>
                <a:lnTo>
                  <a:pt x="766" y="253"/>
                </a:lnTo>
                <a:lnTo>
                  <a:pt x="778" y="243"/>
                </a:lnTo>
                <a:lnTo>
                  <a:pt x="785" y="232"/>
                </a:lnTo>
                <a:lnTo>
                  <a:pt x="789" y="226"/>
                </a:lnTo>
                <a:lnTo>
                  <a:pt x="791" y="220"/>
                </a:lnTo>
                <a:lnTo>
                  <a:pt x="789" y="217"/>
                </a:lnTo>
                <a:lnTo>
                  <a:pt x="787" y="213"/>
                </a:lnTo>
                <a:lnTo>
                  <a:pt x="783" y="207"/>
                </a:lnTo>
                <a:lnTo>
                  <a:pt x="776" y="205"/>
                </a:lnTo>
                <a:lnTo>
                  <a:pt x="778" y="199"/>
                </a:lnTo>
                <a:lnTo>
                  <a:pt x="778" y="190"/>
                </a:lnTo>
                <a:lnTo>
                  <a:pt x="776" y="182"/>
                </a:lnTo>
                <a:lnTo>
                  <a:pt x="772" y="174"/>
                </a:lnTo>
                <a:lnTo>
                  <a:pt x="766" y="167"/>
                </a:lnTo>
                <a:lnTo>
                  <a:pt x="762" y="165"/>
                </a:lnTo>
                <a:lnTo>
                  <a:pt x="759" y="163"/>
                </a:lnTo>
                <a:lnTo>
                  <a:pt x="755" y="163"/>
                </a:lnTo>
                <a:lnTo>
                  <a:pt x="749" y="165"/>
                </a:lnTo>
                <a:lnTo>
                  <a:pt x="743" y="167"/>
                </a:lnTo>
                <a:lnTo>
                  <a:pt x="737" y="171"/>
                </a:lnTo>
                <a:lnTo>
                  <a:pt x="734" y="167"/>
                </a:lnTo>
                <a:lnTo>
                  <a:pt x="728" y="165"/>
                </a:lnTo>
                <a:lnTo>
                  <a:pt x="722" y="165"/>
                </a:lnTo>
                <a:lnTo>
                  <a:pt x="716" y="165"/>
                </a:lnTo>
                <a:lnTo>
                  <a:pt x="711" y="167"/>
                </a:lnTo>
                <a:lnTo>
                  <a:pt x="705" y="171"/>
                </a:lnTo>
                <a:lnTo>
                  <a:pt x="703" y="174"/>
                </a:lnTo>
                <a:lnTo>
                  <a:pt x="701" y="182"/>
                </a:lnTo>
                <a:lnTo>
                  <a:pt x="697" y="180"/>
                </a:lnTo>
                <a:lnTo>
                  <a:pt x="693" y="180"/>
                </a:lnTo>
                <a:lnTo>
                  <a:pt x="687" y="182"/>
                </a:lnTo>
                <a:lnTo>
                  <a:pt x="680" y="184"/>
                </a:lnTo>
                <a:lnTo>
                  <a:pt x="674" y="188"/>
                </a:lnTo>
                <a:lnTo>
                  <a:pt x="670" y="194"/>
                </a:lnTo>
                <a:lnTo>
                  <a:pt x="666" y="199"/>
                </a:lnTo>
                <a:lnTo>
                  <a:pt x="666" y="209"/>
                </a:lnTo>
                <a:lnTo>
                  <a:pt x="663" y="203"/>
                </a:lnTo>
                <a:lnTo>
                  <a:pt x="659" y="197"/>
                </a:lnTo>
                <a:lnTo>
                  <a:pt x="651" y="194"/>
                </a:lnTo>
                <a:lnTo>
                  <a:pt x="643" y="190"/>
                </a:lnTo>
                <a:lnTo>
                  <a:pt x="634" y="188"/>
                </a:lnTo>
                <a:lnTo>
                  <a:pt x="624" y="188"/>
                </a:lnTo>
                <a:lnTo>
                  <a:pt x="613" y="192"/>
                </a:lnTo>
                <a:lnTo>
                  <a:pt x="601" y="197"/>
                </a:lnTo>
                <a:lnTo>
                  <a:pt x="603" y="188"/>
                </a:lnTo>
                <a:lnTo>
                  <a:pt x="601" y="176"/>
                </a:lnTo>
                <a:lnTo>
                  <a:pt x="597" y="172"/>
                </a:lnTo>
                <a:lnTo>
                  <a:pt x="593" y="169"/>
                </a:lnTo>
                <a:lnTo>
                  <a:pt x="590" y="165"/>
                </a:lnTo>
                <a:lnTo>
                  <a:pt x="582" y="165"/>
                </a:lnTo>
                <a:lnTo>
                  <a:pt x="591" y="163"/>
                </a:lnTo>
                <a:lnTo>
                  <a:pt x="601" y="159"/>
                </a:lnTo>
                <a:lnTo>
                  <a:pt x="609" y="155"/>
                </a:lnTo>
                <a:lnTo>
                  <a:pt x="615" y="151"/>
                </a:lnTo>
                <a:lnTo>
                  <a:pt x="618" y="146"/>
                </a:lnTo>
                <a:lnTo>
                  <a:pt x="622" y="140"/>
                </a:lnTo>
                <a:lnTo>
                  <a:pt x="626" y="134"/>
                </a:lnTo>
                <a:lnTo>
                  <a:pt x="628" y="126"/>
                </a:lnTo>
                <a:lnTo>
                  <a:pt x="628" y="121"/>
                </a:lnTo>
                <a:lnTo>
                  <a:pt x="628" y="115"/>
                </a:lnTo>
                <a:lnTo>
                  <a:pt x="626" y="109"/>
                </a:lnTo>
                <a:lnTo>
                  <a:pt x="624" y="103"/>
                </a:lnTo>
                <a:lnTo>
                  <a:pt x="620" y="98"/>
                </a:lnTo>
                <a:lnTo>
                  <a:pt x="616" y="92"/>
                </a:lnTo>
                <a:lnTo>
                  <a:pt x="611" y="88"/>
                </a:lnTo>
                <a:lnTo>
                  <a:pt x="605" y="86"/>
                </a:lnTo>
                <a:lnTo>
                  <a:pt x="615" y="86"/>
                </a:lnTo>
                <a:lnTo>
                  <a:pt x="624" y="84"/>
                </a:lnTo>
                <a:lnTo>
                  <a:pt x="634" y="82"/>
                </a:lnTo>
                <a:lnTo>
                  <a:pt x="641" y="78"/>
                </a:lnTo>
                <a:lnTo>
                  <a:pt x="649" y="73"/>
                </a:lnTo>
                <a:lnTo>
                  <a:pt x="657" y="67"/>
                </a:lnTo>
                <a:lnTo>
                  <a:pt x="663" y="59"/>
                </a:lnTo>
                <a:lnTo>
                  <a:pt x="668" y="52"/>
                </a:lnTo>
                <a:lnTo>
                  <a:pt x="672" y="44"/>
                </a:lnTo>
                <a:lnTo>
                  <a:pt x="674" y="36"/>
                </a:lnTo>
                <a:lnTo>
                  <a:pt x="674" y="29"/>
                </a:lnTo>
                <a:lnTo>
                  <a:pt x="672" y="23"/>
                </a:lnTo>
                <a:lnTo>
                  <a:pt x="668" y="15"/>
                </a:lnTo>
                <a:lnTo>
                  <a:pt x="661" y="9"/>
                </a:lnTo>
                <a:lnTo>
                  <a:pt x="651" y="6"/>
                </a:lnTo>
                <a:lnTo>
                  <a:pt x="639" y="2"/>
                </a:lnTo>
                <a:lnTo>
                  <a:pt x="630" y="0"/>
                </a:lnTo>
                <a:lnTo>
                  <a:pt x="622" y="0"/>
                </a:lnTo>
                <a:lnTo>
                  <a:pt x="615" y="0"/>
                </a:lnTo>
                <a:lnTo>
                  <a:pt x="609" y="2"/>
                </a:lnTo>
                <a:lnTo>
                  <a:pt x="603" y="4"/>
                </a:lnTo>
                <a:lnTo>
                  <a:pt x="599" y="7"/>
                </a:lnTo>
                <a:lnTo>
                  <a:pt x="593" y="15"/>
                </a:lnTo>
                <a:lnTo>
                  <a:pt x="590" y="25"/>
                </a:lnTo>
                <a:lnTo>
                  <a:pt x="588" y="32"/>
                </a:lnTo>
                <a:lnTo>
                  <a:pt x="586" y="40"/>
                </a:lnTo>
                <a:lnTo>
                  <a:pt x="584" y="36"/>
                </a:lnTo>
                <a:lnTo>
                  <a:pt x="578" y="34"/>
                </a:lnTo>
                <a:lnTo>
                  <a:pt x="572" y="32"/>
                </a:lnTo>
                <a:lnTo>
                  <a:pt x="567" y="30"/>
                </a:lnTo>
                <a:lnTo>
                  <a:pt x="561" y="32"/>
                </a:lnTo>
                <a:lnTo>
                  <a:pt x="557" y="34"/>
                </a:lnTo>
                <a:lnTo>
                  <a:pt x="555" y="36"/>
                </a:lnTo>
                <a:lnTo>
                  <a:pt x="553" y="38"/>
                </a:lnTo>
                <a:lnTo>
                  <a:pt x="553" y="42"/>
                </a:lnTo>
                <a:lnTo>
                  <a:pt x="551" y="53"/>
                </a:lnTo>
                <a:lnTo>
                  <a:pt x="551" y="50"/>
                </a:lnTo>
                <a:lnTo>
                  <a:pt x="549" y="46"/>
                </a:lnTo>
                <a:lnTo>
                  <a:pt x="543" y="42"/>
                </a:lnTo>
                <a:lnTo>
                  <a:pt x="540" y="38"/>
                </a:lnTo>
                <a:lnTo>
                  <a:pt x="524" y="32"/>
                </a:lnTo>
                <a:lnTo>
                  <a:pt x="517" y="30"/>
                </a:lnTo>
                <a:lnTo>
                  <a:pt x="509" y="29"/>
                </a:lnTo>
                <a:lnTo>
                  <a:pt x="501" y="29"/>
                </a:lnTo>
                <a:lnTo>
                  <a:pt x="492" y="30"/>
                </a:lnTo>
                <a:lnTo>
                  <a:pt x="484" y="34"/>
                </a:lnTo>
                <a:lnTo>
                  <a:pt x="476" y="40"/>
                </a:lnTo>
                <a:lnTo>
                  <a:pt x="470" y="48"/>
                </a:lnTo>
                <a:lnTo>
                  <a:pt x="465" y="59"/>
                </a:lnTo>
                <a:lnTo>
                  <a:pt x="461" y="71"/>
                </a:lnTo>
                <a:lnTo>
                  <a:pt x="459" y="88"/>
                </a:lnTo>
                <a:lnTo>
                  <a:pt x="457" y="86"/>
                </a:lnTo>
                <a:lnTo>
                  <a:pt x="453" y="84"/>
                </a:lnTo>
                <a:lnTo>
                  <a:pt x="444" y="84"/>
                </a:lnTo>
                <a:lnTo>
                  <a:pt x="434" y="86"/>
                </a:lnTo>
                <a:lnTo>
                  <a:pt x="430" y="88"/>
                </a:lnTo>
                <a:lnTo>
                  <a:pt x="426" y="90"/>
                </a:lnTo>
                <a:lnTo>
                  <a:pt x="424" y="90"/>
                </a:lnTo>
                <a:lnTo>
                  <a:pt x="426" y="84"/>
                </a:lnTo>
                <a:lnTo>
                  <a:pt x="426" y="7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780" name="Text Box 188"/>
          <p:cNvSpPr txBox="1">
            <a:spLocks noChangeAspect="1" noChangeArrowheads="1"/>
          </p:cNvSpPr>
          <p:nvPr/>
        </p:nvSpPr>
        <p:spPr bwMode="auto">
          <a:xfrm>
            <a:off x="2743200" y="2708275"/>
            <a:ext cx="330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</a:t>
            </a:r>
            <a:r>
              <a:rPr lang="en-US" sz="18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</a:t>
            </a: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</a:t>
            </a: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VOC </a:t>
            </a:r>
            <a:r>
              <a:rPr 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</a:t>
            </a:r>
            <a:r>
              <a:rPr 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charset="0"/>
              </a:rPr>
              <a:t>O</a:t>
            </a:r>
            <a:r>
              <a:rPr lang="en-US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charset="0"/>
              </a:rPr>
              <a:t>3</a:t>
            </a:r>
            <a:endParaRPr lang="en-US">
              <a:latin typeface="Arial" charset="0"/>
            </a:endParaRPr>
          </a:p>
        </p:txBody>
      </p:sp>
      <p:graphicFrame>
        <p:nvGraphicFramePr>
          <p:cNvPr id="238781" name="Object 189"/>
          <p:cNvGraphicFramePr>
            <a:graphicFrameLocks noChangeAspect="1"/>
          </p:cNvGraphicFramePr>
          <p:nvPr/>
        </p:nvGraphicFramePr>
        <p:xfrm>
          <a:off x="4419600" y="2667000"/>
          <a:ext cx="47625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71" r:id="rId15" imgW="713232" imgH="704088" progId="MS_ClipArt_Gallery">
                  <p:embed/>
                </p:oleObj>
              </mc:Choice>
              <mc:Fallback>
                <p:oleObj r:id="rId15" imgW="713232" imgH="704088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667000"/>
                        <a:ext cx="47625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8782" name="AutoShape 190"/>
          <p:cNvSpPr>
            <a:spLocks noChangeAspect="1" noChangeArrowheads="1"/>
          </p:cNvSpPr>
          <p:nvPr/>
        </p:nvSpPr>
        <p:spPr bwMode="auto">
          <a:xfrm>
            <a:off x="5029200" y="2743200"/>
            <a:ext cx="307975" cy="4127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8783" name="Group 191"/>
          <p:cNvGrpSpPr>
            <a:grpSpLocks/>
          </p:cNvGrpSpPr>
          <p:nvPr/>
        </p:nvGrpSpPr>
        <p:grpSpPr bwMode="auto">
          <a:xfrm>
            <a:off x="457200" y="3124200"/>
            <a:ext cx="2714625" cy="808038"/>
            <a:chOff x="1056" y="1920"/>
            <a:chExt cx="1657" cy="412"/>
          </a:xfrm>
        </p:grpSpPr>
        <p:sp>
          <p:nvSpPr>
            <p:cNvPr id="238784" name="AutoShape 192"/>
            <p:cNvSpPr>
              <a:spLocks noChangeAspect="1" noChangeArrowheads="1"/>
            </p:cNvSpPr>
            <p:nvPr/>
          </p:nvSpPr>
          <p:spPr bwMode="auto">
            <a:xfrm>
              <a:off x="1680" y="2112"/>
              <a:ext cx="134" cy="9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785" name="Text Box 193"/>
            <p:cNvSpPr txBox="1">
              <a:spLocks noChangeAspect="1" noChangeArrowheads="1"/>
            </p:cNvSpPr>
            <p:nvPr/>
          </p:nvSpPr>
          <p:spPr bwMode="auto">
            <a:xfrm>
              <a:off x="1296" y="1920"/>
              <a:ext cx="898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 dirty="0" err="1">
                  <a:latin typeface="Arial" charset="0"/>
                </a:rPr>
                <a:t>NO</a:t>
              </a:r>
              <a:r>
                <a:rPr lang="en-US" sz="1600" b="1" baseline="-25000" dirty="0" err="1">
                  <a:latin typeface="Arial" charset="0"/>
                </a:rPr>
                <a:t>x</a:t>
              </a:r>
              <a:r>
                <a:rPr lang="en-US" sz="1600" b="1" dirty="0">
                  <a:latin typeface="Arial" charset="0"/>
                </a:rPr>
                <a:t> + </a:t>
              </a:r>
              <a:r>
                <a:rPr lang="en-US" sz="1600" b="1" dirty="0" smtClean="0">
                  <a:latin typeface="Arial" charset="0"/>
                </a:rPr>
                <a:t>VOC</a:t>
              </a:r>
              <a:endParaRPr lang="en-US" sz="1600" b="1" dirty="0">
                <a:latin typeface="Arial" charset="0"/>
              </a:endParaRPr>
            </a:p>
          </p:txBody>
        </p:sp>
        <p:sp>
          <p:nvSpPr>
            <p:cNvPr id="238786" name="Text Box 194"/>
            <p:cNvSpPr txBox="1">
              <a:spLocks noChangeAspect="1" noChangeArrowheads="1"/>
            </p:cNvSpPr>
            <p:nvPr/>
          </p:nvSpPr>
          <p:spPr bwMode="auto">
            <a:xfrm>
              <a:off x="1056" y="2160"/>
              <a:ext cx="1657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 dirty="0">
                  <a:latin typeface="Arial" charset="0"/>
                </a:rPr>
                <a:t>cities </a:t>
              </a:r>
              <a:r>
                <a:rPr lang="en-US" sz="1600" b="1" dirty="0" smtClean="0">
                  <a:latin typeface="Arial" charset="0"/>
                </a:rPr>
                <a:t>(transportation)</a:t>
              </a:r>
              <a:endParaRPr lang="en-US" sz="1600" dirty="0">
                <a:latin typeface="Arial" charset="0"/>
              </a:endParaRPr>
            </a:p>
          </p:txBody>
        </p:sp>
      </p:grpSp>
      <p:grpSp>
        <p:nvGrpSpPr>
          <p:cNvPr id="238787" name="Group 195"/>
          <p:cNvGrpSpPr>
            <a:grpSpLocks/>
          </p:cNvGrpSpPr>
          <p:nvPr/>
        </p:nvGrpSpPr>
        <p:grpSpPr bwMode="auto">
          <a:xfrm>
            <a:off x="3192463" y="3494088"/>
            <a:ext cx="1062037" cy="698500"/>
            <a:chOff x="2418" y="2131"/>
            <a:chExt cx="648" cy="355"/>
          </a:xfrm>
        </p:grpSpPr>
        <p:sp>
          <p:nvSpPr>
            <p:cNvPr id="238788" name="AutoShape 196"/>
            <p:cNvSpPr>
              <a:spLocks noChangeAspect="1" noChangeArrowheads="1"/>
            </p:cNvSpPr>
            <p:nvPr/>
          </p:nvSpPr>
          <p:spPr bwMode="auto">
            <a:xfrm>
              <a:off x="2621" y="2275"/>
              <a:ext cx="133" cy="9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789" name="Text Box 197"/>
            <p:cNvSpPr txBox="1">
              <a:spLocks noChangeAspect="1" noChangeArrowheads="1"/>
            </p:cNvSpPr>
            <p:nvPr/>
          </p:nvSpPr>
          <p:spPr bwMode="auto">
            <a:xfrm>
              <a:off x="2445" y="2131"/>
              <a:ext cx="504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 b="1" dirty="0" smtClean="0">
                  <a:latin typeface="Arial" charset="0"/>
                </a:rPr>
                <a:t>VOC</a:t>
              </a:r>
              <a:endParaRPr lang="en-US" sz="1600" b="1" dirty="0">
                <a:latin typeface="Arial" charset="0"/>
              </a:endParaRPr>
            </a:p>
          </p:txBody>
        </p:sp>
        <p:sp>
          <p:nvSpPr>
            <p:cNvPr id="238790" name="Text Box 198"/>
            <p:cNvSpPr txBox="1">
              <a:spLocks noChangeAspect="1" noChangeArrowheads="1"/>
            </p:cNvSpPr>
            <p:nvPr/>
          </p:nvSpPr>
          <p:spPr bwMode="auto">
            <a:xfrm>
              <a:off x="2418" y="2314"/>
              <a:ext cx="648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forests</a:t>
              </a:r>
              <a:endParaRPr lang="en-US" sz="1600">
                <a:latin typeface="Arial" charset="0"/>
              </a:endParaRPr>
            </a:p>
          </p:txBody>
        </p:sp>
      </p:grpSp>
      <p:grpSp>
        <p:nvGrpSpPr>
          <p:cNvPr id="238791" name="Group 199"/>
          <p:cNvGrpSpPr>
            <a:grpSpLocks/>
          </p:cNvGrpSpPr>
          <p:nvPr/>
        </p:nvGrpSpPr>
        <p:grpSpPr bwMode="auto">
          <a:xfrm>
            <a:off x="4412593" y="3398838"/>
            <a:ext cx="1504950" cy="835025"/>
            <a:chOff x="3799" y="2090"/>
            <a:chExt cx="919" cy="426"/>
          </a:xfrm>
        </p:grpSpPr>
        <p:sp>
          <p:nvSpPr>
            <p:cNvPr id="238792" name="Text Box 200"/>
            <p:cNvSpPr txBox="1">
              <a:spLocks noChangeAspect="1" noChangeArrowheads="1"/>
            </p:cNvSpPr>
            <p:nvPr/>
          </p:nvSpPr>
          <p:spPr bwMode="auto">
            <a:xfrm>
              <a:off x="4081" y="2090"/>
              <a:ext cx="459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 dirty="0" err="1">
                  <a:latin typeface="Arial" charset="0"/>
                </a:rPr>
                <a:t>NO</a:t>
              </a:r>
              <a:r>
                <a:rPr lang="en-US" sz="1600" b="1" baseline="-25000" dirty="0" err="1">
                  <a:latin typeface="Arial" charset="0"/>
                </a:rPr>
                <a:t>x</a:t>
              </a:r>
              <a:endParaRPr lang="en-US" sz="1600" b="1" dirty="0">
                <a:latin typeface="Arial" charset="0"/>
              </a:endParaRPr>
            </a:p>
          </p:txBody>
        </p:sp>
        <p:sp>
          <p:nvSpPr>
            <p:cNvPr id="238793" name="AutoShape 201"/>
            <p:cNvSpPr>
              <a:spLocks noChangeAspect="1" noChangeArrowheads="1"/>
            </p:cNvSpPr>
            <p:nvPr/>
          </p:nvSpPr>
          <p:spPr bwMode="auto">
            <a:xfrm>
              <a:off x="4177" y="2299"/>
              <a:ext cx="134" cy="9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794" name="Text Box 202"/>
            <p:cNvSpPr txBox="1">
              <a:spLocks noChangeAspect="1" noChangeArrowheads="1"/>
            </p:cNvSpPr>
            <p:nvPr/>
          </p:nvSpPr>
          <p:spPr bwMode="auto">
            <a:xfrm>
              <a:off x="3799" y="2344"/>
              <a:ext cx="919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power plants</a:t>
              </a:r>
              <a:endParaRPr lang="en-US" sz="1600">
                <a:latin typeface="Arial" charset="0"/>
              </a:endParaRPr>
            </a:p>
          </p:txBody>
        </p:sp>
      </p:grpSp>
      <p:sp>
        <p:nvSpPr>
          <p:cNvPr id="238795" name="Rectangle 203"/>
          <p:cNvSpPr>
            <a:spLocks noChangeAspect="1" noChangeArrowheads="1"/>
          </p:cNvSpPr>
          <p:nvPr/>
        </p:nvSpPr>
        <p:spPr bwMode="auto">
          <a:xfrm>
            <a:off x="76200" y="1752600"/>
            <a:ext cx="8915400" cy="4418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8796" name="Group 204"/>
          <p:cNvGrpSpPr>
            <a:grpSpLocks/>
          </p:cNvGrpSpPr>
          <p:nvPr/>
        </p:nvGrpSpPr>
        <p:grpSpPr bwMode="auto">
          <a:xfrm>
            <a:off x="5703950" y="3400425"/>
            <a:ext cx="1789112" cy="825500"/>
            <a:chOff x="4192" y="2049"/>
            <a:chExt cx="1092" cy="420"/>
          </a:xfrm>
        </p:grpSpPr>
        <p:sp>
          <p:nvSpPr>
            <p:cNvPr id="238797" name="Text Box 205"/>
            <p:cNvSpPr txBox="1">
              <a:spLocks noChangeAspect="1" noChangeArrowheads="1"/>
            </p:cNvSpPr>
            <p:nvPr/>
          </p:nvSpPr>
          <p:spPr bwMode="auto">
            <a:xfrm>
              <a:off x="4192" y="2049"/>
              <a:ext cx="109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 dirty="0" err="1">
                  <a:latin typeface="Arial" charset="0"/>
                </a:rPr>
                <a:t>NO</a:t>
              </a:r>
              <a:r>
                <a:rPr lang="en-US" sz="1600" b="1" baseline="-25000" dirty="0" err="1">
                  <a:latin typeface="Arial" charset="0"/>
                </a:rPr>
                <a:t>x</a:t>
              </a:r>
              <a:r>
                <a:rPr lang="en-US" sz="1600" b="1" dirty="0">
                  <a:latin typeface="Arial" charset="0"/>
                </a:rPr>
                <a:t> + </a:t>
              </a:r>
              <a:r>
                <a:rPr lang="en-US" sz="1600" b="1" dirty="0" smtClean="0">
                  <a:latin typeface="Arial" charset="0"/>
                </a:rPr>
                <a:t>VOC</a:t>
              </a:r>
              <a:endParaRPr lang="en-US" sz="1600" b="1" dirty="0">
                <a:latin typeface="Arial" charset="0"/>
              </a:endParaRPr>
            </a:p>
          </p:txBody>
        </p:sp>
        <p:sp>
          <p:nvSpPr>
            <p:cNvPr id="238798" name="AutoShape 206"/>
            <p:cNvSpPr>
              <a:spLocks noChangeAspect="1" noChangeArrowheads="1"/>
            </p:cNvSpPr>
            <p:nvPr/>
          </p:nvSpPr>
          <p:spPr bwMode="auto">
            <a:xfrm>
              <a:off x="4696" y="2244"/>
              <a:ext cx="134" cy="9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799" name="Text Box 207"/>
            <p:cNvSpPr txBox="1">
              <a:spLocks noChangeAspect="1" noChangeArrowheads="1"/>
            </p:cNvSpPr>
            <p:nvPr/>
          </p:nvSpPr>
          <p:spPr bwMode="auto">
            <a:xfrm>
              <a:off x="4427" y="2297"/>
              <a:ext cx="671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industry</a:t>
              </a:r>
              <a:endParaRPr lang="en-US" sz="1600">
                <a:latin typeface="Arial" charset="0"/>
              </a:endParaRPr>
            </a:p>
          </p:txBody>
        </p:sp>
      </p:grpSp>
      <p:pic>
        <p:nvPicPr>
          <p:cNvPr id="238801" name="Picture 209" descr="MCj02328160000[1]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279" y="5126038"/>
            <a:ext cx="1058984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8802" name="Group 210"/>
          <p:cNvGrpSpPr>
            <a:grpSpLocks/>
          </p:cNvGrpSpPr>
          <p:nvPr/>
        </p:nvGrpSpPr>
        <p:grpSpPr bwMode="auto">
          <a:xfrm>
            <a:off x="7899279" y="3379494"/>
            <a:ext cx="1331812" cy="823913"/>
            <a:chOff x="4192" y="2049"/>
            <a:chExt cx="1233" cy="419"/>
          </a:xfrm>
        </p:grpSpPr>
        <p:sp>
          <p:nvSpPr>
            <p:cNvPr id="238803" name="Text Box 211"/>
            <p:cNvSpPr txBox="1">
              <a:spLocks noChangeAspect="1" noChangeArrowheads="1"/>
            </p:cNvSpPr>
            <p:nvPr/>
          </p:nvSpPr>
          <p:spPr bwMode="auto">
            <a:xfrm>
              <a:off x="4192" y="2049"/>
              <a:ext cx="1233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 dirty="0" err="1">
                  <a:latin typeface="Arial" charset="0"/>
                </a:rPr>
                <a:t>NO</a:t>
              </a:r>
              <a:r>
                <a:rPr lang="en-US" sz="1600" b="1" baseline="-25000" dirty="0" err="1">
                  <a:latin typeface="Arial" charset="0"/>
                </a:rPr>
                <a:t>x</a:t>
              </a:r>
              <a:r>
                <a:rPr lang="en-US" sz="1600" b="1" dirty="0">
                  <a:latin typeface="Arial" charset="0"/>
                </a:rPr>
                <a:t> </a:t>
              </a:r>
              <a:r>
                <a:rPr lang="en-US" sz="1600" b="1" dirty="0" smtClean="0">
                  <a:latin typeface="Arial" charset="0"/>
                </a:rPr>
                <a:t>+VOC</a:t>
              </a:r>
              <a:endParaRPr lang="en-US" sz="1600" b="1" dirty="0">
                <a:latin typeface="Arial" charset="0"/>
              </a:endParaRPr>
            </a:p>
          </p:txBody>
        </p:sp>
        <p:sp>
          <p:nvSpPr>
            <p:cNvPr id="238804" name="AutoShape 212"/>
            <p:cNvSpPr>
              <a:spLocks noChangeAspect="1" noChangeArrowheads="1"/>
            </p:cNvSpPr>
            <p:nvPr/>
          </p:nvSpPr>
          <p:spPr bwMode="auto">
            <a:xfrm>
              <a:off x="4696" y="2244"/>
              <a:ext cx="134" cy="9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805" name="Text Box 213"/>
            <p:cNvSpPr txBox="1">
              <a:spLocks noChangeAspect="1" noChangeArrowheads="1"/>
            </p:cNvSpPr>
            <p:nvPr/>
          </p:nvSpPr>
          <p:spPr bwMode="auto">
            <a:xfrm>
              <a:off x="4427" y="2297"/>
              <a:ext cx="671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 dirty="0">
                  <a:latin typeface="Arial" charset="0"/>
                </a:rPr>
                <a:t>fires</a:t>
              </a:r>
              <a:endParaRPr lang="en-US" sz="1600" dirty="0">
                <a:latin typeface="Arial" charset="0"/>
              </a:endParaRPr>
            </a:p>
          </p:txBody>
        </p:sp>
      </p:grpSp>
      <p:pic>
        <p:nvPicPr>
          <p:cNvPr id="238806" name="Picture 214" descr="MCj03047850000[1]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495800"/>
            <a:ext cx="5397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" name="AutoShape 209"/>
          <p:cNvSpPr>
            <a:spLocks noChangeAspect="1" noChangeArrowheads="1"/>
          </p:cNvSpPr>
          <p:nvPr/>
        </p:nvSpPr>
        <p:spPr bwMode="auto">
          <a:xfrm>
            <a:off x="7386408" y="3713153"/>
            <a:ext cx="213046" cy="278328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" name="Text Box 208"/>
          <p:cNvSpPr txBox="1">
            <a:spLocks noChangeAspect="1" noChangeArrowheads="1"/>
          </p:cNvSpPr>
          <p:nvPr/>
        </p:nvSpPr>
        <p:spPr bwMode="auto">
          <a:xfrm>
            <a:off x="6790213" y="3293488"/>
            <a:ext cx="1405697" cy="33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err="1">
                <a:latin typeface="Arial" charset="0"/>
              </a:rPr>
              <a:t>NO</a:t>
            </a:r>
            <a:r>
              <a:rPr lang="en-US" sz="1600" b="1" baseline="-25000" dirty="0" err="1">
                <a:latin typeface="Arial" charset="0"/>
              </a:rPr>
              <a:t>x</a:t>
            </a:r>
            <a:r>
              <a:rPr lang="en-US" sz="1600" b="1" dirty="0">
                <a:latin typeface="Arial" charset="0"/>
              </a:rPr>
              <a:t> + </a:t>
            </a:r>
            <a:r>
              <a:rPr lang="en-US" sz="1600" b="1" dirty="0" smtClean="0">
                <a:latin typeface="Arial" charset="0"/>
              </a:rPr>
              <a:t>VOC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18" name="Text Box 210"/>
          <p:cNvSpPr txBox="1">
            <a:spLocks noChangeAspect="1" noChangeArrowheads="1"/>
          </p:cNvSpPr>
          <p:nvPr/>
        </p:nvSpPr>
        <p:spPr bwMode="auto">
          <a:xfrm>
            <a:off x="6879280" y="4039634"/>
            <a:ext cx="13166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latin typeface="Arial" charset="0"/>
              </a:rPr>
              <a:t>Soils and 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latin typeface="Arial" charset="0"/>
              </a:rPr>
              <a:t>Agriculture</a:t>
            </a:r>
            <a:endParaRPr lang="en-US" sz="1600" dirty="0">
              <a:latin typeface="Arial" charset="0"/>
            </a:endParaRPr>
          </a:p>
        </p:txBody>
      </p:sp>
      <p:sp>
        <p:nvSpPr>
          <p:cNvPr id="219" name="Rectangle 208"/>
          <p:cNvSpPr>
            <a:spLocks noChangeArrowheads="1"/>
          </p:cNvSpPr>
          <p:nvPr/>
        </p:nvSpPr>
        <p:spPr bwMode="auto">
          <a:xfrm>
            <a:off x="3048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 err="1" smtClean="0">
                <a:solidFill>
                  <a:schemeClr val="tx2"/>
                </a:solidFill>
              </a:rPr>
              <a:t>NO</a:t>
            </a:r>
            <a:r>
              <a:rPr lang="en-US" sz="4000" baseline="-25000" dirty="0" err="1" smtClean="0">
                <a:solidFill>
                  <a:schemeClr val="tx2"/>
                </a:solidFill>
              </a:rPr>
              <a:t>x</a:t>
            </a:r>
            <a:r>
              <a:rPr lang="en-US" sz="4000" dirty="0" smtClean="0">
                <a:solidFill>
                  <a:schemeClr val="tx2"/>
                </a:solidFill>
              </a:rPr>
              <a:t> emission sources</a:t>
            </a:r>
            <a:endParaRPr lang="en-US" sz="4000" dirty="0">
              <a:solidFill>
                <a:schemeClr val="tx2"/>
              </a:solidFill>
            </a:endParaRPr>
          </a:p>
        </p:txBody>
      </p:sp>
      <p:graphicFrame>
        <p:nvGraphicFramePr>
          <p:cNvPr id="2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671478"/>
              </p:ext>
            </p:extLst>
          </p:nvPr>
        </p:nvGraphicFramePr>
        <p:xfrm>
          <a:off x="4007176" y="1892057"/>
          <a:ext cx="1243866" cy="548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72" name="Clip" r:id="rId19" imgW="1251360" imgH="528120" progId="MS_ClipArt_Gallery.2">
                  <p:embed/>
                </p:oleObj>
              </mc:Choice>
              <mc:Fallback>
                <p:oleObj name="Clip" r:id="rId19" imgW="1251360" imgH="52812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7176" y="1892057"/>
                        <a:ext cx="1243866" cy="5489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" name="Lightning Bolt 220"/>
          <p:cNvSpPr/>
          <p:nvPr/>
        </p:nvSpPr>
        <p:spPr>
          <a:xfrm>
            <a:off x="1313968" y="2207348"/>
            <a:ext cx="822960" cy="822960"/>
          </a:xfrm>
          <a:prstGeom prst="lightningBol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22" name="Curved Connector 221"/>
          <p:cNvCxnSpPr/>
          <p:nvPr/>
        </p:nvCxnSpPr>
        <p:spPr>
          <a:xfrm>
            <a:off x="1927551" y="2438400"/>
            <a:ext cx="815649" cy="498475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3" name="TextBox 222"/>
          <p:cNvSpPr txBox="1"/>
          <p:nvPr/>
        </p:nvSpPr>
        <p:spPr>
          <a:xfrm>
            <a:off x="2386903" y="2207348"/>
            <a:ext cx="104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Lightning</a:t>
            </a:r>
            <a:endParaRPr lang="en-US" dirty="0"/>
          </a:p>
        </p:txBody>
      </p:sp>
      <p:cxnSp>
        <p:nvCxnSpPr>
          <p:cNvPr id="3" name="Curved Connector 2"/>
          <p:cNvCxnSpPr/>
          <p:nvPr/>
        </p:nvCxnSpPr>
        <p:spPr>
          <a:xfrm rot="10800000" flipV="1">
            <a:off x="3192464" y="2286000"/>
            <a:ext cx="870281" cy="54303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83F4C-D8AC-1042-B3C2-BFA1AEC78F85}" type="slidenum">
              <a:rPr lang="en-US"/>
              <a:pPr/>
              <a:t>17</a:t>
            </a:fld>
            <a:endParaRPr lang="en-US"/>
          </a:p>
        </p:txBody>
      </p:sp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127000" y="149426"/>
            <a:ext cx="9017000" cy="89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Sources of U.S. </a:t>
            </a:r>
            <a:r>
              <a:rPr lang="en-US" sz="3600" dirty="0" err="1">
                <a:solidFill>
                  <a:schemeClr val="tx2"/>
                </a:solidFill>
              </a:rPr>
              <a:t>NO</a:t>
            </a:r>
            <a:r>
              <a:rPr lang="en-US" sz="3600" baseline="-25000" dirty="0" err="1">
                <a:solidFill>
                  <a:schemeClr val="tx2"/>
                </a:solidFill>
              </a:rPr>
              <a:t>x</a:t>
            </a:r>
            <a:r>
              <a:rPr lang="en-US" sz="3600" dirty="0">
                <a:solidFill>
                  <a:schemeClr val="tx2"/>
                </a:solidFill>
              </a:rPr>
              <a:t> and </a:t>
            </a:r>
            <a:r>
              <a:rPr lang="en-US" sz="3600" dirty="0" smtClean="0">
                <a:solidFill>
                  <a:schemeClr val="tx2"/>
                </a:solidFill>
              </a:rPr>
              <a:t>VOC Emissions</a:t>
            </a:r>
            <a:endParaRPr lang="en-US" dirty="0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242693" name="Group 5"/>
          <p:cNvGrpSpPr>
            <a:grpSpLocks/>
          </p:cNvGrpSpPr>
          <p:nvPr/>
        </p:nvGrpSpPr>
        <p:grpSpPr bwMode="auto">
          <a:xfrm>
            <a:off x="4835525" y="1411288"/>
            <a:ext cx="4130675" cy="3576637"/>
            <a:chOff x="3046" y="889"/>
            <a:chExt cx="2602" cy="2253"/>
          </a:xfrm>
        </p:grpSpPr>
        <p:sp>
          <p:nvSpPr>
            <p:cNvPr id="242694" name="Arc 6"/>
            <p:cNvSpPr>
              <a:spLocks/>
            </p:cNvSpPr>
            <p:nvPr/>
          </p:nvSpPr>
          <p:spPr bwMode="auto">
            <a:xfrm>
              <a:off x="3998" y="1512"/>
              <a:ext cx="1285" cy="1589"/>
            </a:xfrm>
            <a:custGeom>
              <a:avLst/>
              <a:gdLst>
                <a:gd name="G0" fmla="+- 13323 0 0"/>
                <a:gd name="G1" fmla="+- 21600 0 0"/>
                <a:gd name="G2" fmla="+- 21600 0 0"/>
                <a:gd name="T0" fmla="*/ 13296 w 34923"/>
                <a:gd name="T1" fmla="*/ 1 h 43200"/>
                <a:gd name="T2" fmla="*/ 0 w 34923"/>
                <a:gd name="T3" fmla="*/ 38601 h 43200"/>
                <a:gd name="T4" fmla="*/ 13323 w 3492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23" h="43200" fill="none" extrusionOk="0">
                  <a:moveTo>
                    <a:pt x="13295" y="0"/>
                  </a:moveTo>
                  <a:cubicBezTo>
                    <a:pt x="13304" y="0"/>
                    <a:pt x="13313" y="-1"/>
                    <a:pt x="13323" y="-1"/>
                  </a:cubicBezTo>
                  <a:cubicBezTo>
                    <a:pt x="25252" y="0"/>
                    <a:pt x="34923" y="9670"/>
                    <a:pt x="34923" y="21600"/>
                  </a:cubicBezTo>
                  <a:cubicBezTo>
                    <a:pt x="34923" y="33529"/>
                    <a:pt x="25252" y="43200"/>
                    <a:pt x="13323" y="43200"/>
                  </a:cubicBezTo>
                  <a:cubicBezTo>
                    <a:pt x="8492" y="43199"/>
                    <a:pt x="3801" y="41580"/>
                    <a:pt x="-1" y="38601"/>
                  </a:cubicBezTo>
                </a:path>
                <a:path w="34923" h="43200" stroke="0" extrusionOk="0">
                  <a:moveTo>
                    <a:pt x="13295" y="0"/>
                  </a:moveTo>
                  <a:cubicBezTo>
                    <a:pt x="13304" y="0"/>
                    <a:pt x="13313" y="-1"/>
                    <a:pt x="13323" y="-1"/>
                  </a:cubicBezTo>
                  <a:cubicBezTo>
                    <a:pt x="25252" y="0"/>
                    <a:pt x="34923" y="9670"/>
                    <a:pt x="34923" y="21600"/>
                  </a:cubicBezTo>
                  <a:cubicBezTo>
                    <a:pt x="34923" y="33529"/>
                    <a:pt x="25252" y="43200"/>
                    <a:pt x="13323" y="43200"/>
                  </a:cubicBezTo>
                  <a:cubicBezTo>
                    <a:pt x="8492" y="43199"/>
                    <a:pt x="3801" y="41580"/>
                    <a:pt x="-1" y="38601"/>
                  </a:cubicBezTo>
                  <a:lnTo>
                    <a:pt x="13323" y="21600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695" name="Line 7"/>
            <p:cNvSpPr>
              <a:spLocks noChangeShapeType="1"/>
            </p:cNvSpPr>
            <p:nvPr/>
          </p:nvSpPr>
          <p:spPr bwMode="auto">
            <a:xfrm flipV="1">
              <a:off x="4485" y="1512"/>
              <a:ext cx="1" cy="7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696" name="Line 8"/>
            <p:cNvSpPr>
              <a:spLocks noChangeShapeType="1"/>
            </p:cNvSpPr>
            <p:nvPr/>
          </p:nvSpPr>
          <p:spPr bwMode="auto">
            <a:xfrm flipH="1">
              <a:off x="3999" y="2304"/>
              <a:ext cx="480" cy="6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697" name="Arc 9"/>
            <p:cNvSpPr>
              <a:spLocks/>
            </p:cNvSpPr>
            <p:nvPr/>
          </p:nvSpPr>
          <p:spPr bwMode="auto">
            <a:xfrm>
              <a:off x="3878" y="2307"/>
              <a:ext cx="610" cy="625"/>
            </a:xfrm>
            <a:custGeom>
              <a:avLst/>
              <a:gdLst>
                <a:gd name="G0" fmla="+- 16573 0 0"/>
                <a:gd name="G1" fmla="+- 0 0 0"/>
                <a:gd name="G2" fmla="+- 21600 0 0"/>
                <a:gd name="T0" fmla="*/ 3250 w 16573"/>
                <a:gd name="T1" fmla="*/ 17001 h 17001"/>
                <a:gd name="T2" fmla="*/ 0 w 16573"/>
                <a:gd name="T3" fmla="*/ 13852 h 17001"/>
                <a:gd name="T4" fmla="*/ 16573 w 16573"/>
                <a:gd name="T5" fmla="*/ 0 h 17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573" h="17001" fill="none" extrusionOk="0">
                  <a:moveTo>
                    <a:pt x="3249" y="17001"/>
                  </a:moveTo>
                  <a:cubicBezTo>
                    <a:pt x="2059" y="16068"/>
                    <a:pt x="969" y="15012"/>
                    <a:pt x="-1" y="13852"/>
                  </a:cubicBezTo>
                </a:path>
                <a:path w="16573" h="17001" stroke="0" extrusionOk="0">
                  <a:moveTo>
                    <a:pt x="3249" y="17001"/>
                  </a:moveTo>
                  <a:cubicBezTo>
                    <a:pt x="2059" y="16068"/>
                    <a:pt x="969" y="15012"/>
                    <a:pt x="-1" y="13852"/>
                  </a:cubicBezTo>
                  <a:lnTo>
                    <a:pt x="16573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698" name="Line 10"/>
            <p:cNvSpPr>
              <a:spLocks noChangeShapeType="1"/>
            </p:cNvSpPr>
            <p:nvPr/>
          </p:nvSpPr>
          <p:spPr bwMode="auto">
            <a:xfrm flipH="1">
              <a:off x="3999" y="2304"/>
              <a:ext cx="480" cy="6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699" name="Line 11"/>
            <p:cNvSpPr>
              <a:spLocks noChangeShapeType="1"/>
            </p:cNvSpPr>
            <p:nvPr/>
          </p:nvSpPr>
          <p:spPr bwMode="auto">
            <a:xfrm flipH="1">
              <a:off x="3879" y="2304"/>
              <a:ext cx="600" cy="5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00" name="Arc 12"/>
            <p:cNvSpPr>
              <a:spLocks/>
            </p:cNvSpPr>
            <p:nvPr/>
          </p:nvSpPr>
          <p:spPr bwMode="auto">
            <a:xfrm>
              <a:off x="3693" y="2210"/>
              <a:ext cx="795" cy="606"/>
            </a:xfrm>
            <a:custGeom>
              <a:avLst/>
              <a:gdLst>
                <a:gd name="G0" fmla="+- 21600 0 0"/>
                <a:gd name="G1" fmla="+- 2635 0 0"/>
                <a:gd name="G2" fmla="+- 21600 0 0"/>
                <a:gd name="T0" fmla="*/ 5027 w 21600"/>
                <a:gd name="T1" fmla="*/ 16487 h 16487"/>
                <a:gd name="T2" fmla="*/ 162 w 21600"/>
                <a:gd name="T3" fmla="*/ 0 h 16487"/>
                <a:gd name="T4" fmla="*/ 21600 w 21600"/>
                <a:gd name="T5" fmla="*/ 2635 h 16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487" fill="none" extrusionOk="0">
                  <a:moveTo>
                    <a:pt x="5026" y="16487"/>
                  </a:moveTo>
                  <a:cubicBezTo>
                    <a:pt x="1779" y="12601"/>
                    <a:pt x="0" y="7698"/>
                    <a:pt x="0" y="2635"/>
                  </a:cubicBezTo>
                  <a:cubicBezTo>
                    <a:pt x="0" y="1754"/>
                    <a:pt x="53" y="874"/>
                    <a:pt x="161" y="-1"/>
                  </a:cubicBezTo>
                </a:path>
                <a:path w="21600" h="16487" stroke="0" extrusionOk="0">
                  <a:moveTo>
                    <a:pt x="5026" y="16487"/>
                  </a:moveTo>
                  <a:cubicBezTo>
                    <a:pt x="1779" y="12601"/>
                    <a:pt x="0" y="7698"/>
                    <a:pt x="0" y="2635"/>
                  </a:cubicBezTo>
                  <a:cubicBezTo>
                    <a:pt x="0" y="1754"/>
                    <a:pt x="53" y="874"/>
                    <a:pt x="161" y="-1"/>
                  </a:cubicBezTo>
                  <a:lnTo>
                    <a:pt x="21600" y="2635"/>
                  </a:lnTo>
                  <a:close/>
                </a:path>
              </a:pathLst>
            </a:custGeom>
            <a:solidFill>
              <a:srgbClr val="9933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701" name="Line 13"/>
            <p:cNvSpPr>
              <a:spLocks noChangeShapeType="1"/>
            </p:cNvSpPr>
            <p:nvPr/>
          </p:nvSpPr>
          <p:spPr bwMode="auto">
            <a:xfrm flipH="1">
              <a:off x="3879" y="2304"/>
              <a:ext cx="600" cy="5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02" name="Line 14"/>
            <p:cNvSpPr>
              <a:spLocks noChangeShapeType="1"/>
            </p:cNvSpPr>
            <p:nvPr/>
          </p:nvSpPr>
          <p:spPr bwMode="auto">
            <a:xfrm flipH="1" flipV="1">
              <a:off x="3699" y="2208"/>
              <a:ext cx="78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03" name="Arc 15"/>
            <p:cNvSpPr>
              <a:spLocks/>
            </p:cNvSpPr>
            <p:nvPr/>
          </p:nvSpPr>
          <p:spPr bwMode="auto">
            <a:xfrm>
              <a:off x="3699" y="1717"/>
              <a:ext cx="789" cy="590"/>
            </a:xfrm>
            <a:custGeom>
              <a:avLst/>
              <a:gdLst>
                <a:gd name="G0" fmla="+- 21438 0 0"/>
                <a:gd name="G1" fmla="+- 16053 0 0"/>
                <a:gd name="G2" fmla="+- 21600 0 0"/>
                <a:gd name="T0" fmla="*/ 0 w 21438"/>
                <a:gd name="T1" fmla="*/ 13418 h 16053"/>
                <a:gd name="T2" fmla="*/ 6987 w 21438"/>
                <a:gd name="T3" fmla="*/ 0 h 16053"/>
                <a:gd name="T4" fmla="*/ 21438 w 21438"/>
                <a:gd name="T5" fmla="*/ 16053 h 16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38" h="16053" fill="none" extrusionOk="0">
                  <a:moveTo>
                    <a:pt x="-1" y="13417"/>
                  </a:moveTo>
                  <a:cubicBezTo>
                    <a:pt x="634" y="8249"/>
                    <a:pt x="3116" y="3483"/>
                    <a:pt x="6986" y="-1"/>
                  </a:cubicBezTo>
                </a:path>
                <a:path w="21438" h="16053" stroke="0" extrusionOk="0">
                  <a:moveTo>
                    <a:pt x="-1" y="13417"/>
                  </a:moveTo>
                  <a:cubicBezTo>
                    <a:pt x="634" y="8249"/>
                    <a:pt x="3116" y="3483"/>
                    <a:pt x="6986" y="-1"/>
                  </a:cubicBezTo>
                  <a:lnTo>
                    <a:pt x="21438" y="16053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704" name="Line 16"/>
            <p:cNvSpPr>
              <a:spLocks noChangeShapeType="1"/>
            </p:cNvSpPr>
            <p:nvPr/>
          </p:nvSpPr>
          <p:spPr bwMode="auto">
            <a:xfrm flipH="1" flipV="1">
              <a:off x="3699" y="2208"/>
              <a:ext cx="78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05" name="Line 17"/>
            <p:cNvSpPr>
              <a:spLocks noChangeShapeType="1"/>
            </p:cNvSpPr>
            <p:nvPr/>
          </p:nvSpPr>
          <p:spPr bwMode="auto">
            <a:xfrm flipH="1" flipV="1">
              <a:off x="3957" y="1716"/>
              <a:ext cx="522" cy="5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06" name="Arc 18"/>
            <p:cNvSpPr>
              <a:spLocks/>
            </p:cNvSpPr>
            <p:nvPr/>
          </p:nvSpPr>
          <p:spPr bwMode="auto">
            <a:xfrm>
              <a:off x="3956" y="1581"/>
              <a:ext cx="532" cy="726"/>
            </a:xfrm>
            <a:custGeom>
              <a:avLst/>
              <a:gdLst>
                <a:gd name="G0" fmla="+- 14451 0 0"/>
                <a:gd name="G1" fmla="+- 19734 0 0"/>
                <a:gd name="G2" fmla="+- 21600 0 0"/>
                <a:gd name="T0" fmla="*/ 0 w 14451"/>
                <a:gd name="T1" fmla="*/ 3681 h 19734"/>
                <a:gd name="T2" fmla="*/ 5671 w 14451"/>
                <a:gd name="T3" fmla="*/ 0 h 19734"/>
                <a:gd name="T4" fmla="*/ 14451 w 14451"/>
                <a:gd name="T5" fmla="*/ 19734 h 19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51" h="19734" fill="none" extrusionOk="0">
                  <a:moveTo>
                    <a:pt x="-1" y="3680"/>
                  </a:moveTo>
                  <a:cubicBezTo>
                    <a:pt x="1684" y="2163"/>
                    <a:pt x="3598" y="920"/>
                    <a:pt x="5670" y="-1"/>
                  </a:cubicBezTo>
                </a:path>
                <a:path w="14451" h="19734" stroke="0" extrusionOk="0">
                  <a:moveTo>
                    <a:pt x="-1" y="3680"/>
                  </a:moveTo>
                  <a:cubicBezTo>
                    <a:pt x="1684" y="2163"/>
                    <a:pt x="3598" y="920"/>
                    <a:pt x="5670" y="-1"/>
                  </a:cubicBezTo>
                  <a:lnTo>
                    <a:pt x="14451" y="19734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707" name="Line 19"/>
            <p:cNvSpPr>
              <a:spLocks noChangeShapeType="1"/>
            </p:cNvSpPr>
            <p:nvPr/>
          </p:nvSpPr>
          <p:spPr bwMode="auto">
            <a:xfrm flipH="1" flipV="1">
              <a:off x="3957" y="1716"/>
              <a:ext cx="522" cy="5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08" name="Line 20"/>
            <p:cNvSpPr>
              <a:spLocks noChangeShapeType="1"/>
            </p:cNvSpPr>
            <p:nvPr/>
          </p:nvSpPr>
          <p:spPr bwMode="auto">
            <a:xfrm flipH="1" flipV="1">
              <a:off x="4161" y="1578"/>
              <a:ext cx="318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09" name="Arc 21"/>
            <p:cNvSpPr>
              <a:spLocks/>
            </p:cNvSpPr>
            <p:nvPr/>
          </p:nvSpPr>
          <p:spPr bwMode="auto">
            <a:xfrm>
              <a:off x="4165" y="1513"/>
              <a:ext cx="323" cy="794"/>
            </a:xfrm>
            <a:custGeom>
              <a:avLst/>
              <a:gdLst>
                <a:gd name="G0" fmla="+- 8780 0 0"/>
                <a:gd name="G1" fmla="+- 21599 0 0"/>
                <a:gd name="G2" fmla="+- 21600 0 0"/>
                <a:gd name="T0" fmla="*/ 0 w 8780"/>
                <a:gd name="T1" fmla="*/ 1865 h 21599"/>
                <a:gd name="T2" fmla="*/ 8753 w 8780"/>
                <a:gd name="T3" fmla="*/ 0 h 21599"/>
                <a:gd name="T4" fmla="*/ 8780 w 878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80" h="21599" fill="none" extrusionOk="0">
                  <a:moveTo>
                    <a:pt x="-1" y="1864"/>
                  </a:moveTo>
                  <a:cubicBezTo>
                    <a:pt x="2755" y="638"/>
                    <a:pt x="5736" y="2"/>
                    <a:pt x="8752" y="-1"/>
                  </a:cubicBezTo>
                </a:path>
                <a:path w="8780" h="21599" stroke="0" extrusionOk="0">
                  <a:moveTo>
                    <a:pt x="-1" y="1864"/>
                  </a:moveTo>
                  <a:cubicBezTo>
                    <a:pt x="2755" y="638"/>
                    <a:pt x="5736" y="2"/>
                    <a:pt x="8752" y="-1"/>
                  </a:cubicBezTo>
                  <a:lnTo>
                    <a:pt x="8780" y="21599"/>
                  </a:lnTo>
                  <a:close/>
                </a:path>
              </a:pathLst>
            </a:custGeom>
            <a:solidFill>
              <a:srgbClr val="FF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710" name="Line 22"/>
            <p:cNvSpPr>
              <a:spLocks noChangeShapeType="1"/>
            </p:cNvSpPr>
            <p:nvPr/>
          </p:nvSpPr>
          <p:spPr bwMode="auto">
            <a:xfrm flipH="1" flipV="1">
              <a:off x="4161" y="1578"/>
              <a:ext cx="318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11" name="Line 23"/>
            <p:cNvSpPr>
              <a:spLocks noChangeShapeType="1"/>
            </p:cNvSpPr>
            <p:nvPr/>
          </p:nvSpPr>
          <p:spPr bwMode="auto">
            <a:xfrm flipV="1">
              <a:off x="4485" y="1512"/>
              <a:ext cx="1" cy="7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12" name="Rectangle 24"/>
            <p:cNvSpPr>
              <a:spLocks noChangeArrowheads="1"/>
            </p:cNvSpPr>
            <p:nvPr/>
          </p:nvSpPr>
          <p:spPr bwMode="auto">
            <a:xfrm>
              <a:off x="5263" y="2510"/>
              <a:ext cx="38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Natural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13" name="Rectangle 25"/>
            <p:cNvSpPr>
              <a:spLocks noChangeArrowheads="1"/>
            </p:cNvSpPr>
            <p:nvPr/>
          </p:nvSpPr>
          <p:spPr bwMode="auto">
            <a:xfrm>
              <a:off x="5354" y="2606"/>
              <a:ext cx="2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61%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14" name="Rectangle 26"/>
            <p:cNvSpPr>
              <a:spLocks noChangeArrowheads="1"/>
            </p:cNvSpPr>
            <p:nvPr/>
          </p:nvSpPr>
          <p:spPr bwMode="auto">
            <a:xfrm>
              <a:off x="3438" y="2912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Industrial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15" name="Rectangle 27"/>
            <p:cNvSpPr>
              <a:spLocks noChangeArrowheads="1"/>
            </p:cNvSpPr>
            <p:nvPr/>
          </p:nvSpPr>
          <p:spPr bwMode="auto">
            <a:xfrm>
              <a:off x="3628" y="3008"/>
              <a:ext cx="1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3%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16" name="Rectangle 28"/>
            <p:cNvSpPr>
              <a:spLocks noChangeArrowheads="1"/>
            </p:cNvSpPr>
            <p:nvPr/>
          </p:nvSpPr>
          <p:spPr bwMode="auto">
            <a:xfrm>
              <a:off x="3046" y="2446"/>
              <a:ext cx="63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Solvent Use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17" name="Rectangle 29"/>
            <p:cNvSpPr>
              <a:spLocks noChangeArrowheads="1"/>
            </p:cNvSpPr>
            <p:nvPr/>
          </p:nvSpPr>
          <p:spPr bwMode="auto">
            <a:xfrm>
              <a:off x="3260" y="2542"/>
              <a:ext cx="2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13%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18" name="Rectangle 30"/>
            <p:cNvSpPr>
              <a:spLocks noChangeArrowheads="1"/>
            </p:cNvSpPr>
            <p:nvPr/>
          </p:nvSpPr>
          <p:spPr bwMode="auto">
            <a:xfrm>
              <a:off x="4240" y="1296"/>
              <a:ext cx="29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Other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19" name="Rectangle 31"/>
            <p:cNvSpPr>
              <a:spLocks noChangeArrowheads="1"/>
            </p:cNvSpPr>
            <p:nvPr/>
          </p:nvSpPr>
          <p:spPr bwMode="auto">
            <a:xfrm>
              <a:off x="4180" y="1400"/>
              <a:ext cx="1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7%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20" name="Rectangle 32"/>
            <p:cNvSpPr>
              <a:spLocks noChangeArrowheads="1"/>
            </p:cNvSpPr>
            <p:nvPr/>
          </p:nvSpPr>
          <p:spPr bwMode="auto">
            <a:xfrm>
              <a:off x="3578" y="1316"/>
              <a:ext cx="56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Non-Road </a:t>
              </a:r>
              <a:endParaRPr lang="en-US" sz="1400" dirty="0">
                <a:latin typeface="Arial" charset="0"/>
              </a:endParaRPr>
            </a:p>
          </p:txBody>
        </p:sp>
        <p:sp>
          <p:nvSpPr>
            <p:cNvPr id="242721" name="Rectangle 33"/>
            <p:cNvSpPr>
              <a:spLocks noChangeArrowheads="1"/>
            </p:cNvSpPr>
            <p:nvPr/>
          </p:nvSpPr>
          <p:spPr bwMode="auto">
            <a:xfrm>
              <a:off x="3628" y="1412"/>
              <a:ext cx="43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Engines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22" name="Rectangle 34"/>
            <p:cNvSpPr>
              <a:spLocks noChangeArrowheads="1"/>
            </p:cNvSpPr>
            <p:nvPr/>
          </p:nvSpPr>
          <p:spPr bwMode="auto">
            <a:xfrm>
              <a:off x="3772" y="1508"/>
              <a:ext cx="1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5%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23" name="Rectangle 35"/>
            <p:cNvSpPr>
              <a:spLocks noChangeArrowheads="1"/>
            </p:cNvSpPr>
            <p:nvPr/>
          </p:nvSpPr>
          <p:spPr bwMode="auto">
            <a:xfrm>
              <a:off x="3333" y="1706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On-Road 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24" name="Rectangle 36"/>
            <p:cNvSpPr>
              <a:spLocks noChangeArrowheads="1"/>
            </p:cNvSpPr>
            <p:nvPr/>
          </p:nvSpPr>
          <p:spPr bwMode="auto">
            <a:xfrm>
              <a:off x="3337" y="1802"/>
              <a:ext cx="45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Vehicles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25" name="Rectangle 37"/>
            <p:cNvSpPr>
              <a:spLocks noChangeArrowheads="1"/>
            </p:cNvSpPr>
            <p:nvPr/>
          </p:nvSpPr>
          <p:spPr bwMode="auto">
            <a:xfrm>
              <a:off x="3464" y="1898"/>
              <a:ext cx="2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11%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26" name="Text Box 38"/>
            <p:cNvSpPr txBox="1">
              <a:spLocks noChangeArrowheads="1"/>
            </p:cNvSpPr>
            <p:nvPr/>
          </p:nvSpPr>
          <p:spPr bwMode="auto">
            <a:xfrm>
              <a:off x="4053" y="889"/>
              <a:ext cx="6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latin typeface="Arial" charset="0"/>
                </a:rPr>
                <a:t>VOCs</a:t>
              </a:r>
            </a:p>
          </p:txBody>
        </p:sp>
      </p:grpSp>
      <p:sp>
        <p:nvSpPr>
          <p:cNvPr id="242727" name="Text Box 39"/>
          <p:cNvSpPr txBox="1">
            <a:spLocks noChangeArrowheads="1"/>
          </p:cNvSpPr>
          <p:nvPr/>
        </p:nvSpPr>
        <p:spPr bwMode="auto">
          <a:xfrm>
            <a:off x="4019550" y="5980113"/>
            <a:ext cx="1201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Arial" charset="0"/>
              </a:rPr>
              <a:t>Source: EPA</a:t>
            </a:r>
          </a:p>
        </p:txBody>
      </p:sp>
      <p:grpSp>
        <p:nvGrpSpPr>
          <p:cNvPr id="242728" name="Group 40"/>
          <p:cNvGrpSpPr>
            <a:grpSpLocks/>
          </p:cNvGrpSpPr>
          <p:nvPr/>
        </p:nvGrpSpPr>
        <p:grpSpPr bwMode="auto">
          <a:xfrm>
            <a:off x="382588" y="1449388"/>
            <a:ext cx="3800475" cy="3944937"/>
            <a:chOff x="481" y="749"/>
            <a:chExt cx="2394" cy="2485"/>
          </a:xfrm>
        </p:grpSpPr>
        <p:sp>
          <p:nvSpPr>
            <p:cNvPr id="242729" name="Arc 41"/>
            <p:cNvSpPr>
              <a:spLocks/>
            </p:cNvSpPr>
            <p:nvPr/>
          </p:nvSpPr>
          <p:spPr bwMode="auto">
            <a:xfrm>
              <a:off x="1696" y="1366"/>
              <a:ext cx="297" cy="794"/>
            </a:xfrm>
            <a:custGeom>
              <a:avLst/>
              <a:gdLst>
                <a:gd name="G0" fmla="+- 27 0 0"/>
                <a:gd name="G1" fmla="+- 21600 0 0"/>
                <a:gd name="G2" fmla="+- 21600 0 0"/>
                <a:gd name="T0" fmla="*/ 0 w 8082"/>
                <a:gd name="T1" fmla="*/ 1 h 21600"/>
                <a:gd name="T2" fmla="*/ 8082 w 8082"/>
                <a:gd name="T3" fmla="*/ 1559 h 21600"/>
                <a:gd name="T4" fmla="*/ 27 w 808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82" h="21600" fill="none" extrusionOk="0">
                  <a:moveTo>
                    <a:pt x="-1" y="0"/>
                  </a:moveTo>
                  <a:cubicBezTo>
                    <a:pt x="8" y="0"/>
                    <a:pt x="17" y="-1"/>
                    <a:pt x="27" y="-1"/>
                  </a:cubicBezTo>
                  <a:cubicBezTo>
                    <a:pt x="2786" y="-1"/>
                    <a:pt x="5521" y="528"/>
                    <a:pt x="8082" y="1558"/>
                  </a:cubicBezTo>
                </a:path>
                <a:path w="8082" h="21600" stroke="0" extrusionOk="0">
                  <a:moveTo>
                    <a:pt x="-1" y="0"/>
                  </a:moveTo>
                  <a:cubicBezTo>
                    <a:pt x="8" y="0"/>
                    <a:pt x="17" y="-1"/>
                    <a:pt x="27" y="-1"/>
                  </a:cubicBezTo>
                  <a:cubicBezTo>
                    <a:pt x="2786" y="-1"/>
                    <a:pt x="5521" y="528"/>
                    <a:pt x="8082" y="1558"/>
                  </a:cubicBezTo>
                  <a:lnTo>
                    <a:pt x="27" y="21600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730" name="Line 42"/>
            <p:cNvSpPr>
              <a:spLocks noChangeShapeType="1"/>
            </p:cNvSpPr>
            <p:nvPr/>
          </p:nvSpPr>
          <p:spPr bwMode="auto">
            <a:xfrm flipV="1">
              <a:off x="1694" y="1366"/>
              <a:ext cx="1" cy="7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31" name="Line 43"/>
            <p:cNvSpPr>
              <a:spLocks noChangeShapeType="1"/>
            </p:cNvSpPr>
            <p:nvPr/>
          </p:nvSpPr>
          <p:spPr bwMode="auto">
            <a:xfrm flipV="1">
              <a:off x="1694" y="1426"/>
              <a:ext cx="287" cy="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32" name="Arc 44"/>
            <p:cNvSpPr>
              <a:spLocks/>
            </p:cNvSpPr>
            <p:nvPr/>
          </p:nvSpPr>
          <p:spPr bwMode="auto">
            <a:xfrm>
              <a:off x="1697" y="1423"/>
              <a:ext cx="795" cy="995"/>
            </a:xfrm>
            <a:custGeom>
              <a:avLst/>
              <a:gdLst>
                <a:gd name="G0" fmla="+- 0 0 0"/>
                <a:gd name="G1" fmla="+- 20041 0 0"/>
                <a:gd name="G2" fmla="+- 21600 0 0"/>
                <a:gd name="T0" fmla="*/ 8055 w 21600"/>
                <a:gd name="T1" fmla="*/ 0 h 27079"/>
                <a:gd name="T2" fmla="*/ 20421 w 21600"/>
                <a:gd name="T3" fmla="*/ 27079 h 27079"/>
                <a:gd name="T4" fmla="*/ 0 w 21600"/>
                <a:gd name="T5" fmla="*/ 20041 h 27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7079" fill="none" extrusionOk="0">
                  <a:moveTo>
                    <a:pt x="8055" y="-1"/>
                  </a:moveTo>
                  <a:cubicBezTo>
                    <a:pt x="16238" y="3288"/>
                    <a:pt x="21600" y="11221"/>
                    <a:pt x="21600" y="20041"/>
                  </a:cubicBezTo>
                  <a:cubicBezTo>
                    <a:pt x="21600" y="22436"/>
                    <a:pt x="21201" y="24814"/>
                    <a:pt x="20421" y="27079"/>
                  </a:cubicBezTo>
                </a:path>
                <a:path w="21600" h="27079" stroke="0" extrusionOk="0">
                  <a:moveTo>
                    <a:pt x="8055" y="-1"/>
                  </a:moveTo>
                  <a:cubicBezTo>
                    <a:pt x="16238" y="3288"/>
                    <a:pt x="21600" y="11221"/>
                    <a:pt x="21600" y="20041"/>
                  </a:cubicBezTo>
                  <a:cubicBezTo>
                    <a:pt x="21600" y="22436"/>
                    <a:pt x="21201" y="24814"/>
                    <a:pt x="20421" y="27079"/>
                  </a:cubicBezTo>
                  <a:lnTo>
                    <a:pt x="0" y="20041"/>
                  </a:lnTo>
                  <a:close/>
                </a:path>
              </a:pathLst>
            </a:custGeom>
            <a:solidFill>
              <a:srgbClr val="9933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733" name="Line 45"/>
            <p:cNvSpPr>
              <a:spLocks noChangeShapeType="1"/>
            </p:cNvSpPr>
            <p:nvPr/>
          </p:nvSpPr>
          <p:spPr bwMode="auto">
            <a:xfrm flipV="1">
              <a:off x="1694" y="1426"/>
              <a:ext cx="287" cy="7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34" name="Line 46"/>
            <p:cNvSpPr>
              <a:spLocks noChangeShapeType="1"/>
            </p:cNvSpPr>
            <p:nvPr/>
          </p:nvSpPr>
          <p:spPr bwMode="auto">
            <a:xfrm>
              <a:off x="1694" y="2157"/>
              <a:ext cx="743" cy="2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35" name="Arc 47"/>
            <p:cNvSpPr>
              <a:spLocks/>
            </p:cNvSpPr>
            <p:nvPr/>
          </p:nvSpPr>
          <p:spPr bwMode="auto">
            <a:xfrm>
              <a:off x="1697" y="2160"/>
              <a:ext cx="751" cy="720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0421 w 20421"/>
                <a:gd name="T1" fmla="*/ 7038 h 19591"/>
                <a:gd name="T2" fmla="*/ 9095 w 20421"/>
                <a:gd name="T3" fmla="*/ 19591 h 19591"/>
                <a:gd name="T4" fmla="*/ 0 w 20421"/>
                <a:gd name="T5" fmla="*/ 0 h 19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21" h="19591" fill="none" extrusionOk="0">
                  <a:moveTo>
                    <a:pt x="20421" y="7038"/>
                  </a:moveTo>
                  <a:cubicBezTo>
                    <a:pt x="18508" y="12587"/>
                    <a:pt x="14419" y="17119"/>
                    <a:pt x="9095" y="19591"/>
                  </a:cubicBezTo>
                </a:path>
                <a:path w="20421" h="19591" stroke="0" extrusionOk="0">
                  <a:moveTo>
                    <a:pt x="20421" y="7038"/>
                  </a:moveTo>
                  <a:cubicBezTo>
                    <a:pt x="18508" y="12587"/>
                    <a:pt x="14419" y="17119"/>
                    <a:pt x="9095" y="195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736" name="Line 48"/>
            <p:cNvSpPr>
              <a:spLocks noChangeShapeType="1"/>
            </p:cNvSpPr>
            <p:nvPr/>
          </p:nvSpPr>
          <p:spPr bwMode="auto">
            <a:xfrm>
              <a:off x="1694" y="2157"/>
              <a:ext cx="743" cy="2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37" name="Line 49"/>
            <p:cNvSpPr>
              <a:spLocks noChangeShapeType="1"/>
            </p:cNvSpPr>
            <p:nvPr/>
          </p:nvSpPr>
          <p:spPr bwMode="auto">
            <a:xfrm>
              <a:off x="1694" y="2157"/>
              <a:ext cx="329" cy="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38" name="Arc 50"/>
            <p:cNvSpPr>
              <a:spLocks/>
            </p:cNvSpPr>
            <p:nvPr/>
          </p:nvSpPr>
          <p:spPr bwMode="auto">
            <a:xfrm>
              <a:off x="917" y="2160"/>
              <a:ext cx="1115" cy="794"/>
            </a:xfrm>
            <a:custGeom>
              <a:avLst/>
              <a:gdLst>
                <a:gd name="G0" fmla="+- 21205 0 0"/>
                <a:gd name="G1" fmla="+- 0 0 0"/>
                <a:gd name="G2" fmla="+- 21600 0 0"/>
                <a:gd name="T0" fmla="*/ 30300 w 30300"/>
                <a:gd name="T1" fmla="*/ 19591 h 21600"/>
                <a:gd name="T2" fmla="*/ 0 w 30300"/>
                <a:gd name="T3" fmla="*/ 4107 h 21600"/>
                <a:gd name="T4" fmla="*/ 21205 w 303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300" h="21600" fill="none" extrusionOk="0">
                  <a:moveTo>
                    <a:pt x="30300" y="19591"/>
                  </a:moveTo>
                  <a:cubicBezTo>
                    <a:pt x="27450" y="20914"/>
                    <a:pt x="24346" y="21599"/>
                    <a:pt x="21205" y="21599"/>
                  </a:cubicBezTo>
                  <a:cubicBezTo>
                    <a:pt x="10859" y="21599"/>
                    <a:pt x="1966" y="14264"/>
                    <a:pt x="-1" y="4107"/>
                  </a:cubicBezTo>
                </a:path>
                <a:path w="30300" h="21600" stroke="0" extrusionOk="0">
                  <a:moveTo>
                    <a:pt x="30300" y="19591"/>
                  </a:moveTo>
                  <a:cubicBezTo>
                    <a:pt x="27450" y="20914"/>
                    <a:pt x="24346" y="21599"/>
                    <a:pt x="21205" y="21599"/>
                  </a:cubicBezTo>
                  <a:cubicBezTo>
                    <a:pt x="10859" y="21599"/>
                    <a:pt x="1966" y="14264"/>
                    <a:pt x="-1" y="4107"/>
                  </a:cubicBezTo>
                  <a:lnTo>
                    <a:pt x="21205" y="0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739" name="Line 51"/>
            <p:cNvSpPr>
              <a:spLocks noChangeShapeType="1"/>
            </p:cNvSpPr>
            <p:nvPr/>
          </p:nvSpPr>
          <p:spPr bwMode="auto">
            <a:xfrm>
              <a:off x="1694" y="2157"/>
              <a:ext cx="329" cy="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40" name="Line 52"/>
            <p:cNvSpPr>
              <a:spLocks noChangeShapeType="1"/>
            </p:cNvSpPr>
            <p:nvPr/>
          </p:nvSpPr>
          <p:spPr bwMode="auto">
            <a:xfrm flipH="1">
              <a:off x="914" y="2157"/>
              <a:ext cx="774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41" name="Arc 53"/>
            <p:cNvSpPr>
              <a:spLocks/>
            </p:cNvSpPr>
            <p:nvPr/>
          </p:nvSpPr>
          <p:spPr bwMode="auto">
            <a:xfrm>
              <a:off x="902" y="1510"/>
              <a:ext cx="795" cy="801"/>
            </a:xfrm>
            <a:custGeom>
              <a:avLst/>
              <a:gdLst>
                <a:gd name="G0" fmla="+- 21600 0 0"/>
                <a:gd name="G1" fmla="+- 17686 0 0"/>
                <a:gd name="G2" fmla="+- 21600 0 0"/>
                <a:gd name="T0" fmla="*/ 395 w 21600"/>
                <a:gd name="T1" fmla="*/ 21793 h 21793"/>
                <a:gd name="T2" fmla="*/ 9201 w 21600"/>
                <a:gd name="T3" fmla="*/ 0 h 21793"/>
                <a:gd name="T4" fmla="*/ 21600 w 21600"/>
                <a:gd name="T5" fmla="*/ 17686 h 2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93" fill="none" extrusionOk="0">
                  <a:moveTo>
                    <a:pt x="394" y="21793"/>
                  </a:moveTo>
                  <a:cubicBezTo>
                    <a:pt x="131" y="20439"/>
                    <a:pt x="0" y="19064"/>
                    <a:pt x="0" y="17686"/>
                  </a:cubicBezTo>
                  <a:cubicBezTo>
                    <a:pt x="0" y="10643"/>
                    <a:pt x="3433" y="4042"/>
                    <a:pt x="9200" y="-1"/>
                  </a:cubicBezTo>
                </a:path>
                <a:path w="21600" h="21793" stroke="0" extrusionOk="0">
                  <a:moveTo>
                    <a:pt x="394" y="21793"/>
                  </a:moveTo>
                  <a:cubicBezTo>
                    <a:pt x="131" y="20439"/>
                    <a:pt x="0" y="19064"/>
                    <a:pt x="0" y="17686"/>
                  </a:cubicBezTo>
                  <a:cubicBezTo>
                    <a:pt x="0" y="10643"/>
                    <a:pt x="3433" y="4042"/>
                    <a:pt x="9200" y="-1"/>
                  </a:cubicBezTo>
                  <a:lnTo>
                    <a:pt x="21600" y="17686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742" name="Line 54"/>
            <p:cNvSpPr>
              <a:spLocks noChangeShapeType="1"/>
            </p:cNvSpPr>
            <p:nvPr/>
          </p:nvSpPr>
          <p:spPr bwMode="auto">
            <a:xfrm flipH="1">
              <a:off x="914" y="2157"/>
              <a:ext cx="774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43" name="Line 55"/>
            <p:cNvSpPr>
              <a:spLocks noChangeShapeType="1"/>
            </p:cNvSpPr>
            <p:nvPr/>
          </p:nvSpPr>
          <p:spPr bwMode="auto">
            <a:xfrm flipH="1" flipV="1">
              <a:off x="1238" y="1510"/>
              <a:ext cx="450" cy="6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44" name="Arc 56"/>
            <p:cNvSpPr>
              <a:spLocks/>
            </p:cNvSpPr>
            <p:nvPr/>
          </p:nvSpPr>
          <p:spPr bwMode="auto">
            <a:xfrm>
              <a:off x="1241" y="1366"/>
              <a:ext cx="456" cy="794"/>
            </a:xfrm>
            <a:custGeom>
              <a:avLst/>
              <a:gdLst>
                <a:gd name="G0" fmla="+- 12399 0 0"/>
                <a:gd name="G1" fmla="+- 21599 0 0"/>
                <a:gd name="G2" fmla="+- 21600 0 0"/>
                <a:gd name="T0" fmla="*/ 0 w 12399"/>
                <a:gd name="T1" fmla="*/ 3913 h 21599"/>
                <a:gd name="T2" fmla="*/ 12372 w 12399"/>
                <a:gd name="T3" fmla="*/ 0 h 21599"/>
                <a:gd name="T4" fmla="*/ 12399 w 12399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399" h="21599" fill="none" extrusionOk="0">
                  <a:moveTo>
                    <a:pt x="-1" y="3912"/>
                  </a:moveTo>
                  <a:cubicBezTo>
                    <a:pt x="3625" y="1370"/>
                    <a:pt x="7944" y="4"/>
                    <a:pt x="12371" y="-1"/>
                  </a:cubicBezTo>
                </a:path>
                <a:path w="12399" h="21599" stroke="0" extrusionOk="0">
                  <a:moveTo>
                    <a:pt x="-1" y="3912"/>
                  </a:moveTo>
                  <a:cubicBezTo>
                    <a:pt x="3625" y="1370"/>
                    <a:pt x="7944" y="4"/>
                    <a:pt x="12371" y="-1"/>
                  </a:cubicBezTo>
                  <a:lnTo>
                    <a:pt x="12399" y="21599"/>
                  </a:lnTo>
                  <a:close/>
                </a:path>
              </a:pathLst>
            </a:custGeom>
            <a:solidFill>
              <a:srgbClr val="FF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745" name="Line 57"/>
            <p:cNvSpPr>
              <a:spLocks noChangeShapeType="1"/>
            </p:cNvSpPr>
            <p:nvPr/>
          </p:nvSpPr>
          <p:spPr bwMode="auto">
            <a:xfrm flipH="1" flipV="1">
              <a:off x="1238" y="1510"/>
              <a:ext cx="450" cy="6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46" name="Line 58"/>
            <p:cNvSpPr>
              <a:spLocks noChangeShapeType="1"/>
            </p:cNvSpPr>
            <p:nvPr/>
          </p:nvSpPr>
          <p:spPr bwMode="auto">
            <a:xfrm flipV="1">
              <a:off x="1694" y="1366"/>
              <a:ext cx="1" cy="7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47" name="Rectangle 59"/>
            <p:cNvSpPr>
              <a:spLocks noChangeArrowheads="1"/>
            </p:cNvSpPr>
            <p:nvPr/>
          </p:nvSpPr>
          <p:spPr bwMode="auto">
            <a:xfrm>
              <a:off x="1782" y="1147"/>
              <a:ext cx="38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Natural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48" name="Rectangle 60"/>
            <p:cNvSpPr>
              <a:spLocks noChangeArrowheads="1"/>
            </p:cNvSpPr>
            <p:nvPr/>
          </p:nvSpPr>
          <p:spPr bwMode="auto">
            <a:xfrm>
              <a:off x="1899" y="1243"/>
              <a:ext cx="1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6%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49" name="Rectangle 61"/>
            <p:cNvSpPr>
              <a:spLocks noChangeArrowheads="1"/>
            </p:cNvSpPr>
            <p:nvPr/>
          </p:nvSpPr>
          <p:spPr bwMode="auto">
            <a:xfrm>
              <a:off x="2284" y="2705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Industrial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50" name="Rectangle 62"/>
            <p:cNvSpPr>
              <a:spLocks noChangeArrowheads="1"/>
            </p:cNvSpPr>
            <p:nvPr/>
          </p:nvSpPr>
          <p:spPr bwMode="auto">
            <a:xfrm>
              <a:off x="2442" y="2800"/>
              <a:ext cx="2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13%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51" name="Rectangle 63"/>
            <p:cNvSpPr>
              <a:spLocks noChangeArrowheads="1"/>
            </p:cNvSpPr>
            <p:nvPr/>
          </p:nvSpPr>
          <p:spPr bwMode="auto">
            <a:xfrm>
              <a:off x="1196" y="1171"/>
              <a:ext cx="29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Other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52" name="Rectangle 64"/>
            <p:cNvSpPr>
              <a:spLocks noChangeArrowheads="1"/>
            </p:cNvSpPr>
            <p:nvPr/>
          </p:nvSpPr>
          <p:spPr bwMode="auto">
            <a:xfrm>
              <a:off x="1238" y="1267"/>
              <a:ext cx="2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10%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53" name="Rectangle 65"/>
            <p:cNvSpPr>
              <a:spLocks noChangeArrowheads="1"/>
            </p:cNvSpPr>
            <p:nvPr/>
          </p:nvSpPr>
          <p:spPr bwMode="auto">
            <a:xfrm>
              <a:off x="481" y="1650"/>
              <a:ext cx="56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Non-Road 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54" name="Rectangle 66"/>
            <p:cNvSpPr>
              <a:spLocks noChangeArrowheads="1"/>
            </p:cNvSpPr>
            <p:nvPr/>
          </p:nvSpPr>
          <p:spPr bwMode="auto">
            <a:xfrm>
              <a:off x="532" y="1746"/>
              <a:ext cx="43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Engines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55" name="Rectangle 67"/>
            <p:cNvSpPr>
              <a:spLocks noChangeArrowheads="1"/>
            </p:cNvSpPr>
            <p:nvPr/>
          </p:nvSpPr>
          <p:spPr bwMode="auto">
            <a:xfrm>
              <a:off x="644" y="1883"/>
              <a:ext cx="2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 dirty="0">
                  <a:solidFill>
                    <a:srgbClr val="000000"/>
                  </a:solidFill>
                  <a:latin typeface="Arial" charset="0"/>
                </a:rPr>
                <a:t>18%</a:t>
              </a:r>
              <a:endParaRPr lang="en-US" sz="1400" dirty="0">
                <a:latin typeface="Arial" charset="0"/>
              </a:endParaRPr>
            </a:p>
          </p:txBody>
        </p:sp>
        <p:sp>
          <p:nvSpPr>
            <p:cNvPr id="242756" name="Rectangle 68"/>
            <p:cNvSpPr>
              <a:spLocks noChangeArrowheads="1"/>
            </p:cNvSpPr>
            <p:nvPr/>
          </p:nvSpPr>
          <p:spPr bwMode="auto">
            <a:xfrm>
              <a:off x="2440" y="1596"/>
              <a:ext cx="43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Electric 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57" name="Rectangle 69"/>
            <p:cNvSpPr>
              <a:spLocks noChangeArrowheads="1"/>
            </p:cNvSpPr>
            <p:nvPr/>
          </p:nvSpPr>
          <p:spPr bwMode="auto">
            <a:xfrm>
              <a:off x="2485" y="1692"/>
              <a:ext cx="31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Utility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58" name="Rectangle 70"/>
            <p:cNvSpPr>
              <a:spLocks noChangeArrowheads="1"/>
            </p:cNvSpPr>
            <p:nvPr/>
          </p:nvSpPr>
          <p:spPr bwMode="auto">
            <a:xfrm>
              <a:off x="2544" y="1788"/>
              <a:ext cx="2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24%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59" name="Rectangle 71"/>
            <p:cNvSpPr>
              <a:spLocks noChangeArrowheads="1"/>
            </p:cNvSpPr>
            <p:nvPr/>
          </p:nvSpPr>
          <p:spPr bwMode="auto">
            <a:xfrm>
              <a:off x="903" y="2908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On-Road 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60" name="Rectangle 72"/>
            <p:cNvSpPr>
              <a:spLocks noChangeArrowheads="1"/>
            </p:cNvSpPr>
            <p:nvPr/>
          </p:nvSpPr>
          <p:spPr bwMode="auto">
            <a:xfrm>
              <a:off x="907" y="3004"/>
              <a:ext cx="45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Vehicles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61" name="Rectangle 73"/>
            <p:cNvSpPr>
              <a:spLocks noChangeArrowheads="1"/>
            </p:cNvSpPr>
            <p:nvPr/>
          </p:nvSpPr>
          <p:spPr bwMode="auto">
            <a:xfrm>
              <a:off x="1034" y="3100"/>
              <a:ext cx="2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29%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42762" name="Text Box 74"/>
            <p:cNvSpPr txBox="1">
              <a:spLocks noChangeArrowheads="1"/>
            </p:cNvSpPr>
            <p:nvPr/>
          </p:nvSpPr>
          <p:spPr bwMode="auto">
            <a:xfrm>
              <a:off x="1515" y="749"/>
              <a:ext cx="4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Arial" charset="0"/>
                </a:rPr>
                <a:t>NO</a:t>
              </a:r>
              <a:r>
                <a:rPr lang="en-US" baseline="-25000">
                  <a:latin typeface="Arial" charset="0"/>
                </a:rPr>
                <a:t>x</a:t>
              </a:r>
              <a:endParaRPr lang="en-US">
                <a:latin typeface="Arial" charset="0"/>
              </a:endParaRPr>
            </a:p>
          </p:txBody>
        </p:sp>
        <p:sp>
          <p:nvSpPr>
            <p:cNvPr id="242763" name="Text Box 75"/>
            <p:cNvSpPr txBox="1">
              <a:spLocks noChangeArrowheads="1"/>
            </p:cNvSpPr>
            <p:nvPr/>
          </p:nvSpPr>
          <p:spPr bwMode="auto">
            <a:xfrm>
              <a:off x="552" y="1720"/>
              <a:ext cx="4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400">
                <a:latin typeface="Arial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6857999"/>
          </a:xfrm>
          <a:prstGeom prst="rect">
            <a:avLst/>
          </a:prstGeom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58787" y="457200"/>
            <a:ext cx="8556867" cy="612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r>
              <a:rPr lang="en-US" altLang="en-US" sz="1600" dirty="0"/>
              <a:t>	</a:t>
            </a:r>
            <a:r>
              <a:rPr lang="en-US" altLang="en-US" sz="2400" dirty="0" smtClean="0">
                <a:solidFill>
                  <a:srgbClr val="60C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Global </a:t>
            </a:r>
            <a:r>
              <a:rPr lang="en-US" altLang="en-US" sz="2400" dirty="0">
                <a:solidFill>
                  <a:srgbClr val="60C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Budget of </a:t>
            </a:r>
            <a:r>
              <a:rPr lang="en-US" altLang="en-US" sz="2400" dirty="0" err="1">
                <a:solidFill>
                  <a:srgbClr val="60C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</a:t>
            </a:r>
            <a:r>
              <a:rPr lang="en-US" altLang="en-US" sz="2400" baseline="-25000" dirty="0" err="1">
                <a:solidFill>
                  <a:srgbClr val="60C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r>
              <a:rPr lang="en-US" altLang="en-US" sz="2400" dirty="0">
                <a:solidFill>
                  <a:srgbClr val="60C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the Troposphere (</a:t>
            </a:r>
            <a:r>
              <a:rPr lang="en-US" altLang="en-US" sz="2400" dirty="0" err="1">
                <a:solidFill>
                  <a:srgbClr val="60C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Tg</a:t>
            </a:r>
            <a:r>
              <a:rPr lang="en-US" altLang="en-US" sz="2400" dirty="0">
                <a:solidFill>
                  <a:srgbClr val="60C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N/</a:t>
            </a:r>
            <a:r>
              <a:rPr lang="en-US" altLang="en-US" sz="2400" dirty="0" err="1">
                <a:solidFill>
                  <a:srgbClr val="60C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yr</a:t>
            </a:r>
            <a:r>
              <a:rPr lang="en-US" altLang="en-US" sz="2400" dirty="0" smtClean="0">
                <a:solidFill>
                  <a:srgbClr val="60C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80s-90s</a:t>
            </a:r>
            <a:endParaRPr lang="en-US" altLang="en-US" sz="2400" dirty="0">
              <a:solidFill>
                <a:srgbClr val="60C900"/>
              </a:solidFill>
            </a:endParaRPr>
          </a:p>
          <a:p>
            <a:endParaRPr lang="en-US" altLang="en-US" sz="1600" dirty="0"/>
          </a:p>
          <a:p>
            <a:endParaRPr lang="en-US" altLang="en-US" sz="1600" dirty="0"/>
          </a:p>
          <a:p>
            <a:r>
              <a:rPr lang="en-US" altLang="en-US" sz="1600" dirty="0"/>
              <a:t>			       </a:t>
            </a:r>
            <a:r>
              <a:rPr lang="en-US" altLang="en-US" sz="1600" dirty="0" smtClean="0"/>
              <a:t>		 </a:t>
            </a:r>
            <a:r>
              <a:rPr lang="en-US" altLang="en-US" sz="1600" dirty="0" err="1">
                <a:solidFill>
                  <a:srgbClr val="081D58"/>
                </a:solidFill>
              </a:rPr>
              <a:t>Ehhalt</a:t>
            </a:r>
            <a:r>
              <a:rPr lang="en-US" altLang="en-US" sz="1600" dirty="0">
                <a:solidFill>
                  <a:srgbClr val="081D58"/>
                </a:solidFill>
              </a:rPr>
              <a:t> and </a:t>
            </a:r>
            <a:r>
              <a:rPr lang="en-US" altLang="en-US" sz="1600" dirty="0" smtClean="0">
                <a:solidFill>
                  <a:srgbClr val="081D58"/>
                </a:solidFill>
              </a:rPr>
              <a:t>Drummond 			 Logan        		</a:t>
            </a:r>
            <a:r>
              <a:rPr lang="en-US" altLang="en-US" sz="1600" dirty="0" err="1" smtClean="0">
                <a:solidFill>
                  <a:srgbClr val="081D58"/>
                </a:solidFill>
              </a:rPr>
              <a:t>Sanhueza</a:t>
            </a:r>
            <a:r>
              <a:rPr lang="en-US" altLang="en-US" sz="1600" dirty="0" smtClean="0">
                <a:solidFill>
                  <a:srgbClr val="081D58"/>
                </a:solidFill>
              </a:rPr>
              <a:t>		</a:t>
            </a:r>
            <a:r>
              <a:rPr lang="en-US" altLang="en-US" sz="1600" dirty="0">
                <a:solidFill>
                  <a:srgbClr val="081D58"/>
                </a:solidFill>
              </a:rPr>
              <a:t>				</a:t>
            </a:r>
            <a:r>
              <a:rPr lang="en-US" altLang="en-US" sz="1600" dirty="0" smtClean="0">
                <a:solidFill>
                  <a:srgbClr val="081D58"/>
                </a:solidFill>
              </a:rPr>
              <a:t>		(</a:t>
            </a:r>
            <a:r>
              <a:rPr lang="en-US" altLang="en-US" sz="1600" dirty="0">
                <a:solidFill>
                  <a:srgbClr val="081D58"/>
                </a:solidFill>
              </a:rPr>
              <a:t>1982)		  </a:t>
            </a:r>
            <a:r>
              <a:rPr lang="en-US" altLang="en-US" sz="1600" dirty="0" smtClean="0">
                <a:solidFill>
                  <a:srgbClr val="081D58"/>
                </a:solidFill>
              </a:rPr>
              <a:t>	 </a:t>
            </a:r>
            <a:r>
              <a:rPr lang="en-US" altLang="en-US" sz="1600" dirty="0">
                <a:solidFill>
                  <a:srgbClr val="081D58"/>
                </a:solidFill>
              </a:rPr>
              <a:t>(1983)	               (</a:t>
            </a:r>
            <a:r>
              <a:rPr lang="en-US" altLang="en-US" sz="1600" dirty="0" smtClean="0">
                <a:solidFill>
                  <a:srgbClr val="081D58"/>
                </a:solidFill>
              </a:rPr>
              <a:t>1991</a:t>
            </a:r>
            <a:r>
              <a:rPr lang="en-US" altLang="en-US" sz="1600" dirty="0">
                <a:solidFill>
                  <a:srgbClr val="00B7A5"/>
                </a:solidFill>
              </a:rPr>
              <a:t>)</a:t>
            </a:r>
          </a:p>
          <a:p>
            <a:r>
              <a:rPr lang="en-US" altLang="en-US" sz="1600" u="sng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Sources/Production</a:t>
            </a:r>
            <a:endParaRPr lang="en-US" altLang="en-US" sz="1600" dirty="0"/>
          </a:p>
          <a:p>
            <a:endParaRPr lang="en-US" altLang="en-US" sz="1600" dirty="0"/>
          </a:p>
          <a:p>
            <a:r>
              <a:rPr lang="en-US" altLang="en-US" sz="1600" dirty="0"/>
              <a:t>	Fossil fuel combustion	13.5 (8.2-18.5)	</a:t>
            </a:r>
            <a:r>
              <a:rPr lang="en-US" altLang="en-US" sz="1600" dirty="0" smtClean="0"/>
              <a:t>		21.0 </a:t>
            </a:r>
            <a:r>
              <a:rPr lang="en-US" altLang="en-US" sz="1600" dirty="0"/>
              <a:t>(14-28)	</a:t>
            </a:r>
            <a:r>
              <a:rPr lang="en-US" altLang="en-US" sz="1600" dirty="0" smtClean="0"/>
              <a:t>	21		</a:t>
            </a:r>
            <a:endParaRPr lang="en-US" altLang="en-US" sz="1600" dirty="0"/>
          </a:p>
          <a:p>
            <a:r>
              <a:rPr lang="en-US" altLang="en-US" sz="1600" dirty="0"/>
              <a:t>	Biomass burning		</a:t>
            </a:r>
            <a:r>
              <a:rPr lang="en-US" altLang="en-US" sz="1600" dirty="0" smtClean="0"/>
              <a:t>	11.5 </a:t>
            </a:r>
            <a:r>
              <a:rPr lang="en-US" altLang="en-US" sz="1600" dirty="0"/>
              <a:t>(5.6-16.4)	</a:t>
            </a:r>
            <a:r>
              <a:rPr lang="en-US" altLang="en-US" sz="1600" dirty="0" smtClean="0"/>
              <a:t>		12.0 </a:t>
            </a:r>
            <a:r>
              <a:rPr lang="en-US" altLang="en-US" sz="1600" dirty="0"/>
              <a:t>(4-24)	</a:t>
            </a:r>
            <a:r>
              <a:rPr lang="en-US" altLang="en-US" sz="1600" dirty="0" smtClean="0"/>
              <a:t>		2.5</a:t>
            </a:r>
            <a:r>
              <a:rPr lang="en-US" altLang="en-US" sz="1600" dirty="0"/>
              <a:t>-</a:t>
            </a:r>
            <a:r>
              <a:rPr lang="en-US" altLang="en-US" sz="1600" dirty="0" smtClean="0"/>
              <a:t>8.5	</a:t>
            </a:r>
            <a:endParaRPr lang="en-US" altLang="en-US" sz="1600" dirty="0"/>
          </a:p>
          <a:p>
            <a:r>
              <a:rPr lang="en-US" altLang="en-US" sz="1600" dirty="0"/>
              <a:t>	Soil emission		</a:t>
            </a:r>
            <a:r>
              <a:rPr lang="en-US" altLang="en-US" sz="1600" dirty="0" smtClean="0"/>
              <a:t>	5.5 </a:t>
            </a:r>
            <a:r>
              <a:rPr lang="en-US" altLang="en-US" sz="1600" dirty="0"/>
              <a:t>(1-10)		</a:t>
            </a:r>
            <a:r>
              <a:rPr lang="en-US" altLang="en-US" sz="1600" dirty="0" smtClean="0"/>
              <a:t>		8.0 </a:t>
            </a:r>
            <a:r>
              <a:rPr lang="en-US" altLang="en-US" sz="1600" dirty="0"/>
              <a:t>(4-16)		</a:t>
            </a:r>
            <a:r>
              <a:rPr lang="en-US" altLang="en-US" sz="1600" dirty="0" smtClean="0"/>
              <a:t>	10</a:t>
            </a:r>
            <a:r>
              <a:rPr lang="en-US" altLang="en-US" sz="1600" dirty="0"/>
              <a:t>-</a:t>
            </a:r>
            <a:r>
              <a:rPr lang="en-US" altLang="en-US" sz="1600" dirty="0" smtClean="0"/>
              <a:t>20	</a:t>
            </a:r>
            <a:r>
              <a:rPr lang="en-US" altLang="en-US" sz="1600" dirty="0"/>
              <a:t>	Lightning			</a:t>
            </a:r>
            <a:r>
              <a:rPr lang="en-US" altLang="en-US" sz="1600" dirty="0" smtClean="0"/>
              <a:t>	5.0 </a:t>
            </a:r>
            <a:r>
              <a:rPr lang="en-US" altLang="en-US" sz="1600" dirty="0"/>
              <a:t>(2-8)		</a:t>
            </a:r>
            <a:r>
              <a:rPr lang="en-US" altLang="en-US" sz="1600" dirty="0" smtClean="0"/>
              <a:t>		8 </a:t>
            </a:r>
            <a:r>
              <a:rPr lang="en-US" altLang="en-US" sz="1600" dirty="0"/>
              <a:t>(2-20)		</a:t>
            </a:r>
            <a:r>
              <a:rPr lang="en-US" altLang="en-US" sz="1600" dirty="0" smtClean="0"/>
              <a:t>	2</a:t>
            </a:r>
            <a:r>
              <a:rPr lang="en-US" altLang="en-US" sz="1600" dirty="0"/>
              <a:t>-</a:t>
            </a:r>
            <a:r>
              <a:rPr lang="en-US" altLang="en-US" sz="1600" dirty="0" smtClean="0"/>
              <a:t>8		</a:t>
            </a:r>
            <a:r>
              <a:rPr lang="en-US" altLang="en-US" sz="1600" dirty="0"/>
              <a:t>	</a:t>
            </a:r>
            <a:endParaRPr lang="en-US" altLang="en-US" sz="1600" dirty="0" smtClean="0"/>
          </a:p>
          <a:p>
            <a:r>
              <a:rPr lang="en-US" altLang="en-US" sz="1600" dirty="0"/>
              <a:t>	</a:t>
            </a:r>
            <a:r>
              <a:rPr lang="en-US" altLang="en-US" sz="1600" dirty="0" smtClean="0"/>
              <a:t>NH3 </a:t>
            </a:r>
            <a:r>
              <a:rPr lang="en-US" altLang="en-US" sz="1600" dirty="0"/>
              <a:t>oxidation		</a:t>
            </a:r>
            <a:r>
              <a:rPr lang="en-US" altLang="en-US" sz="1600" dirty="0" smtClean="0"/>
              <a:t>	3.1 </a:t>
            </a:r>
            <a:r>
              <a:rPr lang="en-US" altLang="en-US" sz="1600" dirty="0"/>
              <a:t>(1.2-4.9)	</a:t>
            </a:r>
            <a:r>
              <a:rPr lang="en-US" altLang="en-US" sz="1600" dirty="0" smtClean="0"/>
              <a:t>		? </a:t>
            </a:r>
            <a:r>
              <a:rPr lang="en-US" altLang="en-US" sz="1600" dirty="0"/>
              <a:t>(0-10)		</a:t>
            </a:r>
            <a:r>
              <a:rPr lang="en-US" altLang="en-US" sz="1600" dirty="0" smtClean="0"/>
              <a:t>	-</a:t>
            </a:r>
            <a:endParaRPr lang="en-US" altLang="en-US" sz="1600" dirty="0"/>
          </a:p>
          <a:p>
            <a:r>
              <a:rPr lang="en-US" altLang="en-US" sz="1600" dirty="0"/>
              <a:t>	Ocean emission		</a:t>
            </a:r>
            <a:r>
              <a:rPr lang="en-US" altLang="en-US" sz="1600" dirty="0" smtClean="0"/>
              <a:t>		-</a:t>
            </a:r>
            <a:r>
              <a:rPr lang="en-US" altLang="en-US" sz="1600" dirty="0"/>
              <a:t>		</a:t>
            </a:r>
            <a:r>
              <a:rPr lang="en-US" altLang="en-US" sz="1600" dirty="0" smtClean="0"/>
              <a:t>		1</a:t>
            </a:r>
            <a:r>
              <a:rPr lang="en-US" altLang="en-US" sz="1600" dirty="0"/>
              <a:t>		</a:t>
            </a:r>
            <a:r>
              <a:rPr lang="en-US" altLang="en-US" sz="1600" dirty="0" smtClean="0"/>
              <a:t>		-</a:t>
            </a:r>
            <a:endParaRPr lang="en-US" altLang="en-US" sz="1600" dirty="0"/>
          </a:p>
          <a:p>
            <a:r>
              <a:rPr lang="en-US" altLang="en-US" sz="1600" dirty="0"/>
              <a:t>	Aircraft			</a:t>
            </a:r>
            <a:r>
              <a:rPr lang="en-US" altLang="en-US" sz="1600" dirty="0" smtClean="0"/>
              <a:t>	0.3 </a:t>
            </a:r>
            <a:r>
              <a:rPr lang="en-US" altLang="en-US" sz="1600" dirty="0"/>
              <a:t>(0.2-0.4)	</a:t>
            </a:r>
            <a:r>
              <a:rPr lang="en-US" altLang="en-US" sz="1600" dirty="0" smtClean="0"/>
              <a:t>		-</a:t>
            </a:r>
            <a:r>
              <a:rPr lang="en-US" altLang="en-US" sz="1600" dirty="0"/>
              <a:t>		</a:t>
            </a:r>
            <a:r>
              <a:rPr lang="en-US" altLang="en-US" sz="1600" dirty="0" smtClean="0"/>
              <a:t>		0.6		</a:t>
            </a:r>
            <a:endParaRPr lang="en-US" altLang="en-US" sz="1600" dirty="0"/>
          </a:p>
          <a:p>
            <a:r>
              <a:rPr lang="en-US" altLang="en-US" sz="1600" dirty="0"/>
              <a:t>	Stratospheric input		0.6 (0.3-0.9)	</a:t>
            </a:r>
            <a:r>
              <a:rPr lang="en-US" altLang="en-US" sz="1600" dirty="0" smtClean="0"/>
              <a:t>		0.5</a:t>
            </a:r>
            <a:r>
              <a:rPr lang="en-US" altLang="en-US" sz="1600" dirty="0"/>
              <a:t>		</a:t>
            </a:r>
            <a:r>
              <a:rPr lang="en-US" altLang="en-US" sz="1600" dirty="0" smtClean="0"/>
              <a:t>		1</a:t>
            </a:r>
            <a:endParaRPr lang="en-US" altLang="en-US" sz="1600" dirty="0"/>
          </a:p>
          <a:p>
            <a:endParaRPr lang="en-US" altLang="en-US" sz="1600" dirty="0"/>
          </a:p>
          <a:p>
            <a:r>
              <a:rPr lang="en-US" altLang="en-US" sz="1600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Total</a:t>
            </a:r>
            <a:r>
              <a:rPr lang="en-US" altLang="en-US" sz="1600" dirty="0">
                <a:solidFill>
                  <a:srgbClr val="790015"/>
                </a:solidFill>
              </a:rPr>
              <a:t>				</a:t>
            </a:r>
            <a:r>
              <a:rPr lang="en-US" altLang="en-US" sz="1600" dirty="0" smtClean="0">
                <a:solidFill>
                  <a:srgbClr val="790015"/>
                </a:solidFill>
              </a:rPr>
              <a:t>		39 </a:t>
            </a:r>
            <a:r>
              <a:rPr lang="en-US" altLang="en-US" sz="1600" dirty="0">
                <a:solidFill>
                  <a:srgbClr val="790015"/>
                </a:solidFill>
              </a:rPr>
              <a:t>(19-59)		</a:t>
            </a:r>
            <a:r>
              <a:rPr lang="en-US" altLang="en-US" sz="1600" dirty="0" smtClean="0">
                <a:solidFill>
                  <a:srgbClr val="790015"/>
                </a:solidFill>
              </a:rPr>
              <a:t>		50.5 </a:t>
            </a:r>
            <a:r>
              <a:rPr lang="en-US" altLang="en-US" sz="1600" dirty="0">
                <a:solidFill>
                  <a:srgbClr val="790015"/>
                </a:solidFill>
              </a:rPr>
              <a:t>(25-99)	</a:t>
            </a:r>
            <a:r>
              <a:rPr lang="en-US" altLang="en-US" sz="1600" dirty="0" smtClean="0">
                <a:solidFill>
                  <a:srgbClr val="790015"/>
                </a:solidFill>
              </a:rPr>
              <a:t>	37</a:t>
            </a:r>
            <a:r>
              <a:rPr lang="en-US" altLang="en-US" sz="1600" dirty="0">
                <a:solidFill>
                  <a:srgbClr val="790015"/>
                </a:solidFill>
              </a:rPr>
              <a:t>-59</a:t>
            </a:r>
          </a:p>
          <a:p>
            <a:r>
              <a:rPr lang="en-US" altLang="en-US" sz="1600" dirty="0" smtClean="0">
                <a:solidFill>
                  <a:srgbClr val="081D58"/>
                </a:solidFill>
              </a:rPr>
              <a:t>	</a:t>
            </a:r>
            <a:endParaRPr lang="en-US" altLang="en-US" sz="1600" dirty="0">
              <a:solidFill>
                <a:srgbClr val="081D58"/>
              </a:solidFill>
            </a:endParaRPr>
          </a:p>
          <a:p>
            <a:r>
              <a:rPr lang="en-US" altLang="en-US" sz="1600" u="sng" dirty="0">
                <a:solidFill>
                  <a:srgbClr val="081D5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Sinks</a:t>
            </a:r>
            <a:endParaRPr lang="en-US" altLang="en-US" sz="1600" dirty="0">
              <a:solidFill>
                <a:srgbClr val="081D58"/>
              </a:solidFill>
            </a:endParaRPr>
          </a:p>
          <a:p>
            <a:r>
              <a:rPr lang="en-US" altLang="en-US" sz="1600" dirty="0"/>
              <a:t>	Wet deposition		</a:t>
            </a:r>
            <a:r>
              <a:rPr lang="en-US" altLang="en-US" sz="1600" dirty="0" smtClean="0"/>
              <a:t>	24 </a:t>
            </a:r>
            <a:r>
              <a:rPr lang="en-US" altLang="en-US" sz="1600" dirty="0"/>
              <a:t>(15-33)		</a:t>
            </a:r>
            <a:r>
              <a:rPr lang="en-US" altLang="en-US" sz="1600" dirty="0" smtClean="0"/>
              <a:t>		27 </a:t>
            </a:r>
            <a:r>
              <a:rPr lang="en-US" altLang="en-US" sz="1600" dirty="0"/>
              <a:t>(12-42)		</a:t>
            </a:r>
            <a:r>
              <a:rPr lang="en-US" altLang="en-US" sz="1600" dirty="0" smtClean="0"/>
              <a:t>	-</a:t>
            </a:r>
            <a:endParaRPr lang="en-US" altLang="en-US" sz="1600" dirty="0"/>
          </a:p>
          <a:p>
            <a:r>
              <a:rPr lang="en-US" altLang="en-US" sz="1600" dirty="0"/>
              <a:t>	Dry deposition		</a:t>
            </a:r>
            <a:r>
              <a:rPr lang="en-US" altLang="en-US" sz="1600" dirty="0" smtClean="0"/>
              <a:t>		-</a:t>
            </a:r>
            <a:r>
              <a:rPr lang="en-US" altLang="en-US" sz="1600" dirty="0"/>
              <a:t>		</a:t>
            </a:r>
            <a:r>
              <a:rPr lang="en-US" altLang="en-US" sz="1600" dirty="0" smtClean="0"/>
              <a:t>		16 </a:t>
            </a:r>
            <a:r>
              <a:rPr lang="en-US" altLang="en-US" sz="1600" dirty="0"/>
              <a:t>(11-22)		</a:t>
            </a:r>
            <a:r>
              <a:rPr lang="en-US" altLang="en-US" sz="1600" dirty="0" smtClean="0"/>
              <a:t>	-</a:t>
            </a:r>
            <a:endParaRPr lang="en-US" altLang="en-US" sz="1600" dirty="0"/>
          </a:p>
          <a:p>
            <a:endParaRPr lang="en-US" altLang="en-US" sz="1600" dirty="0"/>
          </a:p>
          <a:p>
            <a:r>
              <a:rPr lang="en-US" altLang="en-US" sz="1600" dirty="0">
                <a:solidFill>
                  <a:srgbClr val="081D5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Total</a:t>
            </a:r>
            <a:r>
              <a:rPr lang="en-US" altLang="en-US" sz="1600" dirty="0">
                <a:solidFill>
                  <a:srgbClr val="081D58"/>
                </a:solidFill>
              </a:rPr>
              <a:t>				</a:t>
            </a:r>
            <a:r>
              <a:rPr lang="en-US" altLang="en-US" sz="1600" dirty="0" smtClean="0">
                <a:solidFill>
                  <a:srgbClr val="081D58"/>
                </a:solidFill>
              </a:rPr>
              <a:t>		24 </a:t>
            </a:r>
            <a:r>
              <a:rPr lang="en-US" altLang="en-US" sz="1600" dirty="0">
                <a:solidFill>
                  <a:srgbClr val="081D58"/>
                </a:solidFill>
              </a:rPr>
              <a:t>(15-33)		</a:t>
            </a:r>
            <a:r>
              <a:rPr lang="en-US" altLang="en-US" sz="1600" dirty="0" smtClean="0">
                <a:solidFill>
                  <a:srgbClr val="081D58"/>
                </a:solidFill>
              </a:rPr>
              <a:t>		43 </a:t>
            </a:r>
            <a:r>
              <a:rPr lang="en-US" altLang="en-US" sz="1600" dirty="0">
                <a:solidFill>
                  <a:srgbClr val="081D58"/>
                </a:solidFill>
              </a:rPr>
              <a:t>(23-64)		</a:t>
            </a:r>
            <a:r>
              <a:rPr lang="en-US" altLang="en-US" sz="1600" dirty="0" smtClean="0">
                <a:solidFill>
                  <a:srgbClr val="081D58"/>
                </a:solidFill>
              </a:rPr>
              <a:t>	-</a:t>
            </a:r>
            <a:endParaRPr lang="en-US" altLang="en-US" sz="1600" dirty="0">
              <a:solidFill>
                <a:srgbClr val="081D58"/>
              </a:solidFill>
            </a:endParaRPr>
          </a:p>
          <a:p>
            <a:pPr eaLnBrk="1"/>
            <a:endParaRPr lang="en-US" altLang="en-US" sz="1600" dirty="0">
              <a:solidFill>
                <a:srgbClr val="081D58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05771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4" y="192566"/>
            <a:ext cx="8750400" cy="63337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10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7930"/>
          </a:xfrm>
        </p:spPr>
        <p:txBody>
          <a:bodyPr/>
          <a:lstStyle/>
          <a:p>
            <a:r>
              <a:rPr lang="en-US" dirty="0" smtClean="0"/>
              <a:t>Nitrogen “Families”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5598"/>
            <a:ext cx="8229600" cy="489056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(NO + NO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</a:p>
          <a:p>
            <a:r>
              <a:rPr lang="en-US" dirty="0" smtClean="0"/>
              <a:t>HNO</a:t>
            </a:r>
            <a:r>
              <a:rPr lang="en-US" baseline="-25000" dirty="0" smtClean="0"/>
              <a:t>3 </a:t>
            </a:r>
            <a:r>
              <a:rPr lang="en-US" dirty="0" smtClean="0"/>
              <a:t>  (HONO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en-US" baseline="-25000" dirty="0" smtClean="0"/>
          </a:p>
          <a:p>
            <a:r>
              <a:rPr lang="en-US" dirty="0" smtClean="0"/>
              <a:t>HONO					</a:t>
            </a:r>
            <a:endParaRPr lang="en-US" sz="12400" dirty="0" smtClean="0"/>
          </a:p>
          <a:p>
            <a:r>
              <a:rPr lang="en-US" dirty="0" smtClean="0"/>
              <a:t>HOONO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PANs    (RC(O)OONO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Alkyl Nitrates  (RONO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r>
              <a:rPr lang="en-US" dirty="0" smtClean="0"/>
              <a:t>XONO2  (X = halogen)</a:t>
            </a:r>
          </a:p>
          <a:p>
            <a:endParaRPr lang="en-US" dirty="0" smtClean="0"/>
          </a:p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dirty="0" smtClean="0"/>
              <a:t> radical</a:t>
            </a:r>
          </a:p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r>
              <a:rPr lang="en-US" dirty="0" smtClean="0"/>
              <a:t> nitrate aerosol</a:t>
            </a:r>
            <a:endParaRPr lang="en-US" baseline="-25000" dirty="0"/>
          </a:p>
        </p:txBody>
      </p:sp>
      <p:sp>
        <p:nvSpPr>
          <p:cNvPr id="4" name="Right Brace 3"/>
          <p:cNvSpPr/>
          <p:nvPr/>
        </p:nvSpPr>
        <p:spPr>
          <a:xfrm>
            <a:off x="4007271" y="2215931"/>
            <a:ext cx="669309" cy="278524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31035" y="3280148"/>
            <a:ext cx="1375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“</a:t>
            </a:r>
            <a:r>
              <a:rPr lang="en-US" sz="3600" dirty="0" err="1" smtClean="0"/>
              <a:t>NOy</a:t>
            </a:r>
            <a:r>
              <a:rPr lang="en-US" sz="3600" dirty="0" smtClean="0"/>
              <a:t>”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8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Modeled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near surface (1990s)</a:t>
            </a:r>
            <a:endParaRPr lang="en-US" dirty="0"/>
          </a:p>
        </p:txBody>
      </p:sp>
      <p:pic>
        <p:nvPicPr>
          <p:cNvPr id="6" name="Picture 5" descr="eps.fig6.227b.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72" y="1823350"/>
            <a:ext cx="6839926" cy="487209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12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IPCC AR4 </a:t>
            </a:r>
            <a:r>
              <a:rPr lang="en-US" dirty="0" err="1" smtClean="0"/>
              <a:t>NOx</a:t>
            </a:r>
            <a:r>
              <a:rPr lang="en-US" dirty="0" smtClean="0"/>
              <a:t> in the troposphere (2000)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6046" r="6046"/>
          <a:stretch>
            <a:fillRect/>
          </a:stretch>
        </p:blipFill>
        <p:spPr>
          <a:xfrm>
            <a:off x="457200" y="1600200"/>
            <a:ext cx="8229600" cy="498628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07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SCIAMACHY global mean NO2 (2004)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899" b="10899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5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birds_n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133600"/>
            <a:ext cx="3668713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2538413" y="317500"/>
            <a:ext cx="3963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latin typeface="Calibri" charset="0"/>
              </a:rPr>
              <a:t>Developments in Asia </a:t>
            </a:r>
          </a:p>
        </p:txBody>
      </p:sp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415925" y="5410200"/>
            <a:ext cx="3505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latin typeface="Calibri" charset="0"/>
              </a:rPr>
              <a:t>1000 cars / day are added</a:t>
            </a:r>
          </a:p>
          <a:p>
            <a:pPr algn="ctr" eaLnBrk="1" hangingPunct="1"/>
            <a:r>
              <a:rPr lang="en-US" sz="2400" b="1">
                <a:latin typeface="Calibri" charset="0"/>
              </a:rPr>
              <a:t>to the Beijing road system</a:t>
            </a:r>
          </a:p>
          <a:p>
            <a:pPr algn="ctr" eaLnBrk="1" hangingPunct="1"/>
            <a:endParaRPr lang="en-US">
              <a:latin typeface="Calibri" charset="0"/>
            </a:endParaRPr>
          </a:p>
        </p:txBody>
      </p:sp>
      <p:pic>
        <p:nvPicPr>
          <p:cNvPr id="12293" name="Picture 5" descr="no2_thru_20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5" r="5556"/>
          <a:stretch>
            <a:fillRect/>
          </a:stretch>
        </p:blipFill>
        <p:spPr bwMode="auto">
          <a:xfrm>
            <a:off x="4102100" y="1452563"/>
            <a:ext cx="4800600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5410200" y="5562600"/>
            <a:ext cx="2971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latin typeface="Calibri" charset="0"/>
              </a:rPr>
              <a:t>China GDP  and NO</a:t>
            </a:r>
            <a:r>
              <a:rPr lang="en-US" sz="2400" b="1" baseline="-25000">
                <a:latin typeface="Calibri" charset="0"/>
              </a:rPr>
              <a:t>2</a:t>
            </a:r>
            <a:r>
              <a:rPr lang="en-US" sz="2400" b="1">
                <a:latin typeface="Calibri" charset="0"/>
              </a:rPr>
              <a:t> trends  ~ 10 % / year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940580" y="416714"/>
            <a:ext cx="158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latin typeface="Calibri" charset="0"/>
              </a:rPr>
              <a:t>(Steve Massie)</a:t>
            </a:r>
            <a:endParaRPr lang="en-US" b="1" dirty="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5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emissions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icon8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65" y="1292580"/>
            <a:ext cx="4117215" cy="4117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32509" y="5566537"/>
            <a:ext cx="31872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… a moving target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027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emissions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www.iiasa.ac.at</a:t>
            </a:r>
            <a:r>
              <a:rPr lang="en-US" dirty="0"/>
              <a:t>/web-apps/</a:t>
            </a:r>
            <a:r>
              <a:rPr lang="en-US" dirty="0" err="1"/>
              <a:t>tnt</a:t>
            </a:r>
            <a:r>
              <a:rPr lang="en-US" dirty="0"/>
              <a:t>/</a:t>
            </a:r>
            <a:r>
              <a:rPr lang="en-US" dirty="0" err="1"/>
              <a:t>RcpDb</a:t>
            </a:r>
            <a:r>
              <a:rPr lang="en-US" dirty="0"/>
              <a:t>/</a:t>
            </a:r>
            <a:r>
              <a:rPr lang="en-US" dirty="0" err="1"/>
              <a:t>dsd?Action</a:t>
            </a:r>
            <a:r>
              <a:rPr lang="en-US" dirty="0"/>
              <a:t>=</a:t>
            </a:r>
            <a:r>
              <a:rPr lang="en-US" dirty="0" err="1"/>
              <a:t>htmlpage&amp;page</a:t>
            </a:r>
            <a:r>
              <a:rPr lang="en-US" dirty="0"/>
              <a:t>=compare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76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791"/>
          </a:xfrm>
        </p:spPr>
        <p:txBody>
          <a:bodyPr>
            <a:normAutofit/>
          </a:bodyPr>
          <a:lstStyle/>
          <a:p>
            <a:r>
              <a:rPr lang="en-US" dirty="0" err="1"/>
              <a:t>NOx</a:t>
            </a:r>
            <a:r>
              <a:rPr lang="en-US" dirty="0"/>
              <a:t> chemistry in the </a:t>
            </a:r>
            <a:r>
              <a:rPr lang="en-US" dirty="0" smtClean="0"/>
              <a:t>troposphere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0305"/>
            <a:ext cx="8229600" cy="331585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is synonymous with </a:t>
            </a:r>
          </a:p>
          <a:p>
            <a:pPr marL="0" indent="0" algn="ctr">
              <a:buNone/>
            </a:pPr>
            <a:r>
              <a:rPr lang="en-US" dirty="0" smtClean="0"/>
              <a:t>“photochemical smog”</a:t>
            </a:r>
          </a:p>
          <a:p>
            <a:pPr marL="0" indent="0" algn="ctr">
              <a:buNone/>
            </a:pPr>
            <a:r>
              <a:rPr lang="en-US" dirty="0" smtClean="0"/>
              <a:t>or ozone photochemistry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1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791"/>
          </a:xfrm>
        </p:spPr>
        <p:txBody>
          <a:bodyPr>
            <a:normAutofit/>
          </a:bodyPr>
          <a:lstStyle/>
          <a:p>
            <a:r>
              <a:rPr lang="en-US" dirty="0" err="1"/>
              <a:t>NOx</a:t>
            </a:r>
            <a:r>
              <a:rPr lang="en-US" dirty="0"/>
              <a:t> chemistry in the </a:t>
            </a:r>
            <a:r>
              <a:rPr lang="en-US" dirty="0" smtClean="0"/>
              <a:t>troposphere</a:t>
            </a:r>
            <a:endParaRPr lang="en-US" dirty="0"/>
          </a:p>
        </p:txBody>
      </p:sp>
      <p:pic>
        <p:nvPicPr>
          <p:cNvPr id="8" name="Picture 7" descr="eps.fig6.2.be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4" y="1103389"/>
            <a:ext cx="5177103" cy="5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28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791"/>
          </a:xfrm>
        </p:spPr>
        <p:txBody>
          <a:bodyPr>
            <a:normAutofit/>
          </a:bodyPr>
          <a:lstStyle/>
          <a:p>
            <a:r>
              <a:rPr lang="en-US" dirty="0" err="1"/>
              <a:t>NOx</a:t>
            </a:r>
            <a:r>
              <a:rPr lang="en-US" dirty="0"/>
              <a:t> chemistry in the </a:t>
            </a:r>
            <a:r>
              <a:rPr lang="en-US" dirty="0" smtClean="0"/>
              <a:t>troposphere</a:t>
            </a:r>
            <a:endParaRPr lang="en-US" dirty="0"/>
          </a:p>
        </p:txBody>
      </p:sp>
      <p:pic>
        <p:nvPicPr>
          <p:cNvPr id="8" name="Picture 7" descr="eps.fig6.2.be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4" y="1103389"/>
            <a:ext cx="5177103" cy="5228771"/>
          </a:xfrm>
          <a:prstGeom prst="rect">
            <a:avLst/>
          </a:prstGeom>
        </p:spPr>
      </p:pic>
      <p:pic>
        <p:nvPicPr>
          <p:cNvPr id="2" name="Picture 1" descr="ee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48" y="2252437"/>
            <a:ext cx="1378858" cy="229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29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791"/>
          </a:xfrm>
        </p:spPr>
        <p:txBody>
          <a:bodyPr>
            <a:normAutofit/>
          </a:bodyPr>
          <a:lstStyle/>
          <a:p>
            <a:r>
              <a:rPr lang="en-US" dirty="0" err="1"/>
              <a:t>NOx</a:t>
            </a:r>
            <a:r>
              <a:rPr lang="en-US" dirty="0"/>
              <a:t> chemistry in the </a:t>
            </a:r>
            <a:r>
              <a:rPr lang="en-US" dirty="0" smtClean="0"/>
              <a:t>troposphere</a:t>
            </a:r>
            <a:endParaRPr lang="en-US" dirty="0"/>
          </a:p>
        </p:txBody>
      </p:sp>
      <p:pic>
        <p:nvPicPr>
          <p:cNvPr id="8" name="Picture 7" descr="eps.fig6.2.be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4" y="1103389"/>
            <a:ext cx="5177103" cy="5228771"/>
          </a:xfrm>
          <a:prstGeom prst="rect">
            <a:avLst/>
          </a:prstGeom>
        </p:spPr>
      </p:pic>
      <p:pic>
        <p:nvPicPr>
          <p:cNvPr id="3" name="Picture 2" descr="drink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48" y="2533952"/>
            <a:ext cx="17716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3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Nitro – gen (found in HNO3 in the 18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century)</a:t>
            </a:r>
          </a:p>
          <a:p>
            <a:endParaRPr lang="en-US" sz="2800" dirty="0"/>
          </a:p>
          <a:p>
            <a:r>
              <a:rPr lang="en-US" sz="2800" dirty="0" err="1" smtClean="0"/>
              <a:t>Azotos</a:t>
            </a:r>
            <a:r>
              <a:rPr lang="en-US" sz="2800" dirty="0" smtClean="0"/>
              <a:t> – “lifeless gas”</a:t>
            </a:r>
          </a:p>
          <a:p>
            <a:endParaRPr lang="en-US" sz="2800" dirty="0"/>
          </a:p>
          <a:p>
            <a:r>
              <a:rPr lang="en-US" sz="2800" dirty="0" err="1" smtClean="0"/>
              <a:t>Stickstoff</a:t>
            </a:r>
            <a:r>
              <a:rPr lang="en-US" sz="2800" dirty="0" smtClean="0"/>
              <a:t> – “asphyxiating substance”</a:t>
            </a:r>
          </a:p>
          <a:p>
            <a:endParaRPr lang="en-US" sz="2800" dirty="0"/>
          </a:p>
          <a:p>
            <a:r>
              <a:rPr lang="en-US" sz="2800" dirty="0" smtClean="0"/>
              <a:t>Extremely stable, bond energy 945 kJ/</a:t>
            </a:r>
            <a:r>
              <a:rPr lang="en-US" sz="2800" dirty="0" err="1" smtClean="0"/>
              <a:t>mol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2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D130-62B0-8F4C-B445-94497E605F38}" type="slidenum">
              <a:rPr lang="en-US"/>
              <a:pPr/>
              <a:t>30</a:t>
            </a:fld>
            <a:endParaRPr lang="en-US"/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6400800" cy="990600"/>
          </a:xfrm>
        </p:spPr>
        <p:txBody>
          <a:bodyPr/>
          <a:lstStyle/>
          <a:p>
            <a:r>
              <a:rPr lang="en-US" sz="3600"/>
              <a:t>Photochemical Smog – 1950</a:t>
            </a:r>
            <a:r>
              <a:rPr lang="ja-JP" altLang="en-US" sz="3600">
                <a:latin typeface="Arial"/>
              </a:rPr>
              <a:t>’</a:t>
            </a:r>
            <a:r>
              <a:rPr lang="en-US" sz="3600"/>
              <a:t>s</a:t>
            </a:r>
          </a:p>
        </p:txBody>
      </p:sp>
      <p:pic>
        <p:nvPicPr>
          <p:cNvPr id="222212" name="Picture 4" descr="haagen-smi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752600"/>
            <a:ext cx="2209800" cy="177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2218" name="Picture 10" descr="haagen-smit_rubber_ozone_grap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676400"/>
            <a:ext cx="2151063" cy="495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685800" y="1219200"/>
            <a:ext cx="7119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Arie-Jan Haagen-Smit: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Ozone from smog and sunlight</a:t>
            </a:r>
            <a:r>
              <a:rPr lang="ja-JP" altLang="en-US">
                <a:latin typeface="Arial"/>
              </a:rPr>
              <a:t>”</a:t>
            </a:r>
            <a:endParaRPr lang="en-US"/>
          </a:p>
        </p:txBody>
      </p:sp>
      <p:pic>
        <p:nvPicPr>
          <p:cNvPr id="222220" name="Picture 12" descr="haagen-smit_smog_la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76400"/>
            <a:ext cx="2508250" cy="495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56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8A019-90B0-2844-90E2-BD693D63DD10}" type="slidenum">
              <a:rPr lang="en-US"/>
              <a:pPr/>
              <a:t>31</a:t>
            </a:fld>
            <a:endParaRPr lang="en-US"/>
          </a:p>
        </p:txBody>
      </p:sp>
      <p:pic>
        <p:nvPicPr>
          <p:cNvPr id="223239" name="Picture 7" descr="stephens-IR-trailerphoto_onl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71600"/>
            <a:ext cx="6096000" cy="466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838200" y="990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/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685800" y="762000"/>
            <a:ext cx="8078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Edgar Stephens, et al, 1956: Discovery of PAN (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compound X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)</a:t>
            </a:r>
          </a:p>
        </p:txBody>
      </p:sp>
      <p:sp>
        <p:nvSpPr>
          <p:cNvPr id="223247" name="Rectangle 15"/>
          <p:cNvSpPr>
            <a:spLocks noChangeArrowheads="1"/>
          </p:cNvSpPr>
          <p:nvPr/>
        </p:nvSpPr>
        <p:spPr bwMode="auto">
          <a:xfrm>
            <a:off x="1524000" y="76200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>
                <a:solidFill>
                  <a:schemeClr val="tx2"/>
                </a:solidFill>
              </a:rPr>
              <a:t>Photochemical Smog – 1950</a:t>
            </a:r>
            <a:r>
              <a:rPr lang="ja-JP" altLang="en-US" sz="3600">
                <a:solidFill>
                  <a:schemeClr val="tx2"/>
                </a:solidFill>
                <a:latin typeface="Arial"/>
              </a:rPr>
              <a:t>’</a:t>
            </a:r>
            <a:r>
              <a:rPr lang="en-US" sz="3600">
                <a:solidFill>
                  <a:schemeClr val="tx2"/>
                </a:solidFill>
              </a:rPr>
              <a:t>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05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36C4-F520-294C-A93F-82A2B2DFAA6B}" type="slidenum">
              <a:rPr lang="en-US"/>
              <a:pPr/>
              <a:t>32</a:t>
            </a:fld>
            <a:endParaRPr lang="en-US"/>
          </a:p>
        </p:txBody>
      </p:sp>
      <p:pic>
        <p:nvPicPr>
          <p:cNvPr id="232452" name="Picture 4" descr="stephens-IR_schem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295400"/>
            <a:ext cx="3762375" cy="50925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2455" name="Picture 7" descr="stephens-discovery_of_PA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295400"/>
            <a:ext cx="1938338" cy="50925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838200" y="990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/>
          </a:p>
        </p:txBody>
      </p:sp>
      <p:sp>
        <p:nvSpPr>
          <p:cNvPr id="232454" name="Text Box 6"/>
          <p:cNvSpPr txBox="1">
            <a:spLocks noChangeArrowheads="1"/>
          </p:cNvSpPr>
          <p:nvPr/>
        </p:nvSpPr>
        <p:spPr bwMode="auto">
          <a:xfrm>
            <a:off x="685800" y="762000"/>
            <a:ext cx="77377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/>
              <a:t>Edgar Stephens, et al, 1956: Discovery of PAN </a:t>
            </a:r>
            <a:r>
              <a:rPr lang="en-US" dirty="0" smtClean="0"/>
              <a:t>(</a:t>
            </a:r>
            <a:r>
              <a:rPr lang="en-US" dirty="0" smtClean="0">
                <a:latin typeface="Arial"/>
              </a:rPr>
              <a:t>the first </a:t>
            </a:r>
            <a:r>
              <a:rPr lang="en-US" dirty="0" err="1" smtClean="0">
                <a:latin typeface="Arial"/>
              </a:rPr>
              <a:t>NOx</a:t>
            </a:r>
            <a:r>
              <a:rPr lang="en-US" dirty="0" smtClean="0">
                <a:latin typeface="Arial"/>
              </a:rPr>
              <a:t> reservoir species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32459" name="Picture 11" descr="stephens-PAN_structu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905000"/>
            <a:ext cx="5867400" cy="2822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2458" name="Rectangle 10"/>
          <p:cNvSpPr>
            <a:spLocks noChangeArrowheads="1"/>
          </p:cNvSpPr>
          <p:nvPr/>
        </p:nvSpPr>
        <p:spPr bwMode="auto">
          <a:xfrm>
            <a:off x="5334000" y="1981200"/>
            <a:ext cx="1905000" cy="13716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7" name="Oval 9"/>
          <p:cNvSpPr>
            <a:spLocks noChangeArrowheads="1"/>
          </p:cNvSpPr>
          <p:nvPr/>
        </p:nvSpPr>
        <p:spPr bwMode="auto">
          <a:xfrm>
            <a:off x="4953000" y="3124200"/>
            <a:ext cx="2514600" cy="17526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2" name="Rectangle 14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6629400" cy="5334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sz="3600"/>
              <a:t>Photochemical Smog – 1950</a:t>
            </a:r>
            <a:r>
              <a:rPr lang="ja-JP" altLang="en-US" sz="3600">
                <a:latin typeface="Arial"/>
              </a:rPr>
              <a:t>’</a:t>
            </a:r>
            <a:r>
              <a:rPr lang="en-US" sz="3600"/>
              <a:t>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29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2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2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8" grpId="0" animBg="1"/>
      <p:bldP spid="23245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26C9-FD1B-0641-8425-1FE5FE2DD8AE}" type="slidenum">
              <a:rPr lang="en-US"/>
              <a:pPr/>
              <a:t>33</a:t>
            </a:fld>
            <a:endParaRPr lang="en-US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Photochemical processes </a:t>
            </a:r>
            <a:r>
              <a:rPr lang="en-US" sz="4000" dirty="0" smtClean="0"/>
              <a:t>involving </a:t>
            </a:r>
            <a:r>
              <a:rPr lang="en-US" sz="4000" dirty="0" err="1" smtClean="0"/>
              <a:t>NO</a:t>
            </a:r>
            <a:r>
              <a:rPr lang="en-US" sz="4000" baseline="-25000" dirty="0" err="1" smtClean="0"/>
              <a:t>x</a:t>
            </a:r>
            <a:endParaRPr lang="en-US" sz="4000" baseline="-25000" dirty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648200"/>
          </a:xfrm>
        </p:spPr>
        <p:txBody>
          <a:bodyPr/>
          <a:lstStyle/>
          <a:p>
            <a:endParaRPr lang="en-US" i="1" dirty="0"/>
          </a:p>
          <a:p>
            <a:pPr marL="0" indent="0">
              <a:buNone/>
            </a:pPr>
            <a:r>
              <a:rPr lang="en-US" i="1" dirty="0"/>
              <a:t>Leighton, 1961: 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>
                <a:solidFill>
                  <a:srgbClr val="3366FF"/>
                </a:solidFill>
              </a:rPr>
              <a:t>“</a:t>
            </a:r>
            <a:r>
              <a:rPr lang="en-US" dirty="0" smtClean="0">
                <a:solidFill>
                  <a:srgbClr val="3366FF"/>
                </a:solidFill>
              </a:rPr>
              <a:t>O</a:t>
            </a:r>
            <a:r>
              <a:rPr lang="en-US" baseline="-25000" dirty="0" smtClean="0">
                <a:solidFill>
                  <a:srgbClr val="3366FF"/>
                </a:solidFill>
              </a:rPr>
              <a:t>3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>
                <a:solidFill>
                  <a:srgbClr val="3366FF"/>
                </a:solidFill>
              </a:rPr>
              <a:t>and </a:t>
            </a:r>
            <a:r>
              <a:rPr lang="en-US" dirty="0" err="1">
                <a:solidFill>
                  <a:srgbClr val="3366FF"/>
                </a:solidFill>
              </a:rPr>
              <a:t>NO</a:t>
            </a:r>
            <a:r>
              <a:rPr lang="en-US" baseline="-25000" dirty="0" err="1">
                <a:solidFill>
                  <a:srgbClr val="3366FF"/>
                </a:solidFill>
              </a:rPr>
              <a:t>x</a:t>
            </a:r>
            <a:r>
              <a:rPr lang="en-US" dirty="0">
                <a:solidFill>
                  <a:srgbClr val="3366FF"/>
                </a:solidFill>
              </a:rPr>
              <a:t> live in </a:t>
            </a:r>
            <a:r>
              <a:rPr lang="en-US" dirty="0" err="1">
                <a:solidFill>
                  <a:srgbClr val="3366FF"/>
                </a:solidFill>
              </a:rPr>
              <a:t>photostationary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state”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014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/>
              <a:t>photostationary</a:t>
            </a:r>
            <a:r>
              <a:rPr lang="en-US" dirty="0" smtClean="0"/>
              <a:t> state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46907"/>
            <a:ext cx="8229600" cy="53094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2</a:t>
            </a: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 smtClean="0">
                <a:sym typeface="Wingdings"/>
              </a:rPr>
              <a:t> + O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O + 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M  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______________________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Null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t ≈ 100 seconds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6600"/>
                </a:solidFill>
                <a:sym typeface="Wingdings"/>
              </a:rPr>
              <a:t>[NO]/[NO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] = k[O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] / J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NO2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P(O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) = 0</a:t>
            </a: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660066"/>
                </a:solidFill>
                <a:sym typeface="Wingdings"/>
              </a:rPr>
              <a:t>O</a:t>
            </a:r>
            <a:r>
              <a:rPr lang="en-US" baseline="-25000" dirty="0" smtClean="0">
                <a:solidFill>
                  <a:srgbClr val="660066"/>
                </a:solidFill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 = 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 + </a:t>
            </a:r>
            <a:r>
              <a:rPr lang="en-US" dirty="0" smtClean="0">
                <a:sym typeface="Wingdings"/>
              </a:rPr>
              <a:t>NO</a:t>
            </a:r>
            <a:r>
              <a:rPr lang="en-US" baseline="-25000" dirty="0" smtClean="0">
                <a:sym typeface="Wingdings"/>
              </a:rPr>
              <a:t>2</a:t>
            </a:r>
            <a:endParaRPr lang="en-US" baseline="-25000" dirty="0">
              <a:sym typeface="Wingdings"/>
            </a:endParaRP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5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00153-9298-FE49-9000-12EFDB03DAB0}" type="slidenum">
              <a:rPr lang="en-US"/>
              <a:pPr/>
              <a:t>35</a:t>
            </a:fld>
            <a:endParaRPr lang="en-US"/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Photochemical processes and tropospheric ozone formation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i="1" dirty="0"/>
          </a:p>
          <a:p>
            <a:pPr>
              <a:lnSpc>
                <a:spcPct val="90000"/>
              </a:lnSpc>
            </a:pPr>
            <a:r>
              <a:rPr lang="en-US" i="1" dirty="0"/>
              <a:t>Leighton, 1961: </a:t>
            </a:r>
            <a:r>
              <a:rPr lang="en-US" dirty="0">
                <a:solidFill>
                  <a:srgbClr val="33CC33"/>
                </a:solidFill>
              </a:rPr>
              <a:t>O</a:t>
            </a:r>
            <a:r>
              <a:rPr lang="en-US" baseline="-25000" dirty="0">
                <a:solidFill>
                  <a:srgbClr val="33CC33"/>
                </a:solidFill>
              </a:rPr>
              <a:t>3</a:t>
            </a:r>
            <a:r>
              <a:rPr lang="en-US" dirty="0">
                <a:solidFill>
                  <a:srgbClr val="33CC33"/>
                </a:solidFill>
              </a:rPr>
              <a:t> and </a:t>
            </a:r>
            <a:r>
              <a:rPr lang="en-US" dirty="0" err="1">
                <a:solidFill>
                  <a:srgbClr val="33CC33"/>
                </a:solidFill>
              </a:rPr>
              <a:t>NO</a:t>
            </a:r>
            <a:r>
              <a:rPr lang="en-US" baseline="-25000" dirty="0" err="1">
                <a:solidFill>
                  <a:srgbClr val="33CC33"/>
                </a:solidFill>
              </a:rPr>
              <a:t>x</a:t>
            </a:r>
            <a:r>
              <a:rPr lang="en-US" dirty="0">
                <a:solidFill>
                  <a:srgbClr val="33CC33"/>
                </a:solidFill>
              </a:rPr>
              <a:t> (NO+NO</a:t>
            </a:r>
            <a:r>
              <a:rPr lang="en-US" baseline="-25000" dirty="0">
                <a:solidFill>
                  <a:srgbClr val="33CC33"/>
                </a:solidFill>
              </a:rPr>
              <a:t>2</a:t>
            </a:r>
            <a:r>
              <a:rPr lang="en-US" dirty="0">
                <a:solidFill>
                  <a:srgbClr val="33CC33"/>
                </a:solidFill>
              </a:rPr>
              <a:t>) live in a </a:t>
            </a:r>
            <a:r>
              <a:rPr lang="ja-JP" altLang="en-US" dirty="0">
                <a:solidFill>
                  <a:srgbClr val="33CC33"/>
                </a:solidFill>
                <a:latin typeface="Arial"/>
              </a:rPr>
              <a:t>“</a:t>
            </a:r>
            <a:r>
              <a:rPr lang="en-US" dirty="0" err="1">
                <a:solidFill>
                  <a:srgbClr val="33CC33"/>
                </a:solidFill>
              </a:rPr>
              <a:t>photostationary</a:t>
            </a:r>
            <a:r>
              <a:rPr lang="en-US" dirty="0">
                <a:solidFill>
                  <a:srgbClr val="33CC33"/>
                </a:solidFill>
              </a:rPr>
              <a:t> state</a:t>
            </a:r>
            <a:r>
              <a:rPr lang="ja-JP" altLang="en-US" dirty="0">
                <a:solidFill>
                  <a:srgbClr val="33CC33"/>
                </a:solidFill>
                <a:latin typeface="Arial"/>
              </a:rPr>
              <a:t>”</a:t>
            </a:r>
            <a:endParaRPr lang="en-US" dirty="0">
              <a:solidFill>
                <a:srgbClr val="33CC33"/>
              </a:solidFill>
            </a:endParaRPr>
          </a:p>
          <a:p>
            <a:pPr>
              <a:lnSpc>
                <a:spcPct val="90000"/>
              </a:lnSpc>
            </a:pPr>
            <a:r>
              <a:rPr lang="en-US" i="1" dirty="0"/>
              <a:t>H. Levy, 1972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OH radical oxidizes CO, CH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, VOC</a:t>
            </a:r>
          </a:p>
          <a:p>
            <a:pPr>
              <a:lnSpc>
                <a:spcPct val="90000"/>
              </a:lnSpc>
            </a:pPr>
            <a:r>
              <a:rPr lang="en-US" i="1" dirty="0"/>
              <a:t>P. </a:t>
            </a:r>
            <a:r>
              <a:rPr lang="en-US" i="1" dirty="0" err="1"/>
              <a:t>Crutzen</a:t>
            </a:r>
            <a:r>
              <a:rPr lang="en-US" i="1" dirty="0"/>
              <a:t> et al., W. </a:t>
            </a:r>
            <a:r>
              <a:rPr lang="en-US" i="1" dirty="0" err="1"/>
              <a:t>Chameides</a:t>
            </a:r>
            <a:r>
              <a:rPr lang="en-US" i="1" dirty="0"/>
              <a:t> et al., J. Logan et al. late 70</a:t>
            </a:r>
            <a:r>
              <a:rPr lang="ja-JP" altLang="en-US" i="1" dirty="0">
                <a:latin typeface="Arial"/>
              </a:rPr>
              <a:t>’</a:t>
            </a:r>
            <a:r>
              <a:rPr lang="en-US" i="1" dirty="0"/>
              <a:t>s</a:t>
            </a:r>
            <a:r>
              <a:rPr lang="en-US" dirty="0"/>
              <a:t>: </a:t>
            </a:r>
            <a:r>
              <a:rPr lang="en-US" dirty="0" err="1">
                <a:solidFill>
                  <a:srgbClr val="FF0000"/>
                </a:solidFill>
              </a:rPr>
              <a:t>HO</a:t>
            </a:r>
            <a:r>
              <a:rPr lang="en-US" baseline="-25000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NO</a:t>
            </a:r>
            <a:r>
              <a:rPr lang="en-US" baseline="-25000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cycles responsible for ozone production in the troposphere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2269"/>
          </a:xfrm>
        </p:spPr>
        <p:txBody>
          <a:bodyPr/>
          <a:lstStyle/>
          <a:p>
            <a:r>
              <a:rPr lang="en-US" dirty="0" smtClean="0"/>
              <a:t>Role of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in ozone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6907"/>
            <a:ext cx="8229600" cy="546685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OH</a:t>
            </a:r>
            <a:r>
              <a:rPr lang="en-US" dirty="0" smtClean="0"/>
              <a:t> + CO </a:t>
            </a:r>
            <a:r>
              <a:rPr lang="en-US" dirty="0" smtClean="0">
                <a:sym typeface="Wingdings"/>
              </a:rPr>
              <a:t>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H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H + 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+M 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OH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 smtClean="0">
                <a:sym typeface="Wingdings"/>
              </a:rPr>
              <a:t> + O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O + 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M  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______________________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CO + 2 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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O</a:t>
            </a:r>
            <a:r>
              <a:rPr lang="en-US" baseline="-25000" dirty="0" smtClean="0">
                <a:sym typeface="Wingdings"/>
              </a:rPr>
              <a:t>3</a:t>
            </a:r>
          </a:p>
          <a:p>
            <a:pPr marL="0" indent="0" algn="ctr">
              <a:buNone/>
            </a:pPr>
            <a:endParaRPr lang="en-US" baseline="-25000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OH + CH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 +O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CH</a:t>
            </a:r>
            <a:r>
              <a:rPr lang="en-US" baseline="-25000" dirty="0" smtClean="0">
                <a:solidFill>
                  <a:srgbClr val="3366FF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O</a:t>
            </a:r>
            <a:r>
              <a:rPr lang="en-US" baseline="-25000" dirty="0" smtClean="0">
                <a:solidFill>
                  <a:srgbClr val="3366FF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3366FF"/>
                </a:solidFill>
                <a:sym typeface="Wingdings"/>
              </a:rPr>
              <a:t>CH</a:t>
            </a:r>
            <a:r>
              <a:rPr lang="en-US" baseline="-25000" dirty="0">
                <a:solidFill>
                  <a:srgbClr val="3366FF"/>
                </a:solidFill>
                <a:sym typeface="Wingdings"/>
              </a:rPr>
              <a:t>3</a:t>
            </a:r>
            <a:r>
              <a:rPr lang="en-US" dirty="0">
                <a:solidFill>
                  <a:srgbClr val="3366FF"/>
                </a:solidFill>
                <a:sym typeface="Wingdings"/>
              </a:rPr>
              <a:t>O</a:t>
            </a:r>
            <a:r>
              <a:rPr lang="en-US" baseline="-25000" dirty="0">
                <a:solidFill>
                  <a:srgbClr val="3366FF"/>
                </a:solidFill>
                <a:sym typeface="Wingdings"/>
              </a:rPr>
              <a:t>2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+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>
                <a:sym typeface="Wingdings"/>
              </a:rPr>
              <a:t>  </a:t>
            </a:r>
            <a:r>
              <a:rPr lang="en-US" dirty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>
                <a:sym typeface="Wingdings"/>
              </a:rPr>
              <a:t> +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CH</a:t>
            </a:r>
            <a:r>
              <a:rPr lang="en-US" baseline="-25000" dirty="0" smtClean="0">
                <a:solidFill>
                  <a:srgbClr val="000000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O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3366FF"/>
                </a:solidFill>
                <a:sym typeface="Wingdings"/>
              </a:rPr>
              <a:t>CH</a:t>
            </a:r>
            <a:r>
              <a:rPr lang="en-US" baseline="-25000" dirty="0" smtClean="0">
                <a:solidFill>
                  <a:srgbClr val="3366FF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+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+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/>
              </a:rPr>
              <a:t>CH</a:t>
            </a:r>
            <a:r>
              <a:rPr lang="en-US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/>
              </a:rPr>
              <a:t>2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/>
              </a:rPr>
              <a:t>O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sym typeface="Wingdings"/>
            </a:endParaRPr>
          </a:p>
          <a:p>
            <a:pPr marL="0" indent="0" algn="ctr">
              <a:buNone/>
            </a:pPr>
            <a:endParaRPr lang="en-US" dirty="0">
              <a:solidFill>
                <a:srgbClr val="376092"/>
              </a:solidFill>
              <a:sym typeface="Wingdings"/>
            </a:endParaRP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4719871"/>
            <a:ext cx="8054083" cy="9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9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44036" y="3749528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58474" y="1046907"/>
            <a:ext cx="40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  <a:r>
              <a:rPr lang="en-US" sz="2400" dirty="0" smtClean="0"/>
              <a:t>’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358474" y="1508572"/>
            <a:ext cx="453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k”</a:t>
            </a:r>
            <a:endParaRPr lang="en-US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77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Role of NO</a:t>
            </a:r>
            <a:r>
              <a:rPr lang="en-US" baseline="-25000" smtClean="0"/>
              <a:t>x</a:t>
            </a:r>
            <a:r>
              <a:rPr lang="en-US" smtClean="0"/>
              <a:t> in ozone production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37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046907"/>
            <a:ext cx="8229599" cy="54668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OH</a:t>
            </a:r>
          </a:p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CH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CH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</a:t>
            </a:r>
          </a:p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CH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 </a:t>
            </a:r>
            <a:r>
              <a:rPr lang="en-US" dirty="0" smtClean="0">
                <a:sym typeface="Wingdings"/>
              </a:rPr>
              <a:t>+ 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chemeClr val="accent1"/>
                </a:solidFill>
                <a:sym typeface="Wingdings"/>
              </a:rPr>
              <a:t>HO</a:t>
            </a:r>
            <a:r>
              <a:rPr lang="en-US" baseline="-25000" dirty="0" smtClean="0">
                <a:solidFill>
                  <a:schemeClr val="accent1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CH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</a:p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 smtClean="0">
                <a:sym typeface="Wingdings"/>
              </a:rPr>
              <a:t> + O</a:t>
            </a:r>
          </a:p>
          <a:p>
            <a:pPr marL="0" indent="0" algn="ctr">
              <a:buFont typeface="Arial"/>
              <a:buNone/>
            </a:pPr>
            <a:r>
              <a:rPr lang="en-US" dirty="0" smtClean="0">
                <a:sym typeface="Wingdings"/>
              </a:rPr>
              <a:t>O + 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M  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+ M</a:t>
            </a:r>
          </a:p>
          <a:p>
            <a:pPr marL="0" indent="0" algn="ctr">
              <a:buFont typeface="Arial"/>
              <a:buNone/>
            </a:pPr>
            <a:endParaRPr lang="en-US" dirty="0" smtClean="0">
              <a:solidFill>
                <a:srgbClr val="376092"/>
              </a:solidFill>
              <a:sym typeface="Wingdings"/>
            </a:endParaRPr>
          </a:p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O</a:t>
            </a:r>
            <a:r>
              <a:rPr lang="en-US" baseline="-25000" dirty="0" smtClean="0">
                <a:sym typeface="Wingdings"/>
              </a:rPr>
              <a:t>2</a:t>
            </a:r>
            <a:endParaRPr lang="en-US" dirty="0" smtClean="0">
              <a:sym typeface="Wingdings"/>
            </a:endParaRPr>
          </a:p>
          <a:p>
            <a:pPr marL="0" indent="0" algn="ctr">
              <a:buFont typeface="Arial"/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Font typeface="Arial"/>
              <a:buNone/>
            </a:pPr>
            <a:r>
              <a:rPr lang="en-US" dirty="0" smtClean="0">
                <a:sym typeface="Wingdings"/>
              </a:rPr>
              <a:t>P(O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= [NO] * (k’[HO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 + k”[CH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])</a:t>
            </a:r>
          </a:p>
          <a:p>
            <a:pPr marL="0" indent="0" algn="ctr">
              <a:buFont typeface="Arial"/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Font typeface="Arial"/>
              <a:buNone/>
            </a:pPr>
            <a:r>
              <a:rPr lang="en-US" dirty="0" smtClean="0">
                <a:sym typeface="Wingdings"/>
              </a:rPr>
              <a:t>[NO]/[NO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 = (k[O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] + k’[HO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 + k”[CH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]) / J</a:t>
            </a:r>
            <a:r>
              <a:rPr lang="en-US" baseline="-25000" dirty="0" smtClean="0">
                <a:sym typeface="Wingdings"/>
              </a:rPr>
              <a:t>NO2</a:t>
            </a:r>
          </a:p>
          <a:p>
            <a:pPr marL="0" indent="0" algn="ctr">
              <a:buFont typeface="Arial"/>
              <a:buNone/>
            </a:pPr>
            <a:endParaRPr lang="en-US" baseline="-25000" dirty="0" smtClean="0">
              <a:sym typeface="Wingdings"/>
            </a:endParaRPr>
          </a:p>
          <a:p>
            <a:pPr marL="0" indent="0" algn="ctr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8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52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79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178" y="1354034"/>
            <a:ext cx="3674741" cy="477212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Greenhouse gas</a:t>
            </a:r>
          </a:p>
          <a:p>
            <a:r>
              <a:rPr lang="en-US" sz="2800" dirty="0" smtClean="0"/>
              <a:t>40/60 </a:t>
            </a:r>
            <a:r>
              <a:rPr lang="en-US" sz="2800" dirty="0" err="1" smtClean="0"/>
              <a:t>anthro</a:t>
            </a:r>
            <a:r>
              <a:rPr lang="en-US" sz="2800" dirty="0" smtClean="0"/>
              <a:t>/bio sources</a:t>
            </a:r>
          </a:p>
          <a:p>
            <a:r>
              <a:rPr lang="en-US" sz="2800" dirty="0" smtClean="0"/>
              <a:t>Increase of ~20% due to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anthropogenic emissions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120 year atmospheric lifetime</a:t>
            </a:r>
          </a:p>
          <a:p>
            <a:r>
              <a:rPr lang="en-US" sz="2800" dirty="0" smtClean="0"/>
              <a:t>stratospheric </a:t>
            </a:r>
            <a:r>
              <a:rPr lang="en-US" sz="2800" dirty="0" err="1"/>
              <a:t>NO</a:t>
            </a:r>
            <a:r>
              <a:rPr lang="en-US" sz="2800" baseline="-25000" dirty="0" err="1"/>
              <a:t>x</a:t>
            </a:r>
            <a:r>
              <a:rPr lang="en-US" sz="2800" dirty="0"/>
              <a:t> </a:t>
            </a:r>
            <a:r>
              <a:rPr lang="en-US" sz="2800" dirty="0" smtClean="0"/>
              <a:t>source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251498" y="3775439"/>
            <a:ext cx="3892502" cy="1141213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57150" cmpd="sng">
            <a:solidFill>
              <a:srgbClr val="FF66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29925" y="6126163"/>
            <a:ext cx="182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Ledley</a:t>
            </a:r>
            <a:r>
              <a:rPr lang="en-US" dirty="0" smtClean="0"/>
              <a:t> et al, 1999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9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7" y="315258"/>
            <a:ext cx="8643837" cy="531435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12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Near-Zero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troposphere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7184"/>
            <a:ext cx="8229600" cy="54826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OH</a:t>
            </a:r>
            <a:r>
              <a:rPr lang="en-US" dirty="0" smtClean="0"/>
              <a:t> + CO </a:t>
            </a:r>
            <a:r>
              <a:rPr lang="en-US" dirty="0" smtClean="0">
                <a:sym typeface="Wingdings"/>
              </a:rPr>
              <a:t>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H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H + 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+M 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>
                <a:solidFill>
                  <a:srgbClr val="FF6600"/>
                </a:solidFill>
                <a:sym typeface="Wingdings"/>
              </a:rPr>
              <a:t>O</a:t>
            </a:r>
            <a:r>
              <a:rPr lang="en-US" baseline="-25000" dirty="0">
                <a:solidFill>
                  <a:srgbClr val="FF6600"/>
                </a:solidFill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>
                <a:sym typeface="Wingdings"/>
              </a:rPr>
              <a:t>2 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  </a:t>
            </a:r>
            <a:r>
              <a:rPr lang="en-US" dirty="0" smtClean="0">
                <a:sym typeface="Wingdings"/>
              </a:rPr>
              <a:t>+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OH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+ </a:t>
            </a:r>
            <a:r>
              <a:rPr lang="en-US" dirty="0">
                <a:solidFill>
                  <a:srgbClr val="FF6600"/>
                </a:solidFill>
                <a:sym typeface="Wingdings"/>
              </a:rPr>
              <a:t>O</a:t>
            </a:r>
            <a:r>
              <a:rPr lang="en-US" baseline="-25000" dirty="0">
                <a:solidFill>
                  <a:srgbClr val="FF6600"/>
                </a:solidFill>
                <a:sym typeface="Wingdings"/>
              </a:rPr>
              <a:t>3</a:t>
            </a:r>
            <a:r>
              <a:rPr lang="en-US" dirty="0">
                <a:sym typeface="Wingdings"/>
              </a:rPr>
              <a:t>  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 </a:t>
            </a:r>
            <a:r>
              <a:rPr lang="en-US" dirty="0">
                <a:sym typeface="Wingdings"/>
              </a:rPr>
              <a:t>+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2</a:t>
            </a:r>
            <a:endParaRPr lang="en-US" dirty="0">
              <a:solidFill>
                <a:srgbClr val="376092"/>
              </a:solidFill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___________________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CO +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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O</a:t>
            </a:r>
            <a:r>
              <a:rPr lang="en-US" baseline="-25000" dirty="0" smtClean="0">
                <a:sym typeface="Wingdings"/>
              </a:rPr>
              <a:t>2</a:t>
            </a:r>
          </a:p>
          <a:p>
            <a:pPr marL="0" indent="0" algn="ctr">
              <a:buNone/>
            </a:pP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6600"/>
                </a:solidFill>
                <a:sym typeface="Wingdings"/>
              </a:rPr>
              <a:t>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O(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1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D) </a:t>
            </a:r>
            <a:r>
              <a:rPr lang="en-US" dirty="0" smtClean="0">
                <a:sym typeface="Wingdings"/>
              </a:rPr>
              <a:t>+ O</a:t>
            </a:r>
            <a:r>
              <a:rPr lang="en-US" baseline="-25000" dirty="0" smtClean="0">
                <a:sym typeface="Wingdings"/>
              </a:rPr>
              <a:t>2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O(</a:t>
            </a:r>
            <a:r>
              <a:rPr lang="en-US" baseline="30000" dirty="0">
                <a:solidFill>
                  <a:srgbClr val="FF0000"/>
                </a:solidFill>
                <a:sym typeface="Wingdings"/>
              </a:rPr>
              <a:t>1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D) </a:t>
            </a:r>
            <a:r>
              <a:rPr lang="en-US" dirty="0" smtClean="0">
                <a:sym typeface="Wingdings"/>
              </a:rPr>
              <a:t>+ M  O + M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O(</a:t>
            </a:r>
            <a:r>
              <a:rPr lang="en-US" baseline="30000" dirty="0">
                <a:solidFill>
                  <a:srgbClr val="FF0000"/>
                </a:solidFill>
                <a:sym typeface="Wingdings"/>
              </a:rPr>
              <a:t>1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D) </a:t>
            </a:r>
            <a:r>
              <a:rPr lang="en-US" dirty="0">
                <a:sym typeface="Wingdings"/>
              </a:rPr>
              <a:t>+ </a:t>
            </a:r>
            <a:r>
              <a:rPr lang="en-US" dirty="0" smtClean="0">
                <a:sym typeface="Wingdings"/>
              </a:rPr>
              <a:t>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olidFill>
                  <a:schemeClr val="accent1"/>
                </a:solidFill>
                <a:sym typeface="Wingdings"/>
              </a:rPr>
              <a:t>2 OH</a:t>
            </a:r>
            <a:endParaRPr lang="en-US" baseline="-25000" dirty="0">
              <a:solidFill>
                <a:schemeClr val="accent1"/>
              </a:solidFill>
              <a:sym typeface="Wingdings"/>
            </a:endParaRPr>
          </a:p>
          <a:p>
            <a:pPr marL="0" indent="0" algn="ctr">
              <a:buNone/>
            </a:pPr>
            <a:endParaRPr lang="en-US" baseline="-25000" dirty="0">
              <a:sym typeface="Wingdings"/>
            </a:endParaRPr>
          </a:p>
          <a:p>
            <a:pPr marL="0" indent="0" algn="ctr">
              <a:buNone/>
            </a:pP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endParaRPr lang="en-US" baseline="-25000" dirty="0">
              <a:sym typeface="Wingdings"/>
            </a:endParaRPr>
          </a:p>
          <a:p>
            <a:pPr marL="0" indent="0" algn="ctr">
              <a:buNone/>
            </a:pPr>
            <a:endParaRPr lang="en-US" baseline="-25000" dirty="0">
              <a:sym typeface="Wingdings"/>
            </a:endParaRPr>
          </a:p>
          <a:p>
            <a:pPr marL="0" indent="0" algn="ctr">
              <a:buNone/>
            </a:pPr>
            <a:endParaRPr lang="en-US" baseline="-25000" dirty="0">
              <a:solidFill>
                <a:srgbClr val="376092"/>
              </a:solidFill>
              <a:sym typeface="Wingdings"/>
            </a:endParaRPr>
          </a:p>
          <a:p>
            <a:pPr marL="0" indent="0" algn="ctr">
              <a:buNone/>
            </a:pPr>
            <a:endParaRPr lang="en-US" baseline="-25000" dirty="0">
              <a:sym typeface="Wingdings"/>
            </a:endParaRPr>
          </a:p>
          <a:p>
            <a:pPr marL="0" indent="0" algn="ctr">
              <a:buNone/>
            </a:pP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07046" y="4589815"/>
            <a:ext cx="6827352" cy="12575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103967" y="2867062"/>
            <a:ext cx="492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</a:t>
            </a:r>
            <a:r>
              <a:rPr lang="en-US" sz="2800" baseline="-25000" dirty="0" smtClean="0"/>
              <a:t>l</a:t>
            </a:r>
            <a:r>
              <a:rPr lang="en-US" sz="2800" dirty="0" smtClean="0"/>
              <a:t>’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103967" y="2227248"/>
            <a:ext cx="553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</a:t>
            </a:r>
            <a:r>
              <a:rPr lang="en-US" sz="2800" baseline="-25000" dirty="0" smtClean="0"/>
              <a:t>l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029151" y="4783360"/>
            <a:ext cx="726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J</a:t>
            </a:r>
            <a:r>
              <a:rPr lang="en-US" sz="2800" baseline="-25000" dirty="0" smtClean="0"/>
              <a:t>O1D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953711" y="5583227"/>
            <a:ext cx="40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f</a:t>
            </a:r>
          </a:p>
        </p:txBody>
      </p:sp>
      <p:sp>
        <p:nvSpPr>
          <p:cNvPr id="9" name="Right Brace 8"/>
          <p:cNvSpPr/>
          <p:nvPr/>
        </p:nvSpPr>
        <p:spPr>
          <a:xfrm>
            <a:off x="6462412" y="5482628"/>
            <a:ext cx="377826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6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0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Ozone production and loss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46907"/>
            <a:ext cx="8229600" cy="5466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P(O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= [NO] * (k</a:t>
            </a:r>
            <a:r>
              <a:rPr lang="en-US" dirty="0">
                <a:sym typeface="Wingdings"/>
              </a:rPr>
              <a:t>’[HO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] + k”[CH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]</a:t>
            </a:r>
            <a:r>
              <a:rPr lang="en-US" dirty="0" smtClean="0">
                <a:sym typeface="Wingdings"/>
              </a:rPr>
              <a:t>)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L(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) </a:t>
            </a:r>
            <a:r>
              <a:rPr lang="en-US" dirty="0" smtClean="0">
                <a:sym typeface="Wingdings"/>
              </a:rPr>
              <a:t>= [O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] * (k</a:t>
            </a:r>
            <a:r>
              <a:rPr lang="en-US" baseline="-25000" dirty="0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’[OH] + k</a:t>
            </a:r>
            <a:r>
              <a:rPr lang="en-US" baseline="-25000" dirty="0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”[HO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 + </a:t>
            </a:r>
            <a:r>
              <a:rPr lang="en-US" i="1" dirty="0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 J</a:t>
            </a:r>
            <a:r>
              <a:rPr lang="en-US" baseline="-25000" dirty="0" smtClean="0">
                <a:sym typeface="Wingdings"/>
              </a:rPr>
              <a:t>O1D</a:t>
            </a:r>
            <a:r>
              <a:rPr lang="en-US" dirty="0" smtClean="0">
                <a:sym typeface="Wingdings"/>
              </a:rPr>
              <a:t>)</a:t>
            </a: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>
                <a:sym typeface="Wingdings"/>
              </a:rPr>
              <a:t>P(O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) = </a:t>
            </a:r>
            <a:r>
              <a:rPr lang="en-US" dirty="0" smtClean="0">
                <a:sym typeface="Wingdings"/>
              </a:rPr>
              <a:t>L(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</a:t>
            </a: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			[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] * (k</a:t>
            </a:r>
            <a:r>
              <a:rPr lang="en-US" baseline="-25000" dirty="0">
                <a:sym typeface="Wingdings"/>
              </a:rPr>
              <a:t>l</a:t>
            </a:r>
            <a:r>
              <a:rPr lang="en-US" dirty="0">
                <a:sym typeface="Wingdings"/>
              </a:rPr>
              <a:t>’[OH] + k</a:t>
            </a:r>
            <a:r>
              <a:rPr lang="en-US" baseline="-25000" dirty="0">
                <a:sym typeface="Wingdings"/>
              </a:rPr>
              <a:t>l</a:t>
            </a:r>
            <a:r>
              <a:rPr lang="en-US" dirty="0">
                <a:sym typeface="Wingdings"/>
              </a:rPr>
              <a:t>”[HO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] + </a:t>
            </a:r>
            <a:r>
              <a:rPr lang="en-US" i="1" dirty="0">
                <a:sym typeface="Wingdings"/>
              </a:rPr>
              <a:t>f</a:t>
            </a:r>
            <a:r>
              <a:rPr lang="en-US" dirty="0">
                <a:sym typeface="Wingdings"/>
              </a:rPr>
              <a:t> J</a:t>
            </a:r>
            <a:r>
              <a:rPr lang="en-US" baseline="-25000" dirty="0">
                <a:sym typeface="Wingdings"/>
              </a:rPr>
              <a:t>O1D</a:t>
            </a:r>
            <a:r>
              <a:rPr lang="en-US" dirty="0" smtClean="0">
                <a:sym typeface="Wingdings"/>
              </a:rPr>
              <a:t>)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NO’ =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		</a:t>
            </a: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     k</a:t>
            </a:r>
            <a:r>
              <a:rPr lang="en-US" dirty="0">
                <a:sym typeface="Wingdings"/>
              </a:rPr>
              <a:t>’[HO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] + k”[CH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]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97408" y="5294005"/>
            <a:ext cx="5771187" cy="25149"/>
          </a:xfrm>
          <a:prstGeom prst="line">
            <a:avLst/>
          </a:prstGeom>
          <a:ln w="5715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65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2246"/>
          </a:xfrm>
        </p:spPr>
        <p:txBody>
          <a:bodyPr/>
          <a:lstStyle/>
          <a:p>
            <a:r>
              <a:rPr lang="en-US" dirty="0" smtClean="0"/>
              <a:t>Mauna Loa Hawaii</a:t>
            </a:r>
            <a:endParaRPr lang="en-US" dirty="0"/>
          </a:p>
        </p:txBody>
      </p:sp>
      <p:pic>
        <p:nvPicPr>
          <p:cNvPr id="4" name="Picture 3" descr="eps.fig6.2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83" y="945914"/>
            <a:ext cx="5559543" cy="541043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25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ps.fig6.2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99" y="982176"/>
            <a:ext cx="5441925" cy="529597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882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Mauna Loa Hawaii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1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ps.fig6.30.be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34" y="962696"/>
            <a:ext cx="5532225" cy="5393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2246"/>
          </a:xfrm>
        </p:spPr>
        <p:txBody>
          <a:bodyPr/>
          <a:lstStyle/>
          <a:p>
            <a:r>
              <a:rPr lang="en-US" dirty="0" smtClean="0"/>
              <a:t>Mauna Loa Hawaii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1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/>
        </p:nvSpPr>
        <p:spPr bwMode="auto">
          <a:xfrm>
            <a:off x="1011238" y="0"/>
            <a:ext cx="71278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de-CH" sz="32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Ozone budget: Box model simulations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47638" y="647700"/>
            <a:ext cx="9001125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Profiles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of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NO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and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net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O</a:t>
            </a:r>
            <a:r>
              <a:rPr lang="de-CH" sz="2000" b="1" baseline="-25000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3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production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rates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during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PEM-WEST B, 1994</a:t>
            </a:r>
          </a:p>
          <a:p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Separation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into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two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distinct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air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mass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types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(high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NO</a:t>
            </a:r>
            <a:r>
              <a:rPr lang="de-CH" sz="2000" b="1" baseline="-25000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x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and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low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r>
              <a:rPr lang="de-CH" sz="20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NO</a:t>
            </a:r>
            <a:r>
              <a:rPr lang="de-CH" sz="2000" b="1" baseline="-25000" dirty="0" err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x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)</a:t>
            </a:r>
          </a:p>
          <a:p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[</a:t>
            </a:r>
            <a:r>
              <a:rPr lang="de-CH" sz="20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Crawford et al., JGR 102, 1997</a:t>
            </a:r>
            <a:r>
              <a:rPr lang="de-CH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]</a:t>
            </a:r>
            <a:endParaRPr lang="de-DE" sz="2000" b="1" dirty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pic>
        <p:nvPicPr>
          <p:cNvPr id="2052" name="Picture 4" descr="crawford_high_low_nox_reg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7"/>
          <a:stretch>
            <a:fillRect/>
          </a:stretch>
        </p:blipFill>
        <p:spPr bwMode="auto">
          <a:xfrm>
            <a:off x="3175" y="2087563"/>
            <a:ext cx="3900488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rawford_netPO3_high_low_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6"/>
          <a:stretch>
            <a:fillRect/>
          </a:stretch>
        </p:blipFill>
        <p:spPr bwMode="auto">
          <a:xfrm>
            <a:off x="4540250" y="2087564"/>
            <a:ext cx="3965575" cy="426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300163" y="1655763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800">
                <a:latin typeface="Arial" charset="0"/>
              </a:rPr>
              <a:t>NO profiles</a:t>
            </a:r>
            <a:endParaRPr lang="de-DE" sz="1800"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476875" y="1655763"/>
            <a:ext cx="1970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800">
                <a:latin typeface="Arial" charset="0"/>
              </a:rPr>
              <a:t>Net P(O</a:t>
            </a:r>
            <a:r>
              <a:rPr lang="de-CH" sz="1800" baseline="-25000">
                <a:latin typeface="Arial" charset="0"/>
              </a:rPr>
              <a:t>3</a:t>
            </a:r>
            <a:r>
              <a:rPr lang="de-CH" sz="1800">
                <a:latin typeface="Arial" charset="0"/>
              </a:rPr>
              <a:t>) profiles</a:t>
            </a:r>
            <a:endParaRPr lang="de-DE" sz="180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5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44"/>
            <a:ext cx="8229600" cy="794223"/>
          </a:xfrm>
        </p:spPr>
        <p:txBody>
          <a:bodyPr/>
          <a:lstStyle/>
          <a:p>
            <a:r>
              <a:rPr lang="en-US" dirty="0" smtClean="0"/>
              <a:t>Near-Zero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troposphere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3985"/>
            <a:ext cx="8229600" cy="54826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OH</a:t>
            </a:r>
            <a:r>
              <a:rPr lang="en-US" dirty="0" smtClean="0"/>
              <a:t> + CO </a:t>
            </a:r>
            <a:r>
              <a:rPr lang="en-US" dirty="0" smtClean="0">
                <a:sym typeface="Wingdings"/>
              </a:rPr>
              <a:t>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H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H + 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+M 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>
                <a:sym typeface="Wingdings"/>
              </a:rPr>
              <a:t>2 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  </a:t>
            </a:r>
            <a:r>
              <a:rPr lang="en-US" dirty="0" smtClean="0">
                <a:sym typeface="Wingdings"/>
              </a:rPr>
              <a:t>+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OH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+ O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  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 </a:t>
            </a:r>
            <a:r>
              <a:rPr lang="en-US" dirty="0">
                <a:sym typeface="Wingdings"/>
              </a:rPr>
              <a:t>+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2</a:t>
            </a:r>
            <a:endParaRPr lang="en-US" dirty="0">
              <a:solidFill>
                <a:srgbClr val="376092"/>
              </a:solidFill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___________________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CO + 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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O</a:t>
            </a:r>
            <a:r>
              <a:rPr lang="en-US" baseline="-25000" dirty="0" smtClean="0">
                <a:sym typeface="Wingdings"/>
              </a:rPr>
              <a:t>2</a:t>
            </a:r>
          </a:p>
          <a:p>
            <a:pPr marL="0" indent="0" algn="ctr">
              <a:buNone/>
            </a:pP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>
                <a:sym typeface="Wingdings"/>
              </a:rPr>
              <a:t> + </a:t>
            </a:r>
            <a:r>
              <a:rPr lang="en-US" dirty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2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>
                <a:sym typeface="Wingdings"/>
              </a:rPr>
              <a:t> +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HO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 + 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2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+hv  2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OH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2 </a:t>
            </a:r>
            <a:r>
              <a:rPr lang="en-US" dirty="0" smtClean="0">
                <a:sym typeface="Wingdings"/>
              </a:rPr>
              <a:t>+ 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(</a:t>
            </a:r>
            <a:r>
              <a:rPr lang="en-US" baseline="-25000" dirty="0" err="1" smtClean="0">
                <a:sym typeface="Wingdings"/>
              </a:rPr>
              <a:t>liq</a:t>
            </a:r>
            <a:r>
              <a:rPr lang="en-US" baseline="-25000" dirty="0" smtClean="0">
                <a:sym typeface="Wingdings"/>
              </a:rPr>
              <a:t>)</a:t>
            </a:r>
            <a:r>
              <a:rPr lang="en-US" dirty="0" smtClean="0">
                <a:sym typeface="Wingdings"/>
              </a:rPr>
              <a:t>   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2(</a:t>
            </a:r>
            <a:r>
              <a:rPr lang="en-US" baseline="-25000" dirty="0" err="1" smtClean="0">
                <a:sym typeface="Wingdings"/>
              </a:rPr>
              <a:t>liq</a:t>
            </a:r>
            <a:r>
              <a:rPr lang="en-US" baseline="-25000" dirty="0">
                <a:sym typeface="Wingdings"/>
              </a:rPr>
              <a:t>)</a:t>
            </a:r>
            <a:r>
              <a:rPr lang="en-US" dirty="0">
                <a:sym typeface="Wingdings"/>
              </a:rPr>
              <a:t> </a:t>
            </a:r>
            <a:endParaRPr lang="en-US" dirty="0">
              <a:solidFill>
                <a:srgbClr val="376092"/>
              </a:solidFill>
              <a:sym typeface="Wingdings"/>
            </a:endParaRPr>
          </a:p>
          <a:p>
            <a:pPr marL="0" indent="0" algn="ctr">
              <a:buNone/>
            </a:pPr>
            <a:endParaRPr lang="en-US" baseline="-25000" dirty="0">
              <a:solidFill>
                <a:srgbClr val="376092"/>
              </a:solidFill>
              <a:sym typeface="Wingdings"/>
            </a:endParaRPr>
          </a:p>
          <a:p>
            <a:pPr marL="0" indent="0" algn="ctr">
              <a:buNone/>
            </a:pPr>
            <a:endParaRPr lang="en-US" baseline="-25000" dirty="0">
              <a:sym typeface="Wingdings"/>
            </a:endParaRPr>
          </a:p>
          <a:p>
            <a:pPr marL="0" indent="0" algn="ctr">
              <a:buNone/>
            </a:pP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07046" y="4139943"/>
            <a:ext cx="6827352" cy="12575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42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737" y="1806248"/>
            <a:ext cx="8529211" cy="2676512"/>
          </a:xfrm>
        </p:spPr>
        <p:txBody>
          <a:bodyPr/>
          <a:lstStyle/>
          <a:p>
            <a:r>
              <a:rPr lang="en-US" dirty="0" smtClean="0"/>
              <a:t>Back to the role of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in the chemistry of the troposphere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69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46907"/>
            <a:ext cx="8229600" cy="546685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376092"/>
                </a:solidFill>
                <a:sym typeface="Wingdings"/>
              </a:rPr>
              <a:t>HO</a:t>
            </a:r>
            <a:r>
              <a:rPr lang="en-US" baseline="-25000" dirty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>
                <a:sym typeface="Wingdings"/>
              </a:rPr>
              <a:t> +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>
                <a:sym typeface="Wingdings"/>
              </a:rPr>
              <a:t>  </a:t>
            </a:r>
            <a:r>
              <a:rPr lang="en-US" dirty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>
                <a:sym typeface="Wingdings"/>
              </a:rPr>
              <a:t> +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OH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CH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+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>
                <a:sym typeface="Wingdings"/>
              </a:rPr>
              <a:t>  </a:t>
            </a:r>
            <a:r>
              <a:rPr lang="en-US" dirty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>
                <a:sym typeface="Wingdings"/>
              </a:rPr>
              <a:t> +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CH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CH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 </a:t>
            </a:r>
            <a:r>
              <a:rPr lang="en-US" dirty="0" smtClean="0">
                <a:sym typeface="Wingdings"/>
              </a:rPr>
              <a:t>+ 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chemeClr val="accent1"/>
                </a:solidFill>
                <a:sym typeface="Wingdings"/>
              </a:rPr>
              <a:t>HO</a:t>
            </a:r>
            <a:r>
              <a:rPr lang="en-US" baseline="-25000" dirty="0" smtClean="0">
                <a:solidFill>
                  <a:schemeClr val="accent1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CH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 smtClean="0">
                <a:sym typeface="Wingdings"/>
              </a:rPr>
              <a:t> + O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O + 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M  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+ M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376092"/>
              </a:solidFill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376092"/>
                </a:solidFill>
                <a:sym typeface="Wingdings"/>
              </a:rPr>
              <a:t>O</a:t>
            </a:r>
            <a:r>
              <a:rPr lang="en-US" baseline="-25000" dirty="0" smtClean="0">
                <a:solidFill>
                  <a:srgbClr val="376092"/>
                </a:solidFill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+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NO</a:t>
            </a:r>
            <a:r>
              <a:rPr lang="en-US" dirty="0">
                <a:sym typeface="Wingdings"/>
              </a:rPr>
              <a:t>  </a:t>
            </a:r>
            <a:r>
              <a:rPr lang="en-US" dirty="0">
                <a:solidFill>
                  <a:srgbClr val="FF6600"/>
                </a:solidFill>
                <a:sym typeface="Wingdings"/>
              </a:rPr>
              <a:t>NO</a:t>
            </a:r>
            <a:r>
              <a:rPr lang="en-US" baseline="-25000" dirty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>
                <a:sym typeface="Wingdings"/>
              </a:rPr>
              <a:t> + O</a:t>
            </a:r>
            <a:r>
              <a:rPr lang="en-US" baseline="-25000" dirty="0">
                <a:sym typeface="Wingdings"/>
              </a:rPr>
              <a:t>2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>
                <a:sym typeface="Wingdings"/>
              </a:rPr>
              <a:t>P(O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) = [NO] * (k’[HO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] + k”[CH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]</a:t>
            </a:r>
            <a:r>
              <a:rPr lang="en-US" dirty="0" smtClean="0">
                <a:sym typeface="Wingdings"/>
              </a:rPr>
              <a:t>)</a:t>
            </a: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[NO]/[NO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 = (k[O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] + k’[HO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 + k”[CH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]) / J</a:t>
            </a:r>
            <a:r>
              <a:rPr lang="en-US" baseline="-25000" dirty="0" smtClean="0">
                <a:sym typeface="Wingdings"/>
              </a:rPr>
              <a:t>NO2</a:t>
            </a:r>
          </a:p>
          <a:p>
            <a:pPr marL="0" indent="0" algn="ctr">
              <a:buNone/>
            </a:pP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44036" y="3749528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58474" y="1046907"/>
            <a:ext cx="40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  <a:r>
              <a:rPr lang="en-US" sz="2400" dirty="0" smtClean="0"/>
              <a:t>’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358474" y="1512910"/>
            <a:ext cx="453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k”</a:t>
            </a:r>
            <a:endParaRPr lang="en-US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99882"/>
            <a:ext cx="8229600" cy="784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Does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cycle around forever?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5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Stratospheric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N</a:t>
            </a:r>
            <a:r>
              <a:rPr lang="en-US" sz="2800" baseline="-25000" dirty="0"/>
              <a:t>2</a:t>
            </a:r>
            <a:r>
              <a:rPr lang="en-US" sz="2800" dirty="0"/>
              <a:t>O + O(</a:t>
            </a:r>
            <a:r>
              <a:rPr lang="en-US" sz="2800" baseline="30000" dirty="0"/>
              <a:t>1</a:t>
            </a:r>
            <a:r>
              <a:rPr lang="en-US" sz="2800" dirty="0"/>
              <a:t>D) </a:t>
            </a:r>
            <a:r>
              <a:rPr lang="en-US" sz="2800" dirty="0" smtClean="0"/>
              <a:t>	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dirty="0">
                <a:sym typeface="Wingdings"/>
              </a:rPr>
              <a:t>2 NO  	</a:t>
            </a:r>
            <a:r>
              <a:rPr lang="en-US" sz="2800" dirty="0" smtClean="0">
                <a:sym typeface="Wingdings"/>
              </a:rPr>
              <a:t>		(~60%)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				 </a:t>
            </a:r>
            <a:r>
              <a:rPr lang="en-US" sz="2800" dirty="0">
                <a:sym typeface="Wingdings"/>
              </a:rPr>
              <a:t>N</a:t>
            </a:r>
            <a:r>
              <a:rPr lang="en-US" sz="2800" baseline="-25000" dirty="0">
                <a:sym typeface="Wingdings"/>
              </a:rPr>
              <a:t>2</a:t>
            </a:r>
            <a:r>
              <a:rPr lang="en-US" sz="2800" dirty="0">
                <a:sym typeface="Wingdings"/>
              </a:rPr>
              <a:t> + O</a:t>
            </a:r>
            <a:r>
              <a:rPr lang="en-US" sz="2800" baseline="-25000" dirty="0">
                <a:sym typeface="Wingdings"/>
              </a:rPr>
              <a:t>2</a:t>
            </a:r>
            <a:r>
              <a:rPr lang="en-US" sz="2800" dirty="0">
                <a:sym typeface="Wingdings"/>
              </a:rPr>
              <a:t>		</a:t>
            </a:r>
            <a:r>
              <a:rPr lang="en-US" sz="2800" dirty="0" smtClean="0">
                <a:sym typeface="Wingdings"/>
              </a:rPr>
              <a:t>  	(~40%)</a:t>
            </a:r>
            <a:endParaRPr lang="en-US" sz="2800" dirty="0">
              <a:sym typeface="Wingdings"/>
            </a:endParaRP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+ </a:t>
            </a:r>
            <a:r>
              <a:rPr lang="en-US" sz="2800" dirty="0" err="1" smtClean="0"/>
              <a:t>hv</a:t>
            </a:r>
            <a:r>
              <a:rPr lang="en-US" sz="2800" dirty="0" smtClean="0"/>
              <a:t> 		</a:t>
            </a:r>
            <a:r>
              <a:rPr lang="en-US" sz="2800" dirty="0" smtClean="0">
                <a:sym typeface="Wingdings"/>
              </a:rPr>
              <a:t> O</a:t>
            </a:r>
            <a:r>
              <a:rPr lang="en-US" sz="2800" baseline="-25000" dirty="0" smtClean="0">
                <a:sym typeface="Wingdings"/>
              </a:rPr>
              <a:t>2</a:t>
            </a:r>
            <a:r>
              <a:rPr lang="en-US" sz="2800" dirty="0" smtClean="0">
                <a:sym typeface="Wingdings"/>
              </a:rPr>
              <a:t> + O(</a:t>
            </a:r>
            <a:r>
              <a:rPr lang="en-US" sz="2800" baseline="30000" dirty="0" smtClean="0">
                <a:sym typeface="Wingdings"/>
              </a:rPr>
              <a:t>1</a:t>
            </a:r>
            <a:r>
              <a:rPr lang="en-US" sz="2800" dirty="0" smtClean="0">
                <a:sym typeface="Wingdings"/>
              </a:rPr>
              <a:t>D)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N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 + </a:t>
            </a:r>
            <a:r>
              <a:rPr lang="en-US" sz="2800" dirty="0" err="1" smtClean="0"/>
              <a:t>hv</a:t>
            </a:r>
            <a:r>
              <a:rPr lang="en-US" sz="2800" dirty="0" smtClean="0"/>
              <a:t> 		</a:t>
            </a:r>
            <a:r>
              <a:rPr lang="en-US" sz="2800" dirty="0" smtClean="0">
                <a:sym typeface="Wingdings"/>
              </a:rPr>
              <a:t> N</a:t>
            </a:r>
            <a:r>
              <a:rPr lang="en-US" sz="2800" baseline="-25000" dirty="0" smtClean="0">
                <a:sym typeface="Wingdings"/>
              </a:rPr>
              <a:t>2</a:t>
            </a:r>
            <a:r>
              <a:rPr lang="en-US" sz="2800" dirty="0" smtClean="0">
                <a:sym typeface="Wingdings"/>
              </a:rPr>
              <a:t> + O(</a:t>
            </a:r>
            <a:r>
              <a:rPr lang="en-US" sz="2800" baseline="30000" dirty="0" smtClean="0">
                <a:sym typeface="Wingdings"/>
              </a:rPr>
              <a:t>1</a:t>
            </a:r>
            <a:r>
              <a:rPr lang="en-US" sz="2800" dirty="0" smtClean="0">
                <a:sym typeface="Wingdings"/>
              </a:rPr>
              <a:t>D) </a:t>
            </a:r>
            <a:r>
              <a:rPr lang="en-US" sz="2800" dirty="0">
                <a:sym typeface="Wingdings"/>
              </a:rPr>
              <a:t>	</a:t>
            </a:r>
            <a:r>
              <a:rPr lang="en-US" sz="2800" dirty="0" smtClean="0">
                <a:sym typeface="Wingdings"/>
              </a:rPr>
              <a:t>	</a:t>
            </a:r>
          </a:p>
          <a:p>
            <a:pPr marL="0" indent="0">
              <a:buNone/>
            </a:pPr>
            <a:endParaRPr lang="en-US" sz="2800" dirty="0" smtClean="0">
              <a:sym typeface="Wingdings"/>
            </a:endParaRP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Catalytic Ozone destruction     “null cycle”</a:t>
            </a: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Cycle (Stratosphere):			Stratosphere + Troposphere:</a:t>
            </a:r>
            <a:endParaRPr lang="en-US" sz="2800" dirty="0">
              <a:sym typeface="Wingdings"/>
            </a:endParaRP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NO + O</a:t>
            </a:r>
            <a:r>
              <a:rPr lang="en-US" sz="2800" baseline="-25000" dirty="0" smtClean="0">
                <a:sym typeface="Wingdings"/>
              </a:rPr>
              <a:t>3</a:t>
            </a:r>
            <a:r>
              <a:rPr lang="en-US" sz="2800" dirty="0" smtClean="0">
                <a:sym typeface="Wingdings"/>
              </a:rPr>
              <a:t>		 NO</a:t>
            </a:r>
            <a:r>
              <a:rPr lang="en-US" sz="2800" baseline="-25000" dirty="0" smtClean="0">
                <a:sym typeface="Wingdings"/>
              </a:rPr>
              <a:t>2</a:t>
            </a:r>
            <a:r>
              <a:rPr lang="en-US" sz="2800" dirty="0" smtClean="0">
                <a:sym typeface="Wingdings"/>
              </a:rPr>
              <a:t> + O</a:t>
            </a:r>
            <a:r>
              <a:rPr lang="en-US" sz="2800" baseline="-25000" dirty="0" smtClean="0">
                <a:sym typeface="Wingdings"/>
              </a:rPr>
              <a:t>2		</a:t>
            </a:r>
            <a:r>
              <a:rPr lang="en-US" sz="2800" dirty="0">
                <a:sym typeface="Wingdings"/>
              </a:rPr>
              <a:t>NO + O</a:t>
            </a:r>
            <a:r>
              <a:rPr lang="en-US" sz="2800" baseline="-25000" dirty="0">
                <a:sym typeface="Wingdings"/>
              </a:rPr>
              <a:t>3</a:t>
            </a:r>
            <a:r>
              <a:rPr lang="en-US" sz="2800" dirty="0">
                <a:sym typeface="Wingdings"/>
              </a:rPr>
              <a:t>		 NO</a:t>
            </a:r>
            <a:r>
              <a:rPr lang="en-US" sz="2800" baseline="-25000" dirty="0">
                <a:sym typeface="Wingdings"/>
              </a:rPr>
              <a:t>2</a:t>
            </a:r>
            <a:r>
              <a:rPr lang="en-US" sz="2800" dirty="0">
                <a:sym typeface="Wingdings"/>
              </a:rPr>
              <a:t> + </a:t>
            </a:r>
            <a:r>
              <a:rPr lang="en-US" sz="2800" dirty="0" smtClean="0">
                <a:sym typeface="Wingdings"/>
              </a:rPr>
              <a:t>O</a:t>
            </a:r>
            <a:r>
              <a:rPr lang="en-US" sz="2800" baseline="-25000" dirty="0" smtClean="0">
                <a:sym typeface="Wingdings"/>
              </a:rPr>
              <a:t>2</a:t>
            </a: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NO</a:t>
            </a:r>
            <a:r>
              <a:rPr lang="en-US" sz="2800" baseline="-25000" dirty="0" smtClean="0">
                <a:sym typeface="Wingdings"/>
              </a:rPr>
              <a:t>2</a:t>
            </a:r>
            <a:r>
              <a:rPr lang="en-US" sz="2800" dirty="0" smtClean="0">
                <a:sym typeface="Wingdings"/>
              </a:rPr>
              <a:t> + O		 NO + O</a:t>
            </a:r>
            <a:r>
              <a:rPr lang="en-US" sz="2800" baseline="-25000" dirty="0" smtClean="0">
                <a:sym typeface="Wingdings"/>
              </a:rPr>
              <a:t>2			</a:t>
            </a:r>
            <a:r>
              <a:rPr lang="en-US" sz="2800" dirty="0">
                <a:sym typeface="Wingdings"/>
              </a:rPr>
              <a:t>NO</a:t>
            </a:r>
            <a:r>
              <a:rPr lang="en-US" sz="2800" baseline="-25000" dirty="0">
                <a:sym typeface="Wingdings"/>
              </a:rPr>
              <a:t>2</a:t>
            </a:r>
            <a:r>
              <a:rPr lang="en-US" sz="2800" dirty="0">
                <a:sym typeface="Wingdings"/>
              </a:rPr>
              <a:t> + </a:t>
            </a:r>
            <a:r>
              <a:rPr lang="en-US" sz="2800" dirty="0" err="1" smtClean="0">
                <a:sym typeface="Wingdings"/>
              </a:rPr>
              <a:t>hv</a:t>
            </a:r>
            <a:r>
              <a:rPr lang="en-US" sz="2800" dirty="0">
                <a:sym typeface="Wingdings"/>
              </a:rPr>
              <a:t>		 NO + </a:t>
            </a:r>
            <a:r>
              <a:rPr lang="en-US" sz="2800" dirty="0" smtClean="0">
                <a:sym typeface="Wingdings"/>
              </a:rPr>
              <a:t>O</a:t>
            </a:r>
            <a:endParaRPr lang="en-US" sz="2800" baseline="-25000" dirty="0" smtClean="0">
              <a:sym typeface="Wingdings"/>
            </a:endParaRP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      O + O</a:t>
            </a:r>
            <a:r>
              <a:rPr lang="en-US" sz="2800" baseline="-25000" dirty="0" smtClean="0">
                <a:sym typeface="Wingdings"/>
              </a:rPr>
              <a:t>3</a:t>
            </a:r>
            <a:r>
              <a:rPr lang="en-US" sz="2800" dirty="0" smtClean="0">
                <a:sym typeface="Wingdings"/>
              </a:rPr>
              <a:t>  2 O</a:t>
            </a:r>
            <a:r>
              <a:rPr lang="en-US" sz="2800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					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O + O</a:t>
            </a:r>
            <a:r>
              <a:rPr lang="en-US" baseline="-25000" dirty="0" smtClean="0">
                <a:sym typeface="Wingdings"/>
              </a:rPr>
              <a:t>2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60552" y="5579241"/>
            <a:ext cx="34859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93021" y="5579241"/>
            <a:ext cx="34859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139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039"/>
            <a:ext cx="8229600" cy="894822"/>
          </a:xfrm>
        </p:spPr>
        <p:txBody>
          <a:bodyPr/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loss reactions (remote trop)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634"/>
            <a:ext cx="8229600" cy="484353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NO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+ OH + M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HNO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+ M    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k</a:t>
            </a:r>
            <a:r>
              <a:rPr lang="en-US" baseline="-25000" dirty="0" err="1" smtClean="0">
                <a:solidFill>
                  <a:srgbClr val="FF0000"/>
                </a:solidFill>
                <a:sym typeface="Wingdings"/>
              </a:rPr>
              <a:t>n</a:t>
            </a:r>
            <a:endParaRPr lang="en-US" baseline="-25000" dirty="0" smtClean="0">
              <a:solidFill>
                <a:srgbClr val="FF0000"/>
              </a:solidFill>
              <a:sym typeface="Wingdings"/>
            </a:endParaRPr>
          </a:p>
          <a:p>
            <a:pPr marL="0" indent="0" algn="ctr">
              <a:buNone/>
            </a:pP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 err="1" smtClean="0">
                <a:sym typeface="Wingdings"/>
              </a:rPr>
              <a:t>NO</a:t>
            </a:r>
            <a:r>
              <a:rPr lang="en-US" baseline="-25000" dirty="0" err="1" smtClean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 lifetime:</a:t>
            </a:r>
          </a:p>
          <a:p>
            <a:pPr marL="0" indent="0" algn="ctr">
              <a:buNone/>
            </a:pPr>
            <a:r>
              <a:rPr lang="el-GR" dirty="0" smtClean="0">
                <a:sym typeface="Wingdings"/>
              </a:rPr>
              <a:t>τ</a:t>
            </a:r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NO</a:t>
            </a:r>
            <a:r>
              <a:rPr lang="en-US" baseline="-25000" dirty="0" err="1" smtClean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) = </a:t>
            </a:r>
            <a:r>
              <a:rPr lang="el-GR" dirty="0">
                <a:sym typeface="Wingdings"/>
              </a:rPr>
              <a:t>τ</a:t>
            </a:r>
            <a:r>
              <a:rPr lang="en-US" dirty="0">
                <a:sym typeface="Wingdings"/>
              </a:rPr>
              <a:t>(</a:t>
            </a:r>
            <a:r>
              <a:rPr lang="en-US" dirty="0" smtClean="0">
                <a:sym typeface="Wingdings"/>
              </a:rPr>
              <a:t>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 (1+[NO]/[NO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])</a:t>
            </a: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Catalytic efficiency: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CE ≈ P(O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/ L(</a:t>
            </a:r>
            <a:r>
              <a:rPr lang="en-US" dirty="0" err="1" smtClean="0">
                <a:sym typeface="Wingdings"/>
              </a:rPr>
              <a:t>NO</a:t>
            </a:r>
            <a:r>
              <a:rPr lang="en-US" baseline="-25000" dirty="0" err="1" smtClean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)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CO cycle only: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>
                <a:sym typeface="Wingdings"/>
              </a:rPr>
              <a:t>CE </a:t>
            </a:r>
            <a:r>
              <a:rPr lang="en-US" dirty="0" smtClean="0">
                <a:sym typeface="Wingdings"/>
              </a:rPr>
              <a:t>≈ k’[NO][HO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 / </a:t>
            </a:r>
            <a:r>
              <a:rPr lang="en-US" dirty="0" err="1" smtClean="0">
                <a:sym typeface="Wingdings"/>
              </a:rPr>
              <a:t>k</a:t>
            </a:r>
            <a:r>
              <a:rPr lang="en-US" baseline="-25000" dirty="0" err="1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[OH][NO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</a:t>
            </a: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9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8324"/>
            <a:ext cx="8229600" cy="867664"/>
          </a:xfrm>
        </p:spPr>
        <p:txBody>
          <a:bodyPr>
            <a:normAutofit/>
          </a:bodyPr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influence on </a:t>
            </a:r>
            <a:r>
              <a:rPr lang="en-US" dirty="0" err="1" smtClean="0"/>
              <a:t>HO</a:t>
            </a:r>
            <a:r>
              <a:rPr lang="en-US" baseline="-25000" dirty="0" err="1" smtClean="0"/>
              <a:t>x</a:t>
            </a:r>
            <a:r>
              <a:rPr lang="en-US" dirty="0" smtClean="0"/>
              <a:t> partitioning</a:t>
            </a:r>
            <a:endParaRPr lang="en-US" dirty="0"/>
          </a:p>
        </p:txBody>
      </p:sp>
      <p:pic>
        <p:nvPicPr>
          <p:cNvPr id="5" name="Picture 4" descr="eps.fig6.3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90" y="993184"/>
            <a:ext cx="5384050" cy="56802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664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074"/>
            <a:ext cx="8229600" cy="765629"/>
          </a:xfrm>
        </p:spPr>
        <p:txBody>
          <a:bodyPr>
            <a:normAutofit/>
          </a:bodyPr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5702"/>
            <a:ext cx="8229600" cy="5500648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2600" dirty="0" smtClean="0"/>
              <a:t>Calculate the “critical NO” (P(O3) = L(O3)) for the following conditions:</a:t>
            </a:r>
          </a:p>
          <a:p>
            <a:pPr marL="1771650" lvl="3" indent="-514350"/>
            <a:r>
              <a:rPr lang="en-US" sz="1700" dirty="0" smtClean="0"/>
              <a:t>Surface, t=298K, [HO</a:t>
            </a:r>
            <a:r>
              <a:rPr lang="en-US" sz="1700" baseline="-25000" dirty="0" smtClean="0"/>
              <a:t>2</a:t>
            </a:r>
            <a:r>
              <a:rPr lang="en-US" sz="1700" dirty="0" smtClean="0"/>
              <a:t>] = 40 </a:t>
            </a:r>
            <a:r>
              <a:rPr lang="en-US" sz="1700" dirty="0" err="1" smtClean="0"/>
              <a:t>ppt</a:t>
            </a:r>
            <a:r>
              <a:rPr lang="en-US" sz="1700" dirty="0" smtClean="0"/>
              <a:t>, [CH3O2] = 25 </a:t>
            </a:r>
            <a:r>
              <a:rPr lang="en-US" sz="1700" dirty="0" err="1" smtClean="0"/>
              <a:t>ppt</a:t>
            </a:r>
            <a:r>
              <a:rPr lang="en-US" sz="1700" dirty="0" smtClean="0"/>
              <a:t>, [O3] = 40 ppb, [OH] = 1x10</a:t>
            </a:r>
            <a:r>
              <a:rPr lang="en-US" sz="1700" baseline="30000" dirty="0" smtClean="0"/>
              <a:t>6</a:t>
            </a:r>
            <a:r>
              <a:rPr lang="en-US" sz="1700" dirty="0" smtClean="0"/>
              <a:t>;  </a:t>
            </a:r>
            <a:r>
              <a:rPr lang="en-US" sz="1700" i="1" dirty="0" smtClean="0"/>
              <a:t>f</a:t>
            </a:r>
            <a:r>
              <a:rPr lang="en-US" sz="1700" dirty="0" smtClean="0"/>
              <a:t> = 0.15; J(O</a:t>
            </a:r>
            <a:r>
              <a:rPr lang="en-US" sz="1700" baseline="30000" dirty="0" smtClean="0"/>
              <a:t>1</a:t>
            </a:r>
            <a:r>
              <a:rPr lang="en-US" sz="1700" dirty="0" smtClean="0"/>
              <a:t>D) = 2.5x10</a:t>
            </a:r>
            <a:r>
              <a:rPr lang="en-US" sz="1700" baseline="30000" dirty="0" smtClean="0"/>
              <a:t>-5</a:t>
            </a:r>
          </a:p>
          <a:p>
            <a:pPr marL="1771650" lvl="3" indent="-514350"/>
            <a:r>
              <a:rPr lang="en-US" sz="1700" dirty="0"/>
              <a:t>k</a:t>
            </a:r>
            <a:r>
              <a:rPr lang="en-US" sz="1700" dirty="0" smtClean="0"/>
              <a:t>’=k”= 8.5x10</a:t>
            </a:r>
            <a:r>
              <a:rPr lang="en-US" sz="1700" baseline="30000" dirty="0" smtClean="0"/>
              <a:t>-12</a:t>
            </a:r>
            <a:r>
              <a:rPr lang="en-US" sz="1700" dirty="0" smtClean="0"/>
              <a:t> </a:t>
            </a:r>
            <a:r>
              <a:rPr lang="es-ES_tradnl" sz="1700" dirty="0"/>
              <a:t>cm</a:t>
            </a:r>
            <a:r>
              <a:rPr lang="es-ES_tradnl" sz="1700" baseline="30000" dirty="0"/>
              <a:t>3</a:t>
            </a:r>
            <a:r>
              <a:rPr lang="es-ES_tradnl" sz="1700" dirty="0"/>
              <a:t> molecule</a:t>
            </a:r>
            <a:r>
              <a:rPr lang="es-ES_tradnl" sz="1700" baseline="30000" dirty="0"/>
              <a:t>-1</a:t>
            </a:r>
            <a:r>
              <a:rPr lang="es-ES_tradnl" sz="1700" dirty="0"/>
              <a:t> s</a:t>
            </a:r>
            <a:r>
              <a:rPr lang="es-ES_tradnl" sz="1700" baseline="30000" dirty="0"/>
              <a:t>-</a:t>
            </a:r>
            <a:r>
              <a:rPr lang="es-ES_tradnl" sz="1700" baseline="30000" dirty="0" smtClean="0"/>
              <a:t>1</a:t>
            </a:r>
            <a:endParaRPr lang="en-US" sz="1700" dirty="0" smtClean="0"/>
          </a:p>
          <a:p>
            <a:pPr marL="1771650" lvl="3" indent="-514350"/>
            <a:r>
              <a:rPr lang="en-US" sz="1700" dirty="0" smtClean="0"/>
              <a:t>k</a:t>
            </a:r>
            <a:r>
              <a:rPr lang="en-US" sz="1700" baseline="-25000" dirty="0" smtClean="0"/>
              <a:t>l</a:t>
            </a:r>
            <a:r>
              <a:rPr lang="en-US" sz="1700" baseline="30000" dirty="0" smtClean="0"/>
              <a:t>’</a:t>
            </a:r>
            <a:r>
              <a:rPr lang="en-US" sz="1700" dirty="0" smtClean="0"/>
              <a:t>= 7.3x10</a:t>
            </a:r>
            <a:r>
              <a:rPr lang="en-US" sz="1700" baseline="30000" dirty="0" smtClean="0"/>
              <a:t>-14</a:t>
            </a:r>
            <a:r>
              <a:rPr lang="en-US" sz="1700" dirty="0" smtClean="0"/>
              <a:t> </a:t>
            </a:r>
            <a:r>
              <a:rPr lang="es-ES_tradnl" sz="1700" dirty="0"/>
              <a:t>cm</a:t>
            </a:r>
            <a:r>
              <a:rPr lang="es-ES_tradnl" sz="1700" baseline="30000" dirty="0"/>
              <a:t>3</a:t>
            </a:r>
            <a:r>
              <a:rPr lang="es-ES_tradnl" sz="1700" dirty="0"/>
              <a:t> molecule</a:t>
            </a:r>
            <a:r>
              <a:rPr lang="es-ES_tradnl" sz="1700" baseline="30000" dirty="0"/>
              <a:t>-1</a:t>
            </a:r>
            <a:r>
              <a:rPr lang="es-ES_tradnl" sz="1700" dirty="0"/>
              <a:t> s</a:t>
            </a:r>
            <a:r>
              <a:rPr lang="es-ES_tradnl" sz="1700" baseline="30000" dirty="0"/>
              <a:t>-</a:t>
            </a:r>
            <a:r>
              <a:rPr lang="es-ES_tradnl" sz="1700" baseline="30000" dirty="0" smtClean="0"/>
              <a:t>1</a:t>
            </a:r>
            <a:r>
              <a:rPr lang="en-US" sz="1700" dirty="0" smtClean="0"/>
              <a:t>; k</a:t>
            </a:r>
            <a:r>
              <a:rPr lang="en-US" sz="1700" baseline="-25000" dirty="0" smtClean="0"/>
              <a:t>l</a:t>
            </a:r>
            <a:r>
              <a:rPr lang="en-US" sz="1700" baseline="30000" dirty="0" smtClean="0"/>
              <a:t>”</a:t>
            </a:r>
            <a:r>
              <a:rPr lang="en-US" sz="1700" dirty="0" smtClean="0"/>
              <a:t>= 2x10</a:t>
            </a:r>
            <a:r>
              <a:rPr lang="en-US" sz="1700" baseline="30000" dirty="0" smtClean="0"/>
              <a:t>-15</a:t>
            </a:r>
            <a:r>
              <a:rPr lang="en-US" sz="1700" dirty="0" smtClean="0"/>
              <a:t> </a:t>
            </a:r>
            <a:r>
              <a:rPr lang="es-ES_tradnl" sz="1700" dirty="0"/>
              <a:t>cm</a:t>
            </a:r>
            <a:r>
              <a:rPr lang="es-ES_tradnl" sz="1700" baseline="30000" dirty="0"/>
              <a:t>3</a:t>
            </a:r>
            <a:r>
              <a:rPr lang="es-ES_tradnl" sz="1700" dirty="0"/>
              <a:t> molecule</a:t>
            </a:r>
            <a:r>
              <a:rPr lang="es-ES_tradnl" sz="1700" baseline="30000" dirty="0"/>
              <a:t>-1</a:t>
            </a:r>
            <a:r>
              <a:rPr lang="es-ES_tradnl" sz="1700" dirty="0"/>
              <a:t> s</a:t>
            </a:r>
            <a:r>
              <a:rPr lang="es-ES_tradnl" sz="1700" baseline="30000" dirty="0"/>
              <a:t>-</a:t>
            </a:r>
            <a:r>
              <a:rPr lang="es-ES_tradnl" sz="1700" baseline="30000" dirty="0" smtClean="0"/>
              <a:t>1</a:t>
            </a:r>
            <a:endParaRPr lang="en-US" sz="17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Which of these reactions are the most important?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Calculate the lifetime of </a:t>
            </a:r>
            <a:r>
              <a:rPr lang="en-US" sz="2400" dirty="0" err="1"/>
              <a:t>NO</a:t>
            </a:r>
            <a:r>
              <a:rPr lang="en-US" sz="2400" baseline="-25000" dirty="0" err="1"/>
              <a:t>x</a:t>
            </a:r>
            <a:r>
              <a:rPr lang="en-US" sz="2400" dirty="0"/>
              <a:t> </a:t>
            </a:r>
            <a:r>
              <a:rPr lang="en-US" sz="2400" dirty="0" smtClean="0"/>
              <a:t>at the surface and at </a:t>
            </a:r>
            <a:r>
              <a:rPr lang="en-US" sz="2400" dirty="0" smtClean="0">
                <a:solidFill>
                  <a:srgbClr val="000000"/>
                </a:solidFill>
              </a:rPr>
              <a:t>10km altitude, considering only losses to HNO</a:t>
            </a:r>
            <a:r>
              <a:rPr lang="en-US" sz="2400" baseline="-25000" dirty="0" smtClean="0">
                <a:solidFill>
                  <a:srgbClr val="000000"/>
                </a:solidFill>
              </a:rPr>
              <a:t>3</a:t>
            </a:r>
            <a:endParaRPr lang="en-US" sz="1600" baseline="-25000" dirty="0">
              <a:solidFill>
                <a:srgbClr val="000000"/>
              </a:solidFill>
            </a:endParaRPr>
          </a:p>
          <a:p>
            <a:pPr marL="1771650" lvl="3" indent="-514350">
              <a:buFont typeface="+mj-lt"/>
              <a:buAutoNum type="arabicPeriod"/>
            </a:pPr>
            <a:r>
              <a:rPr lang="en-US" sz="1800" dirty="0" smtClean="0">
                <a:solidFill>
                  <a:srgbClr val="000000"/>
                </a:solidFill>
              </a:rPr>
              <a:t>[OH] = 1x 10</a:t>
            </a:r>
            <a:r>
              <a:rPr lang="en-US" sz="1800" baseline="30000" dirty="0" smtClean="0">
                <a:solidFill>
                  <a:srgbClr val="000000"/>
                </a:solidFill>
              </a:rPr>
              <a:t>6</a:t>
            </a:r>
            <a:r>
              <a:rPr lang="en-US" sz="1800" dirty="0" smtClean="0">
                <a:solidFill>
                  <a:srgbClr val="000000"/>
                </a:solidFill>
              </a:rPr>
              <a:t>, J(NO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)=1x10</a:t>
            </a:r>
            <a:r>
              <a:rPr lang="en-US" sz="1800" baseline="30000" dirty="0" smtClean="0">
                <a:solidFill>
                  <a:srgbClr val="000000"/>
                </a:solidFill>
              </a:rPr>
              <a:t>-2</a:t>
            </a:r>
            <a:r>
              <a:rPr lang="en-US" sz="1800" dirty="0" smtClean="0">
                <a:solidFill>
                  <a:srgbClr val="000000"/>
                </a:solidFill>
              </a:rPr>
              <a:t>; consider alt-independent</a:t>
            </a:r>
          </a:p>
          <a:p>
            <a:pPr marL="1771650" lvl="3" indent="-514350">
              <a:buFont typeface="+mj-lt"/>
              <a:buAutoNum type="arabicPeriod"/>
            </a:pPr>
            <a:r>
              <a:rPr lang="en-US" sz="1800" dirty="0" smtClean="0">
                <a:solidFill>
                  <a:srgbClr val="000000"/>
                </a:solidFill>
              </a:rPr>
              <a:t>[O</a:t>
            </a:r>
            <a:r>
              <a:rPr lang="en-US" sz="1800" baseline="-25000" dirty="0" smtClean="0">
                <a:solidFill>
                  <a:srgbClr val="000000"/>
                </a:solidFill>
              </a:rPr>
              <a:t>3</a:t>
            </a:r>
            <a:r>
              <a:rPr lang="en-US" sz="1800" dirty="0" smtClean="0">
                <a:solidFill>
                  <a:srgbClr val="000000"/>
                </a:solidFill>
              </a:rPr>
              <a:t>] = 40 ppb / 100 ppb; T=298K / 220K at surf/10km, resp.</a:t>
            </a:r>
          </a:p>
          <a:p>
            <a:pPr marL="1771650" lvl="3" indent="-514350">
              <a:buFont typeface="+mj-lt"/>
              <a:buAutoNum type="arabicPeriod"/>
            </a:pPr>
            <a:r>
              <a:rPr lang="en-US" sz="1800" dirty="0" smtClean="0">
                <a:solidFill>
                  <a:srgbClr val="000000"/>
                </a:solidFill>
              </a:rPr>
              <a:t>k = </a:t>
            </a:r>
            <a:r>
              <a:rPr lang="es-ES_tradnl" sz="1800" dirty="0"/>
              <a:t>1.4 x 10</a:t>
            </a:r>
            <a:r>
              <a:rPr lang="es-ES_tradnl" sz="1800" baseline="30000" dirty="0"/>
              <a:t>-12 </a:t>
            </a:r>
            <a:r>
              <a:rPr lang="es-ES_tradnl" sz="1800" dirty="0" err="1"/>
              <a:t>exp</a:t>
            </a:r>
            <a:r>
              <a:rPr lang="es-ES_tradnl" sz="1800" dirty="0"/>
              <a:t>(-1310/T) cm</a:t>
            </a:r>
            <a:r>
              <a:rPr lang="es-ES_tradnl" sz="1800" baseline="30000" dirty="0"/>
              <a:t>3</a:t>
            </a:r>
            <a:r>
              <a:rPr lang="es-ES_tradnl" sz="1800" dirty="0"/>
              <a:t> molecule</a:t>
            </a:r>
            <a:r>
              <a:rPr lang="es-ES_tradnl" sz="1800" baseline="30000" dirty="0"/>
              <a:t>-1</a:t>
            </a:r>
            <a:r>
              <a:rPr lang="es-ES_tradnl" sz="1800" dirty="0"/>
              <a:t> s</a:t>
            </a:r>
            <a:r>
              <a:rPr lang="es-ES_tradnl" sz="1800" baseline="30000" dirty="0"/>
              <a:t>-1</a:t>
            </a:r>
            <a:endParaRPr lang="en-US" sz="1800" baseline="30000" dirty="0" smtClean="0">
              <a:solidFill>
                <a:srgbClr val="000000"/>
              </a:solidFill>
            </a:endParaRPr>
          </a:p>
          <a:p>
            <a:pPr marL="1771650" lvl="3" indent="-514350">
              <a:buFont typeface="+mj-lt"/>
              <a:buAutoNum type="arabicPeriod"/>
            </a:pPr>
            <a:r>
              <a:rPr lang="en-US" sz="1800" dirty="0" err="1" smtClean="0">
                <a:solidFill>
                  <a:srgbClr val="000000"/>
                </a:solidFill>
              </a:rPr>
              <a:t>k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n</a:t>
            </a:r>
            <a:r>
              <a:rPr lang="en-US" sz="1800" dirty="0" smtClean="0">
                <a:solidFill>
                  <a:srgbClr val="000000"/>
                </a:solidFill>
              </a:rPr>
              <a:t> = </a:t>
            </a:r>
            <a:r>
              <a:rPr lang="es-ES_tradnl" sz="1800" dirty="0"/>
              <a:t> 3.3 x 10</a:t>
            </a:r>
            <a:r>
              <a:rPr lang="es-ES_tradnl" sz="1800" baseline="30000" dirty="0"/>
              <a:t>-30 </a:t>
            </a:r>
            <a:r>
              <a:rPr lang="es-ES_tradnl" sz="1800" dirty="0"/>
              <a:t>(</a:t>
            </a:r>
            <a:r>
              <a:rPr lang="es-ES_tradnl" sz="1800" i="1" dirty="0"/>
              <a:t>T</a:t>
            </a:r>
            <a:r>
              <a:rPr lang="es-ES_tradnl" sz="1800" dirty="0"/>
              <a:t>/300)</a:t>
            </a:r>
            <a:r>
              <a:rPr lang="es-ES_tradnl" sz="1800" baseline="30000" dirty="0"/>
              <a:t>-3.0 </a:t>
            </a:r>
            <a:r>
              <a:rPr lang="es-ES_tradnl" sz="1800" dirty="0"/>
              <a:t>[N</a:t>
            </a:r>
            <a:r>
              <a:rPr lang="es-ES_tradnl" sz="1800" baseline="-25000" dirty="0"/>
              <a:t>2</a:t>
            </a:r>
            <a:r>
              <a:rPr lang="es-ES_tradnl" sz="1800" dirty="0"/>
              <a:t>] </a:t>
            </a:r>
            <a:r>
              <a:rPr lang="es-ES_tradnl" sz="1800" dirty="0" smtClean="0"/>
              <a:t>cm</a:t>
            </a:r>
            <a:r>
              <a:rPr lang="es-ES_tradnl" sz="1800" baseline="30000" dirty="0" smtClean="0"/>
              <a:t>3</a:t>
            </a:r>
            <a:r>
              <a:rPr lang="es-ES_tradnl" sz="1800" dirty="0" smtClean="0"/>
              <a:t> molecule</a:t>
            </a:r>
            <a:r>
              <a:rPr lang="es-ES_tradnl" sz="1800" baseline="30000" dirty="0"/>
              <a:t>-1</a:t>
            </a:r>
            <a:r>
              <a:rPr lang="es-ES_tradnl" sz="1800" dirty="0"/>
              <a:t> s</a:t>
            </a:r>
            <a:r>
              <a:rPr lang="es-ES_tradnl" sz="1800" baseline="30000" dirty="0"/>
              <a:t>-</a:t>
            </a:r>
            <a:r>
              <a:rPr lang="es-ES_tradnl" sz="1800" baseline="30000" dirty="0" smtClean="0"/>
              <a:t>1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400" dirty="0" err="1" smtClean="0">
                <a:solidFill>
                  <a:srgbClr val="000000"/>
                </a:solidFill>
              </a:rPr>
              <a:t>What</a:t>
            </a:r>
            <a:r>
              <a:rPr lang="es-ES_tradnl" sz="2400" dirty="0" smtClean="0">
                <a:solidFill>
                  <a:srgbClr val="000000"/>
                </a:solidFill>
              </a:rPr>
              <a:t> are </a:t>
            </a:r>
            <a:r>
              <a:rPr lang="es-ES_tradnl" sz="2400" dirty="0" err="1" smtClean="0">
                <a:solidFill>
                  <a:srgbClr val="000000"/>
                </a:solidFill>
              </a:rPr>
              <a:t>the</a:t>
            </a:r>
            <a:r>
              <a:rPr lang="es-ES_tradnl" sz="2400" dirty="0" smtClean="0">
                <a:solidFill>
                  <a:srgbClr val="000000"/>
                </a:solidFill>
              </a:rPr>
              <a:t> [NO]/NO</a:t>
            </a:r>
            <a:r>
              <a:rPr lang="es-ES_tradnl" sz="2400" baseline="-25000" dirty="0" smtClean="0">
                <a:solidFill>
                  <a:srgbClr val="000000"/>
                </a:solidFill>
              </a:rPr>
              <a:t>2</a:t>
            </a:r>
            <a:r>
              <a:rPr lang="es-ES_tradnl" sz="2400" dirty="0" smtClean="0">
                <a:solidFill>
                  <a:srgbClr val="000000"/>
                </a:solidFill>
              </a:rPr>
              <a:t>] ratios at 0 and 10 km? </a:t>
            </a: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52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38545" y="3395785"/>
            <a:ext cx="7259359" cy="180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732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126104"/>
            <a:ext cx="5562600" cy="82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the remote troposphere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1600" y="1600200"/>
            <a:ext cx="5165199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Addition of a reactive hydrocarbon (isoprene):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Enhances [</a:t>
            </a:r>
            <a:r>
              <a:rPr lang="en-US" dirty="0" err="1" smtClean="0"/>
              <a:t>HO</a:t>
            </a:r>
            <a:r>
              <a:rPr lang="en-US" baseline="-25000" dirty="0" err="1" smtClean="0"/>
              <a:t>x</a:t>
            </a:r>
            <a:r>
              <a:rPr lang="en-US" dirty="0" smtClean="0"/>
              <a:t>]</a:t>
            </a:r>
          </a:p>
          <a:p>
            <a:r>
              <a:rPr lang="en-US" dirty="0" smtClean="0"/>
              <a:t>Shifts O</a:t>
            </a:r>
            <a:r>
              <a:rPr lang="en-US" baseline="-25000" dirty="0" smtClean="0"/>
              <a:t>3</a:t>
            </a:r>
            <a:r>
              <a:rPr lang="en-US" dirty="0" smtClean="0"/>
              <a:t> production peak to larger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values</a:t>
            </a:r>
          </a:p>
          <a:p>
            <a:r>
              <a:rPr lang="en-US" dirty="0" smtClean="0"/>
              <a:t>Still eventually turns over at high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baseline="30000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53</a:t>
            </a:fld>
            <a:endParaRPr lang="en-US"/>
          </a:p>
        </p:txBody>
      </p:sp>
      <p:pic>
        <p:nvPicPr>
          <p:cNvPr id="7" name="Picture 6" descr="eps.fig6.36.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6" y="-13117"/>
            <a:ext cx="2664155" cy="675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141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7200" y="4313682"/>
            <a:ext cx="8229600" cy="17543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ym typeface="Wingdings"/>
              </a:rPr>
              <a:t>NO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 + O</a:t>
            </a:r>
            <a:r>
              <a:rPr lang="en-US" sz="3200" baseline="-25000" dirty="0">
                <a:sym typeface="Wingdings"/>
              </a:rPr>
              <a:t>3</a:t>
            </a:r>
            <a:r>
              <a:rPr lang="en-US" sz="3200" dirty="0">
                <a:sym typeface="Wingdings"/>
              </a:rPr>
              <a:t>  NO</a:t>
            </a:r>
            <a:r>
              <a:rPr lang="en-US" sz="3200" baseline="-25000" dirty="0">
                <a:sym typeface="Wingdings"/>
              </a:rPr>
              <a:t>3</a:t>
            </a:r>
            <a:r>
              <a:rPr lang="en-US" sz="3200" dirty="0">
                <a:sym typeface="Wingdings"/>
              </a:rPr>
              <a:t> + O</a:t>
            </a:r>
            <a:r>
              <a:rPr lang="en-US" sz="3200" baseline="-25000" dirty="0">
                <a:sym typeface="Wingdings"/>
              </a:rPr>
              <a:t>2</a:t>
            </a:r>
          </a:p>
          <a:p>
            <a:pPr algn="ctr"/>
            <a:r>
              <a:rPr lang="en-US" sz="3200" dirty="0">
                <a:sym typeface="Wingdings"/>
              </a:rPr>
              <a:t>NO</a:t>
            </a:r>
            <a:r>
              <a:rPr lang="en-US" sz="3200" baseline="-25000" dirty="0">
                <a:sym typeface="Wingdings"/>
              </a:rPr>
              <a:t>3</a:t>
            </a:r>
            <a:r>
              <a:rPr lang="en-US" sz="3200" dirty="0">
                <a:sym typeface="Wingdings"/>
              </a:rPr>
              <a:t> + NO</a:t>
            </a:r>
            <a:r>
              <a:rPr lang="en-US" sz="3200" baseline="-25000" dirty="0">
                <a:sym typeface="Wingdings"/>
              </a:rPr>
              <a:t>2 </a:t>
            </a:r>
            <a:r>
              <a:rPr lang="en-US" sz="3200" dirty="0">
                <a:sym typeface="Wingdings"/>
              </a:rPr>
              <a:t>+ M</a:t>
            </a:r>
            <a:r>
              <a:rPr lang="en-US" sz="3200" baseline="-25000" dirty="0">
                <a:sym typeface="Wingdings"/>
              </a:rPr>
              <a:t>        </a:t>
            </a:r>
            <a:r>
              <a:rPr lang="en-US" sz="3200" dirty="0">
                <a:sym typeface="Wingdings"/>
              </a:rPr>
              <a:t>      N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O</a:t>
            </a:r>
            <a:r>
              <a:rPr lang="en-US" sz="3200" baseline="-25000" dirty="0">
                <a:sym typeface="Wingdings"/>
              </a:rPr>
              <a:t>5</a:t>
            </a:r>
            <a:r>
              <a:rPr lang="en-US" sz="3200" dirty="0">
                <a:sym typeface="Wingdings"/>
              </a:rPr>
              <a:t> + M</a:t>
            </a:r>
          </a:p>
          <a:p>
            <a:pPr algn="ctr"/>
            <a:r>
              <a:rPr lang="en-US" sz="3200" dirty="0">
                <a:sym typeface="Wingdings"/>
              </a:rPr>
              <a:t>NO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 + NO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 + H2O</a:t>
            </a:r>
            <a:r>
              <a:rPr lang="en-US" sz="3200" baseline="-25000" dirty="0">
                <a:sym typeface="Wingdings"/>
              </a:rPr>
              <a:t>liq</a:t>
            </a:r>
            <a:r>
              <a:rPr lang="en-US" sz="3200" dirty="0">
                <a:sym typeface="Wingdings"/>
              </a:rPr>
              <a:t>  </a:t>
            </a:r>
            <a:r>
              <a:rPr lang="en-US" sz="3200" dirty="0" err="1">
                <a:sym typeface="Wingdings"/>
              </a:rPr>
              <a:t>HONO</a:t>
            </a:r>
            <a:r>
              <a:rPr lang="en-US" sz="3200" baseline="-25000" dirty="0" err="1">
                <a:sym typeface="Wingdings"/>
              </a:rPr>
              <a:t>g</a:t>
            </a:r>
            <a:r>
              <a:rPr lang="en-US" sz="3200" dirty="0">
                <a:sym typeface="Wingdings"/>
              </a:rPr>
              <a:t> + HNO</a:t>
            </a:r>
            <a:r>
              <a:rPr lang="en-US" sz="3200" baseline="-25000" dirty="0">
                <a:sym typeface="Wingdings"/>
              </a:rPr>
              <a:t>3liq</a:t>
            </a:r>
            <a:endParaRPr lang="en-US" sz="3200" dirty="0">
              <a:sym typeface="Wingdings"/>
            </a:endParaRPr>
          </a:p>
          <a:p>
            <a:pPr algn="ctr"/>
            <a:endParaRPr lang="en-US" baseline="-25000" dirty="0">
              <a:sym typeface="Wingding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039"/>
            <a:ext cx="8229600" cy="894822"/>
          </a:xfrm>
        </p:spPr>
        <p:txBody>
          <a:bodyPr/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y</a:t>
            </a:r>
            <a:r>
              <a:rPr lang="en-US" dirty="0"/>
              <a:t>:</a:t>
            </a:r>
            <a:r>
              <a:rPr lang="en-US" dirty="0" smtClean="0"/>
              <a:t> nitrogen “reservoir” species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634"/>
            <a:ext cx="8229600" cy="303104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+ OH + M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HNO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3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+ RO</a:t>
            </a:r>
            <a:r>
              <a:rPr lang="en-US" baseline="-25000" dirty="0" smtClean="0"/>
              <a:t>2</a:t>
            </a:r>
            <a:r>
              <a:rPr lang="en-US" dirty="0" smtClean="0"/>
              <a:t> + M </a:t>
            </a:r>
            <a:r>
              <a:rPr lang="en-US" dirty="0" smtClean="0">
                <a:sym typeface="Wingdings"/>
              </a:rPr>
              <a:t>           ROONO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6600"/>
                </a:solidFill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</a:rPr>
              <a:t>2</a:t>
            </a:r>
            <a:r>
              <a:rPr lang="en-US" dirty="0" smtClean="0">
                <a:solidFill>
                  <a:srgbClr val="FF6600"/>
                </a:solidFill>
              </a:rPr>
              <a:t> + RC(O)O</a:t>
            </a:r>
            <a:r>
              <a:rPr lang="en-US" baseline="-25000" dirty="0" smtClean="0">
                <a:solidFill>
                  <a:srgbClr val="FF6600"/>
                </a:solidFill>
              </a:rPr>
              <a:t>2</a:t>
            </a:r>
            <a:r>
              <a:rPr lang="en-US" dirty="0" smtClean="0">
                <a:solidFill>
                  <a:srgbClr val="FF6600"/>
                </a:solidFill>
              </a:rPr>
              <a:t> + M </a:t>
            </a:r>
            <a:r>
              <a:rPr lang="en-US" dirty="0">
                <a:solidFill>
                  <a:srgbClr val="FF66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        RC(O)OONO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6600"/>
                </a:solidFill>
                <a:sym typeface="Wingdings"/>
              </a:rPr>
              <a:t>NO + </a:t>
            </a:r>
            <a:r>
              <a:rPr lang="en-US" dirty="0" smtClean="0">
                <a:solidFill>
                  <a:srgbClr val="FF6600"/>
                </a:solidFill>
              </a:rPr>
              <a:t>RO</a:t>
            </a:r>
            <a:r>
              <a:rPr lang="en-US" baseline="-25000" dirty="0" smtClean="0">
                <a:solidFill>
                  <a:srgbClr val="FF6600"/>
                </a:solidFill>
              </a:rPr>
              <a:t>2</a:t>
            </a:r>
            <a:r>
              <a:rPr lang="en-US" dirty="0" smtClean="0">
                <a:solidFill>
                  <a:srgbClr val="FF6600"/>
                </a:solidFill>
              </a:rPr>
              <a:t> + M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 RONO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 + M  (0-30%)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RO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NO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+ </a:t>
            </a:r>
            <a:r>
              <a:rPr lang="en-US" dirty="0" err="1" smtClean="0">
                <a:solidFill>
                  <a:schemeClr val="tx1"/>
                </a:solidFill>
              </a:rPr>
              <a:t>hv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RO + NO</a:t>
            </a:r>
            <a:r>
              <a:rPr lang="en-US" baseline="-25000" dirty="0" smtClean="0">
                <a:solidFill>
                  <a:schemeClr val="tx1"/>
                </a:solidFill>
                <a:sym typeface="Wingdings"/>
              </a:rPr>
              <a:t>2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 </a:t>
            </a:r>
          </a:p>
          <a:p>
            <a:pPr marL="0" indent="0" algn="ctr">
              <a:buNone/>
            </a:pPr>
            <a:r>
              <a:rPr lang="en-US" dirty="0" smtClean="0"/>
              <a:t>NO </a:t>
            </a:r>
            <a:r>
              <a:rPr lang="en-US" dirty="0"/>
              <a:t>+ OH + M  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 HONO + </a:t>
            </a:r>
            <a:r>
              <a:rPr lang="en-US" dirty="0" smtClean="0"/>
              <a:t>M</a:t>
            </a:r>
            <a:endParaRPr lang="en-US" dirty="0" smtClean="0">
              <a:sym typeface="Wingdings"/>
            </a:endParaRPr>
          </a:p>
        </p:txBody>
      </p:sp>
      <p:sp>
        <p:nvSpPr>
          <p:cNvPr id="4" name="Sun 3"/>
          <p:cNvSpPr/>
          <p:nvPr/>
        </p:nvSpPr>
        <p:spPr>
          <a:xfrm>
            <a:off x="442348" y="1442013"/>
            <a:ext cx="822960" cy="822960"/>
          </a:xfrm>
          <a:prstGeom prst="sun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Moon 4"/>
          <p:cNvSpPr/>
          <p:nvPr/>
        </p:nvSpPr>
        <p:spPr>
          <a:xfrm>
            <a:off x="749846" y="4636569"/>
            <a:ext cx="457200" cy="822960"/>
          </a:xfrm>
          <a:prstGeom prst="moo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01862" y="5177361"/>
            <a:ext cx="7418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601862" y="5048049"/>
            <a:ext cx="741830" cy="12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46667" y="4313682"/>
            <a:ext cx="7474857" cy="12574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83347" y="2035163"/>
            <a:ext cx="7418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358200" y="2126653"/>
            <a:ext cx="741830" cy="12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54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58200" y="2562515"/>
            <a:ext cx="7418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333053" y="2702386"/>
            <a:ext cx="741830" cy="12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627009" y="5084196"/>
            <a:ext cx="74183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601862" y="5175686"/>
            <a:ext cx="741830" cy="1257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667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039"/>
            <a:ext cx="8229600" cy="894822"/>
          </a:xfrm>
        </p:spPr>
        <p:txBody>
          <a:bodyPr/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catalytic efficiency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634"/>
            <a:ext cx="8229600" cy="484353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CE ≈ P(O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/ L(</a:t>
            </a:r>
            <a:r>
              <a:rPr lang="en-US" dirty="0" err="1" smtClean="0">
                <a:sym typeface="Wingdings"/>
              </a:rPr>
              <a:t>NO</a:t>
            </a:r>
            <a:r>
              <a:rPr lang="en-US" baseline="-25000" dirty="0" err="1" smtClean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)</a:t>
            </a: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>
                <a:sym typeface="Wingdings"/>
              </a:rPr>
              <a:t>[NO</a:t>
            </a:r>
            <a:r>
              <a:rPr lang="en-US" dirty="0" smtClean="0">
                <a:sym typeface="Wingdings"/>
              </a:rPr>
              <a:t>]{</a:t>
            </a:r>
            <a:r>
              <a:rPr lang="en-US" dirty="0" smtClean="0">
                <a:sym typeface="Wingdings"/>
              </a:rPr>
              <a:t>k’[</a:t>
            </a:r>
            <a:r>
              <a:rPr lang="en-US" dirty="0">
                <a:sym typeface="Wingdings"/>
              </a:rPr>
              <a:t>HO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] + </a:t>
            </a:r>
            <a:r>
              <a:rPr lang="en-US" sz="4400" dirty="0" err="1" smtClean="0">
                <a:sym typeface="Wingdings"/>
              </a:rPr>
              <a:t>Σ</a:t>
            </a:r>
            <a:r>
              <a:rPr lang="en-US" dirty="0" smtClean="0">
                <a:sym typeface="Wingdings"/>
              </a:rPr>
              <a:t> (</a:t>
            </a:r>
            <a:r>
              <a:rPr lang="en-US" dirty="0" err="1" smtClean="0">
                <a:sym typeface="Wingdings"/>
              </a:rPr>
              <a:t>k’</a:t>
            </a:r>
            <a:r>
              <a:rPr lang="en-US" baseline="-25000" dirty="0" err="1" smtClean="0">
                <a:sym typeface="Wingdings"/>
              </a:rPr>
              <a:t>i</a:t>
            </a:r>
            <a:r>
              <a:rPr lang="en-US" dirty="0">
                <a:sym typeface="Wingdings"/>
              </a:rPr>
              <a:t>[RO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]</a:t>
            </a:r>
            <a:r>
              <a:rPr lang="en-US" baseline="-25000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)}</a:t>
            </a: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CE ≈ </a:t>
            </a:r>
          </a:p>
          <a:p>
            <a:pPr marL="0" indent="0" algn="ctr">
              <a:buNone/>
            </a:pPr>
            <a:r>
              <a:rPr lang="en-US" dirty="0" err="1" smtClean="0">
                <a:sym typeface="Wingdings"/>
              </a:rPr>
              <a:t>k</a:t>
            </a:r>
            <a:r>
              <a:rPr lang="en-US" baseline="-25000" dirty="0" err="1" smtClean="0">
                <a:sym typeface="Wingdings"/>
              </a:rPr>
              <a:t>n</a:t>
            </a:r>
            <a:r>
              <a:rPr lang="en-US" dirty="0">
                <a:sym typeface="Wingdings"/>
              </a:rPr>
              <a:t>[OH][NO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]+k</a:t>
            </a:r>
            <a:r>
              <a:rPr lang="en-US" baseline="-25000" dirty="0" smtClean="0"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[NO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][RC(O)O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 +..+..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….or determine it experimentally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CE ≈ P(O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/ P(</a:t>
            </a:r>
            <a:r>
              <a:rPr lang="en-US" dirty="0" err="1" smtClean="0">
                <a:sym typeface="Wingdings"/>
              </a:rPr>
              <a:t>NO</a:t>
            </a:r>
            <a:r>
              <a:rPr lang="en-US" baseline="-25000" dirty="0" err="1" smtClean="0">
                <a:sym typeface="Wingdings"/>
              </a:rPr>
              <a:t>y</a:t>
            </a:r>
            <a:r>
              <a:rPr lang="en-US" dirty="0" err="1" smtClean="0">
                <a:sym typeface="Wingdings"/>
              </a:rPr>
              <a:t>-NO</a:t>
            </a:r>
            <a:r>
              <a:rPr lang="en-US" baseline="-25000" dirty="0" err="1" smtClean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)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55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705842" y="3374522"/>
            <a:ext cx="5951772" cy="0"/>
          </a:xfrm>
          <a:prstGeom prst="line">
            <a:avLst/>
          </a:prstGeom>
          <a:ln w="381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7806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048"/>
            <a:ext cx="8229600" cy="895047"/>
          </a:xfrm>
        </p:spPr>
        <p:txBody>
          <a:bodyPr>
            <a:normAutofit/>
          </a:bodyPr>
          <a:lstStyle/>
          <a:p>
            <a:r>
              <a:rPr lang="en-US" dirty="0" smtClean="0"/>
              <a:t>A day in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city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 descr="eps.fig6.38.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09" y="940404"/>
            <a:ext cx="7171871" cy="567657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225524" y="3302000"/>
            <a:ext cx="2951408" cy="1886857"/>
          </a:xfrm>
          <a:custGeom>
            <a:avLst/>
            <a:gdLst>
              <a:gd name="connsiteX0" fmla="*/ 0 w 2951408"/>
              <a:gd name="connsiteY0" fmla="*/ 1753810 h 1886857"/>
              <a:gd name="connsiteX1" fmla="*/ 169333 w 2951408"/>
              <a:gd name="connsiteY1" fmla="*/ 1765905 h 1886857"/>
              <a:gd name="connsiteX2" fmla="*/ 241905 w 2951408"/>
              <a:gd name="connsiteY2" fmla="*/ 1802190 h 1886857"/>
              <a:gd name="connsiteX3" fmla="*/ 338666 w 2951408"/>
              <a:gd name="connsiteY3" fmla="*/ 1826381 h 1886857"/>
              <a:gd name="connsiteX4" fmla="*/ 411238 w 2951408"/>
              <a:gd name="connsiteY4" fmla="*/ 1850571 h 1886857"/>
              <a:gd name="connsiteX5" fmla="*/ 447524 w 2951408"/>
              <a:gd name="connsiteY5" fmla="*/ 1862667 h 1886857"/>
              <a:gd name="connsiteX6" fmla="*/ 641047 w 2951408"/>
              <a:gd name="connsiteY6" fmla="*/ 1886857 h 1886857"/>
              <a:gd name="connsiteX7" fmla="*/ 991809 w 2951408"/>
              <a:gd name="connsiteY7" fmla="*/ 1874762 h 1886857"/>
              <a:gd name="connsiteX8" fmla="*/ 1064381 w 2951408"/>
              <a:gd name="connsiteY8" fmla="*/ 1850571 h 1886857"/>
              <a:gd name="connsiteX9" fmla="*/ 1100666 w 2951408"/>
              <a:gd name="connsiteY9" fmla="*/ 1838476 h 1886857"/>
              <a:gd name="connsiteX10" fmla="*/ 1136952 w 2951408"/>
              <a:gd name="connsiteY10" fmla="*/ 1826381 h 1886857"/>
              <a:gd name="connsiteX11" fmla="*/ 1173238 w 2951408"/>
              <a:gd name="connsiteY11" fmla="*/ 1814286 h 1886857"/>
              <a:gd name="connsiteX12" fmla="*/ 1221619 w 2951408"/>
              <a:gd name="connsiteY12" fmla="*/ 1802190 h 1886857"/>
              <a:gd name="connsiteX13" fmla="*/ 1294190 w 2951408"/>
              <a:gd name="connsiteY13" fmla="*/ 1778000 h 1886857"/>
              <a:gd name="connsiteX14" fmla="*/ 1330476 w 2951408"/>
              <a:gd name="connsiteY14" fmla="*/ 1765905 h 1886857"/>
              <a:gd name="connsiteX15" fmla="*/ 1366762 w 2951408"/>
              <a:gd name="connsiteY15" fmla="*/ 1741714 h 1886857"/>
              <a:gd name="connsiteX16" fmla="*/ 1403047 w 2951408"/>
              <a:gd name="connsiteY16" fmla="*/ 1729619 h 1886857"/>
              <a:gd name="connsiteX17" fmla="*/ 1427238 w 2951408"/>
              <a:gd name="connsiteY17" fmla="*/ 1705429 h 1886857"/>
              <a:gd name="connsiteX18" fmla="*/ 1499809 w 2951408"/>
              <a:gd name="connsiteY18" fmla="*/ 1681238 h 1886857"/>
              <a:gd name="connsiteX19" fmla="*/ 1536095 w 2951408"/>
              <a:gd name="connsiteY19" fmla="*/ 1657048 h 1886857"/>
              <a:gd name="connsiteX20" fmla="*/ 1608666 w 2951408"/>
              <a:gd name="connsiteY20" fmla="*/ 1632857 h 1886857"/>
              <a:gd name="connsiteX21" fmla="*/ 1632857 w 2951408"/>
              <a:gd name="connsiteY21" fmla="*/ 1608667 h 1886857"/>
              <a:gd name="connsiteX22" fmla="*/ 1681238 w 2951408"/>
              <a:gd name="connsiteY22" fmla="*/ 1596571 h 1886857"/>
              <a:gd name="connsiteX23" fmla="*/ 1729619 w 2951408"/>
              <a:gd name="connsiteY23" fmla="*/ 1572381 h 1886857"/>
              <a:gd name="connsiteX24" fmla="*/ 1814286 w 2951408"/>
              <a:gd name="connsiteY24" fmla="*/ 1511905 h 1886857"/>
              <a:gd name="connsiteX25" fmla="*/ 1850571 w 2951408"/>
              <a:gd name="connsiteY25" fmla="*/ 1487714 h 1886857"/>
              <a:gd name="connsiteX26" fmla="*/ 1874762 w 2951408"/>
              <a:gd name="connsiteY26" fmla="*/ 1463524 h 1886857"/>
              <a:gd name="connsiteX27" fmla="*/ 1911047 w 2951408"/>
              <a:gd name="connsiteY27" fmla="*/ 1451429 h 1886857"/>
              <a:gd name="connsiteX28" fmla="*/ 1959428 w 2951408"/>
              <a:gd name="connsiteY28" fmla="*/ 1403048 h 1886857"/>
              <a:gd name="connsiteX29" fmla="*/ 1983619 w 2951408"/>
              <a:gd name="connsiteY29" fmla="*/ 1366762 h 1886857"/>
              <a:gd name="connsiteX30" fmla="*/ 2056190 w 2951408"/>
              <a:gd name="connsiteY30" fmla="*/ 1330476 h 1886857"/>
              <a:gd name="connsiteX31" fmla="*/ 2092476 w 2951408"/>
              <a:gd name="connsiteY31" fmla="*/ 1306286 h 1886857"/>
              <a:gd name="connsiteX32" fmla="*/ 2128762 w 2951408"/>
              <a:gd name="connsiteY32" fmla="*/ 1294190 h 1886857"/>
              <a:gd name="connsiteX33" fmla="*/ 2177143 w 2951408"/>
              <a:gd name="connsiteY33" fmla="*/ 1270000 h 1886857"/>
              <a:gd name="connsiteX34" fmla="*/ 2237619 w 2951408"/>
              <a:gd name="connsiteY34" fmla="*/ 1221619 h 1886857"/>
              <a:gd name="connsiteX35" fmla="*/ 2261809 w 2951408"/>
              <a:gd name="connsiteY35" fmla="*/ 1185333 h 1886857"/>
              <a:gd name="connsiteX36" fmla="*/ 2298095 w 2951408"/>
              <a:gd name="connsiteY36" fmla="*/ 1173238 h 1886857"/>
              <a:gd name="connsiteX37" fmla="*/ 2322286 w 2951408"/>
              <a:gd name="connsiteY37" fmla="*/ 1124857 h 1886857"/>
              <a:gd name="connsiteX38" fmla="*/ 2358571 w 2951408"/>
              <a:gd name="connsiteY38" fmla="*/ 1076476 h 1886857"/>
              <a:gd name="connsiteX39" fmla="*/ 2382762 w 2951408"/>
              <a:gd name="connsiteY39" fmla="*/ 1040190 h 1886857"/>
              <a:gd name="connsiteX40" fmla="*/ 2394857 w 2951408"/>
              <a:gd name="connsiteY40" fmla="*/ 1003905 h 1886857"/>
              <a:gd name="connsiteX41" fmla="*/ 2419047 w 2951408"/>
              <a:gd name="connsiteY41" fmla="*/ 979714 h 1886857"/>
              <a:gd name="connsiteX42" fmla="*/ 2443238 w 2951408"/>
              <a:gd name="connsiteY42" fmla="*/ 907143 h 1886857"/>
              <a:gd name="connsiteX43" fmla="*/ 2491619 w 2951408"/>
              <a:gd name="connsiteY43" fmla="*/ 846667 h 1886857"/>
              <a:gd name="connsiteX44" fmla="*/ 2515809 w 2951408"/>
              <a:gd name="connsiteY44" fmla="*/ 798286 h 1886857"/>
              <a:gd name="connsiteX45" fmla="*/ 2540000 w 2951408"/>
              <a:gd name="connsiteY45" fmla="*/ 774095 h 1886857"/>
              <a:gd name="connsiteX46" fmla="*/ 2576286 w 2951408"/>
              <a:gd name="connsiteY46" fmla="*/ 713619 h 1886857"/>
              <a:gd name="connsiteX47" fmla="*/ 2636762 w 2951408"/>
              <a:gd name="connsiteY47" fmla="*/ 641048 h 1886857"/>
              <a:gd name="connsiteX48" fmla="*/ 2660952 w 2951408"/>
              <a:gd name="connsiteY48" fmla="*/ 604762 h 1886857"/>
              <a:gd name="connsiteX49" fmla="*/ 2673047 w 2951408"/>
              <a:gd name="connsiteY49" fmla="*/ 568476 h 1886857"/>
              <a:gd name="connsiteX50" fmla="*/ 2709333 w 2951408"/>
              <a:gd name="connsiteY50" fmla="*/ 556381 h 1886857"/>
              <a:gd name="connsiteX51" fmla="*/ 2733524 w 2951408"/>
              <a:gd name="connsiteY51" fmla="*/ 471714 h 1886857"/>
              <a:gd name="connsiteX52" fmla="*/ 2781905 w 2951408"/>
              <a:gd name="connsiteY52" fmla="*/ 399143 h 1886857"/>
              <a:gd name="connsiteX53" fmla="*/ 2806095 w 2951408"/>
              <a:gd name="connsiteY53" fmla="*/ 326571 h 1886857"/>
              <a:gd name="connsiteX54" fmla="*/ 2854476 w 2951408"/>
              <a:gd name="connsiteY54" fmla="*/ 278190 h 1886857"/>
              <a:gd name="connsiteX55" fmla="*/ 2902857 w 2951408"/>
              <a:gd name="connsiteY55" fmla="*/ 133048 h 1886857"/>
              <a:gd name="connsiteX56" fmla="*/ 2914952 w 2951408"/>
              <a:gd name="connsiteY56" fmla="*/ 96762 h 1886857"/>
              <a:gd name="connsiteX57" fmla="*/ 2939143 w 2951408"/>
              <a:gd name="connsiteY57" fmla="*/ 60476 h 1886857"/>
              <a:gd name="connsiteX58" fmla="*/ 2951238 w 2951408"/>
              <a:gd name="connsiteY58" fmla="*/ 0 h 188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951408" h="1886857">
                <a:moveTo>
                  <a:pt x="0" y="1753810"/>
                </a:moveTo>
                <a:cubicBezTo>
                  <a:pt x="56444" y="1757842"/>
                  <a:pt x="113132" y="1759293"/>
                  <a:pt x="169333" y="1765905"/>
                </a:cubicBezTo>
                <a:cubicBezTo>
                  <a:pt x="226166" y="1772591"/>
                  <a:pt x="187307" y="1782336"/>
                  <a:pt x="241905" y="1802190"/>
                </a:cubicBezTo>
                <a:cubicBezTo>
                  <a:pt x="273150" y="1813552"/>
                  <a:pt x="307126" y="1815868"/>
                  <a:pt x="338666" y="1826381"/>
                </a:cubicBezTo>
                <a:lnTo>
                  <a:pt x="411238" y="1850571"/>
                </a:lnTo>
                <a:cubicBezTo>
                  <a:pt x="423333" y="1854603"/>
                  <a:pt x="434838" y="1861398"/>
                  <a:pt x="447524" y="1862667"/>
                </a:cubicBezTo>
                <a:cubicBezTo>
                  <a:pt x="592878" y="1877202"/>
                  <a:pt x="528509" y="1868101"/>
                  <a:pt x="641047" y="1886857"/>
                </a:cubicBezTo>
                <a:cubicBezTo>
                  <a:pt x="757968" y="1882825"/>
                  <a:pt x="875246" y="1884753"/>
                  <a:pt x="991809" y="1874762"/>
                </a:cubicBezTo>
                <a:cubicBezTo>
                  <a:pt x="1017215" y="1872584"/>
                  <a:pt x="1040190" y="1858635"/>
                  <a:pt x="1064381" y="1850571"/>
                </a:cubicBezTo>
                <a:lnTo>
                  <a:pt x="1100666" y="1838476"/>
                </a:lnTo>
                <a:lnTo>
                  <a:pt x="1136952" y="1826381"/>
                </a:lnTo>
                <a:cubicBezTo>
                  <a:pt x="1149047" y="1822349"/>
                  <a:pt x="1160869" y="1817378"/>
                  <a:pt x="1173238" y="1814286"/>
                </a:cubicBezTo>
                <a:cubicBezTo>
                  <a:pt x="1189365" y="1810254"/>
                  <a:pt x="1205697" y="1806967"/>
                  <a:pt x="1221619" y="1802190"/>
                </a:cubicBezTo>
                <a:cubicBezTo>
                  <a:pt x="1246042" y="1794863"/>
                  <a:pt x="1270000" y="1786063"/>
                  <a:pt x="1294190" y="1778000"/>
                </a:cubicBezTo>
                <a:lnTo>
                  <a:pt x="1330476" y="1765905"/>
                </a:lnTo>
                <a:cubicBezTo>
                  <a:pt x="1342571" y="1757841"/>
                  <a:pt x="1353760" y="1748215"/>
                  <a:pt x="1366762" y="1741714"/>
                </a:cubicBezTo>
                <a:cubicBezTo>
                  <a:pt x="1378165" y="1736012"/>
                  <a:pt x="1392115" y="1736178"/>
                  <a:pt x="1403047" y="1729619"/>
                </a:cubicBezTo>
                <a:cubicBezTo>
                  <a:pt x="1412825" y="1723752"/>
                  <a:pt x="1417038" y="1710529"/>
                  <a:pt x="1427238" y="1705429"/>
                </a:cubicBezTo>
                <a:cubicBezTo>
                  <a:pt x="1450045" y="1694026"/>
                  <a:pt x="1478592" y="1695382"/>
                  <a:pt x="1499809" y="1681238"/>
                </a:cubicBezTo>
                <a:cubicBezTo>
                  <a:pt x="1511904" y="1673175"/>
                  <a:pt x="1522811" y="1662952"/>
                  <a:pt x="1536095" y="1657048"/>
                </a:cubicBezTo>
                <a:cubicBezTo>
                  <a:pt x="1559396" y="1646692"/>
                  <a:pt x="1608666" y="1632857"/>
                  <a:pt x="1608666" y="1632857"/>
                </a:cubicBezTo>
                <a:cubicBezTo>
                  <a:pt x="1616730" y="1624794"/>
                  <a:pt x="1622657" y="1613767"/>
                  <a:pt x="1632857" y="1608667"/>
                </a:cubicBezTo>
                <a:cubicBezTo>
                  <a:pt x="1647725" y="1601233"/>
                  <a:pt x="1665673" y="1602408"/>
                  <a:pt x="1681238" y="1596571"/>
                </a:cubicBezTo>
                <a:cubicBezTo>
                  <a:pt x="1698120" y="1590240"/>
                  <a:pt x="1713492" y="1580444"/>
                  <a:pt x="1729619" y="1572381"/>
                </a:cubicBezTo>
                <a:cubicBezTo>
                  <a:pt x="1787015" y="1514985"/>
                  <a:pt x="1756363" y="1531212"/>
                  <a:pt x="1814286" y="1511905"/>
                </a:cubicBezTo>
                <a:cubicBezTo>
                  <a:pt x="1826381" y="1503841"/>
                  <a:pt x="1839220" y="1496795"/>
                  <a:pt x="1850571" y="1487714"/>
                </a:cubicBezTo>
                <a:cubicBezTo>
                  <a:pt x="1859476" y="1480590"/>
                  <a:pt x="1864984" y="1469391"/>
                  <a:pt x="1874762" y="1463524"/>
                </a:cubicBezTo>
                <a:cubicBezTo>
                  <a:pt x="1885694" y="1456965"/>
                  <a:pt x="1898952" y="1455461"/>
                  <a:pt x="1911047" y="1451429"/>
                </a:cubicBezTo>
                <a:cubicBezTo>
                  <a:pt x="1937439" y="1372259"/>
                  <a:pt x="1900784" y="1449963"/>
                  <a:pt x="1959428" y="1403048"/>
                </a:cubicBezTo>
                <a:cubicBezTo>
                  <a:pt x="1970779" y="1393967"/>
                  <a:pt x="1973340" y="1377041"/>
                  <a:pt x="1983619" y="1366762"/>
                </a:cubicBezTo>
                <a:cubicBezTo>
                  <a:pt x="2018283" y="1332098"/>
                  <a:pt x="2016840" y="1350151"/>
                  <a:pt x="2056190" y="1330476"/>
                </a:cubicBezTo>
                <a:cubicBezTo>
                  <a:pt x="2069192" y="1323975"/>
                  <a:pt x="2079474" y="1312787"/>
                  <a:pt x="2092476" y="1306286"/>
                </a:cubicBezTo>
                <a:cubicBezTo>
                  <a:pt x="2103880" y="1300584"/>
                  <a:pt x="2117043" y="1299212"/>
                  <a:pt x="2128762" y="1294190"/>
                </a:cubicBezTo>
                <a:cubicBezTo>
                  <a:pt x="2145335" y="1287087"/>
                  <a:pt x="2161488" y="1278946"/>
                  <a:pt x="2177143" y="1270000"/>
                </a:cubicBezTo>
                <a:cubicBezTo>
                  <a:pt x="2200303" y="1256766"/>
                  <a:pt x="2220889" y="1242532"/>
                  <a:pt x="2237619" y="1221619"/>
                </a:cubicBezTo>
                <a:cubicBezTo>
                  <a:pt x="2246700" y="1210268"/>
                  <a:pt x="2250458" y="1194414"/>
                  <a:pt x="2261809" y="1185333"/>
                </a:cubicBezTo>
                <a:cubicBezTo>
                  <a:pt x="2271765" y="1177368"/>
                  <a:pt x="2286000" y="1177270"/>
                  <a:pt x="2298095" y="1173238"/>
                </a:cubicBezTo>
                <a:cubicBezTo>
                  <a:pt x="2306159" y="1157111"/>
                  <a:pt x="2312730" y="1140147"/>
                  <a:pt x="2322286" y="1124857"/>
                </a:cubicBezTo>
                <a:cubicBezTo>
                  <a:pt x="2332970" y="1107763"/>
                  <a:pt x="2346854" y="1092880"/>
                  <a:pt x="2358571" y="1076476"/>
                </a:cubicBezTo>
                <a:cubicBezTo>
                  <a:pt x="2367020" y="1064647"/>
                  <a:pt x="2374698" y="1052285"/>
                  <a:pt x="2382762" y="1040190"/>
                </a:cubicBezTo>
                <a:cubicBezTo>
                  <a:pt x="2386794" y="1028095"/>
                  <a:pt x="2388298" y="1014837"/>
                  <a:pt x="2394857" y="1003905"/>
                </a:cubicBezTo>
                <a:cubicBezTo>
                  <a:pt x="2400724" y="994127"/>
                  <a:pt x="2413947" y="989914"/>
                  <a:pt x="2419047" y="979714"/>
                </a:cubicBezTo>
                <a:cubicBezTo>
                  <a:pt x="2430450" y="956907"/>
                  <a:pt x="2429094" y="928360"/>
                  <a:pt x="2443238" y="907143"/>
                </a:cubicBezTo>
                <a:cubicBezTo>
                  <a:pt x="2473753" y="861369"/>
                  <a:pt x="2457149" y="881136"/>
                  <a:pt x="2491619" y="846667"/>
                </a:cubicBezTo>
                <a:cubicBezTo>
                  <a:pt x="2499682" y="830540"/>
                  <a:pt x="2505808" y="813288"/>
                  <a:pt x="2515809" y="798286"/>
                </a:cubicBezTo>
                <a:cubicBezTo>
                  <a:pt x="2522135" y="788797"/>
                  <a:pt x="2534133" y="783874"/>
                  <a:pt x="2540000" y="774095"/>
                </a:cubicBezTo>
                <a:cubicBezTo>
                  <a:pt x="2587105" y="695588"/>
                  <a:pt x="2514990" y="774915"/>
                  <a:pt x="2576286" y="713619"/>
                </a:cubicBezTo>
                <a:cubicBezTo>
                  <a:pt x="2628182" y="609824"/>
                  <a:pt x="2568377" y="709433"/>
                  <a:pt x="2636762" y="641048"/>
                </a:cubicBezTo>
                <a:cubicBezTo>
                  <a:pt x="2647041" y="630769"/>
                  <a:pt x="2654451" y="617764"/>
                  <a:pt x="2660952" y="604762"/>
                </a:cubicBezTo>
                <a:cubicBezTo>
                  <a:pt x="2666654" y="593358"/>
                  <a:pt x="2664032" y="577491"/>
                  <a:pt x="2673047" y="568476"/>
                </a:cubicBezTo>
                <a:cubicBezTo>
                  <a:pt x="2682062" y="559461"/>
                  <a:pt x="2697238" y="560413"/>
                  <a:pt x="2709333" y="556381"/>
                </a:cubicBezTo>
                <a:cubicBezTo>
                  <a:pt x="2712181" y="544988"/>
                  <a:pt x="2725635" y="485915"/>
                  <a:pt x="2733524" y="471714"/>
                </a:cubicBezTo>
                <a:cubicBezTo>
                  <a:pt x="2747643" y="446300"/>
                  <a:pt x="2781905" y="399143"/>
                  <a:pt x="2781905" y="399143"/>
                </a:cubicBezTo>
                <a:cubicBezTo>
                  <a:pt x="2789968" y="374952"/>
                  <a:pt x="2788064" y="344602"/>
                  <a:pt x="2806095" y="326571"/>
                </a:cubicBezTo>
                <a:lnTo>
                  <a:pt x="2854476" y="278190"/>
                </a:lnTo>
                <a:lnTo>
                  <a:pt x="2902857" y="133048"/>
                </a:lnTo>
                <a:cubicBezTo>
                  <a:pt x="2906889" y="120953"/>
                  <a:pt x="2907880" y="107370"/>
                  <a:pt x="2914952" y="96762"/>
                </a:cubicBezTo>
                <a:lnTo>
                  <a:pt x="2939143" y="60476"/>
                </a:lnTo>
                <a:cubicBezTo>
                  <a:pt x="2953788" y="16540"/>
                  <a:pt x="2951238" y="36940"/>
                  <a:pt x="2951238" y="0"/>
                </a:cubicBezTo>
              </a:path>
            </a:pathLst>
          </a:custGeom>
          <a:ln w="381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164667" y="2721429"/>
            <a:ext cx="2519340" cy="2044622"/>
          </a:xfrm>
          <a:custGeom>
            <a:avLst/>
            <a:gdLst>
              <a:gd name="connsiteX0" fmla="*/ 0 w 2519340"/>
              <a:gd name="connsiteY0" fmla="*/ 604761 h 2044622"/>
              <a:gd name="connsiteX1" fmla="*/ 60476 w 2519340"/>
              <a:gd name="connsiteY1" fmla="*/ 508000 h 2044622"/>
              <a:gd name="connsiteX2" fmla="*/ 108857 w 2519340"/>
              <a:gd name="connsiteY2" fmla="*/ 459619 h 2044622"/>
              <a:gd name="connsiteX3" fmla="*/ 133047 w 2519340"/>
              <a:gd name="connsiteY3" fmla="*/ 435428 h 2044622"/>
              <a:gd name="connsiteX4" fmla="*/ 157238 w 2519340"/>
              <a:gd name="connsiteY4" fmla="*/ 411238 h 2044622"/>
              <a:gd name="connsiteX5" fmla="*/ 169333 w 2519340"/>
              <a:gd name="connsiteY5" fmla="*/ 374952 h 2044622"/>
              <a:gd name="connsiteX6" fmla="*/ 254000 w 2519340"/>
              <a:gd name="connsiteY6" fmla="*/ 314476 h 2044622"/>
              <a:gd name="connsiteX7" fmla="*/ 326571 w 2519340"/>
              <a:gd name="connsiteY7" fmla="*/ 241904 h 2044622"/>
              <a:gd name="connsiteX8" fmla="*/ 350762 w 2519340"/>
              <a:gd name="connsiteY8" fmla="*/ 217714 h 2044622"/>
              <a:gd name="connsiteX9" fmla="*/ 374952 w 2519340"/>
              <a:gd name="connsiteY9" fmla="*/ 193523 h 2044622"/>
              <a:gd name="connsiteX10" fmla="*/ 411238 w 2519340"/>
              <a:gd name="connsiteY10" fmla="*/ 169333 h 2044622"/>
              <a:gd name="connsiteX11" fmla="*/ 435428 w 2519340"/>
              <a:gd name="connsiteY11" fmla="*/ 145142 h 2044622"/>
              <a:gd name="connsiteX12" fmla="*/ 471714 w 2519340"/>
              <a:gd name="connsiteY12" fmla="*/ 133047 h 2044622"/>
              <a:gd name="connsiteX13" fmla="*/ 508000 w 2519340"/>
              <a:gd name="connsiteY13" fmla="*/ 108857 h 2044622"/>
              <a:gd name="connsiteX14" fmla="*/ 544285 w 2519340"/>
              <a:gd name="connsiteY14" fmla="*/ 96761 h 2044622"/>
              <a:gd name="connsiteX15" fmla="*/ 580571 w 2519340"/>
              <a:gd name="connsiteY15" fmla="*/ 72571 h 2044622"/>
              <a:gd name="connsiteX16" fmla="*/ 653143 w 2519340"/>
              <a:gd name="connsiteY16" fmla="*/ 48381 h 2044622"/>
              <a:gd name="connsiteX17" fmla="*/ 689428 w 2519340"/>
              <a:gd name="connsiteY17" fmla="*/ 24190 h 2044622"/>
              <a:gd name="connsiteX18" fmla="*/ 737809 w 2519340"/>
              <a:gd name="connsiteY18" fmla="*/ 12095 h 2044622"/>
              <a:gd name="connsiteX19" fmla="*/ 774095 w 2519340"/>
              <a:gd name="connsiteY19" fmla="*/ 0 h 2044622"/>
              <a:gd name="connsiteX20" fmla="*/ 1040190 w 2519340"/>
              <a:gd name="connsiteY20" fmla="*/ 12095 h 2044622"/>
              <a:gd name="connsiteX21" fmla="*/ 1088571 w 2519340"/>
              <a:gd name="connsiteY21" fmla="*/ 24190 h 2044622"/>
              <a:gd name="connsiteX22" fmla="*/ 1124857 w 2519340"/>
              <a:gd name="connsiteY22" fmla="*/ 48381 h 2044622"/>
              <a:gd name="connsiteX23" fmla="*/ 1197428 w 2519340"/>
              <a:gd name="connsiteY23" fmla="*/ 72571 h 2044622"/>
              <a:gd name="connsiteX24" fmla="*/ 1233714 w 2519340"/>
              <a:gd name="connsiteY24" fmla="*/ 84666 h 2044622"/>
              <a:gd name="connsiteX25" fmla="*/ 1270000 w 2519340"/>
              <a:gd name="connsiteY25" fmla="*/ 96761 h 2044622"/>
              <a:gd name="connsiteX26" fmla="*/ 1330476 w 2519340"/>
              <a:gd name="connsiteY26" fmla="*/ 133047 h 2044622"/>
              <a:gd name="connsiteX27" fmla="*/ 1378857 w 2519340"/>
              <a:gd name="connsiteY27" fmla="*/ 181428 h 2044622"/>
              <a:gd name="connsiteX28" fmla="*/ 1403047 w 2519340"/>
              <a:gd name="connsiteY28" fmla="*/ 205619 h 2044622"/>
              <a:gd name="connsiteX29" fmla="*/ 1439333 w 2519340"/>
              <a:gd name="connsiteY29" fmla="*/ 217714 h 2044622"/>
              <a:gd name="connsiteX30" fmla="*/ 1463523 w 2519340"/>
              <a:gd name="connsiteY30" fmla="*/ 254000 h 2044622"/>
              <a:gd name="connsiteX31" fmla="*/ 1499809 w 2519340"/>
              <a:gd name="connsiteY31" fmla="*/ 266095 h 2044622"/>
              <a:gd name="connsiteX32" fmla="*/ 1511904 w 2519340"/>
              <a:gd name="connsiteY32" fmla="*/ 302381 h 2044622"/>
              <a:gd name="connsiteX33" fmla="*/ 1536095 w 2519340"/>
              <a:gd name="connsiteY33" fmla="*/ 338666 h 2044622"/>
              <a:gd name="connsiteX34" fmla="*/ 1608666 w 2519340"/>
              <a:gd name="connsiteY34" fmla="*/ 387047 h 2044622"/>
              <a:gd name="connsiteX35" fmla="*/ 1657047 w 2519340"/>
              <a:gd name="connsiteY35" fmla="*/ 459619 h 2044622"/>
              <a:gd name="connsiteX36" fmla="*/ 1681238 w 2519340"/>
              <a:gd name="connsiteY36" fmla="*/ 495904 h 2044622"/>
              <a:gd name="connsiteX37" fmla="*/ 1729619 w 2519340"/>
              <a:gd name="connsiteY37" fmla="*/ 544285 h 2044622"/>
              <a:gd name="connsiteX38" fmla="*/ 1790095 w 2519340"/>
              <a:gd name="connsiteY38" fmla="*/ 653142 h 2044622"/>
              <a:gd name="connsiteX39" fmla="*/ 1814285 w 2519340"/>
              <a:gd name="connsiteY39" fmla="*/ 689428 h 2044622"/>
              <a:gd name="connsiteX40" fmla="*/ 1838476 w 2519340"/>
              <a:gd name="connsiteY40" fmla="*/ 725714 h 2044622"/>
              <a:gd name="connsiteX41" fmla="*/ 1862666 w 2519340"/>
              <a:gd name="connsiteY41" fmla="*/ 810381 h 2044622"/>
              <a:gd name="connsiteX42" fmla="*/ 1886857 w 2519340"/>
              <a:gd name="connsiteY42" fmla="*/ 846666 h 2044622"/>
              <a:gd name="connsiteX43" fmla="*/ 1911047 w 2519340"/>
              <a:gd name="connsiteY43" fmla="*/ 931333 h 2044622"/>
              <a:gd name="connsiteX44" fmla="*/ 1935238 w 2519340"/>
              <a:gd name="connsiteY44" fmla="*/ 955523 h 2044622"/>
              <a:gd name="connsiteX45" fmla="*/ 1947333 w 2519340"/>
              <a:gd name="connsiteY45" fmla="*/ 991809 h 2044622"/>
              <a:gd name="connsiteX46" fmla="*/ 2007809 w 2519340"/>
              <a:gd name="connsiteY46" fmla="*/ 1040190 h 2044622"/>
              <a:gd name="connsiteX47" fmla="*/ 2032000 w 2519340"/>
              <a:gd name="connsiteY47" fmla="*/ 1064381 h 2044622"/>
              <a:gd name="connsiteX48" fmla="*/ 2092476 w 2519340"/>
              <a:gd name="connsiteY48" fmla="*/ 1185333 h 2044622"/>
              <a:gd name="connsiteX49" fmla="*/ 2104571 w 2519340"/>
              <a:gd name="connsiteY49" fmla="*/ 1221619 h 2044622"/>
              <a:gd name="connsiteX50" fmla="*/ 2128762 w 2519340"/>
              <a:gd name="connsiteY50" fmla="*/ 1245809 h 2044622"/>
              <a:gd name="connsiteX51" fmla="*/ 2152952 w 2519340"/>
              <a:gd name="connsiteY51" fmla="*/ 1318381 h 2044622"/>
              <a:gd name="connsiteX52" fmla="*/ 2201333 w 2519340"/>
              <a:gd name="connsiteY52" fmla="*/ 1378857 h 2044622"/>
              <a:gd name="connsiteX53" fmla="*/ 2237619 w 2519340"/>
              <a:gd name="connsiteY53" fmla="*/ 1439333 h 2044622"/>
              <a:gd name="connsiteX54" fmla="*/ 2261809 w 2519340"/>
              <a:gd name="connsiteY54" fmla="*/ 1487714 h 2044622"/>
              <a:gd name="connsiteX55" fmla="*/ 2286000 w 2519340"/>
              <a:gd name="connsiteY55" fmla="*/ 1524000 h 2044622"/>
              <a:gd name="connsiteX56" fmla="*/ 2310190 w 2519340"/>
              <a:gd name="connsiteY56" fmla="*/ 1584476 h 2044622"/>
              <a:gd name="connsiteX57" fmla="*/ 2322285 w 2519340"/>
              <a:gd name="connsiteY57" fmla="*/ 1620761 h 2044622"/>
              <a:gd name="connsiteX58" fmla="*/ 2334381 w 2519340"/>
              <a:gd name="connsiteY58" fmla="*/ 1669142 h 2044622"/>
              <a:gd name="connsiteX59" fmla="*/ 2358571 w 2519340"/>
              <a:gd name="connsiteY59" fmla="*/ 1717523 h 2044622"/>
              <a:gd name="connsiteX60" fmla="*/ 2382762 w 2519340"/>
              <a:gd name="connsiteY60" fmla="*/ 1741714 h 2044622"/>
              <a:gd name="connsiteX61" fmla="*/ 2431143 w 2519340"/>
              <a:gd name="connsiteY61" fmla="*/ 1850571 h 2044622"/>
              <a:gd name="connsiteX62" fmla="*/ 2443238 w 2519340"/>
              <a:gd name="connsiteY62" fmla="*/ 1886857 h 2044622"/>
              <a:gd name="connsiteX63" fmla="*/ 2491619 w 2519340"/>
              <a:gd name="connsiteY63" fmla="*/ 1971523 h 2044622"/>
              <a:gd name="connsiteX64" fmla="*/ 2479523 w 2519340"/>
              <a:gd name="connsiteY64" fmla="*/ 2044095 h 204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519340" h="2044622">
                <a:moveTo>
                  <a:pt x="0" y="604761"/>
                </a:moveTo>
                <a:cubicBezTo>
                  <a:pt x="3632" y="598708"/>
                  <a:pt x="48060" y="522485"/>
                  <a:pt x="60476" y="508000"/>
                </a:cubicBezTo>
                <a:cubicBezTo>
                  <a:pt x="75319" y="490684"/>
                  <a:pt x="92730" y="475746"/>
                  <a:pt x="108857" y="459619"/>
                </a:cubicBezTo>
                <a:lnTo>
                  <a:pt x="133047" y="435428"/>
                </a:lnTo>
                <a:lnTo>
                  <a:pt x="157238" y="411238"/>
                </a:lnTo>
                <a:cubicBezTo>
                  <a:pt x="161270" y="399143"/>
                  <a:pt x="161923" y="385327"/>
                  <a:pt x="169333" y="374952"/>
                </a:cubicBezTo>
                <a:cubicBezTo>
                  <a:pt x="205206" y="324730"/>
                  <a:pt x="208109" y="329772"/>
                  <a:pt x="254000" y="314476"/>
                </a:cubicBezTo>
                <a:lnTo>
                  <a:pt x="326571" y="241904"/>
                </a:lnTo>
                <a:lnTo>
                  <a:pt x="350762" y="217714"/>
                </a:lnTo>
                <a:cubicBezTo>
                  <a:pt x="358826" y="209650"/>
                  <a:pt x="365464" y="199848"/>
                  <a:pt x="374952" y="193523"/>
                </a:cubicBezTo>
                <a:cubicBezTo>
                  <a:pt x="387047" y="185460"/>
                  <a:pt x="399887" y="178414"/>
                  <a:pt x="411238" y="169333"/>
                </a:cubicBezTo>
                <a:cubicBezTo>
                  <a:pt x="420143" y="162209"/>
                  <a:pt x="425650" y="151009"/>
                  <a:pt x="435428" y="145142"/>
                </a:cubicBezTo>
                <a:cubicBezTo>
                  <a:pt x="446361" y="138582"/>
                  <a:pt x="460310" y="138749"/>
                  <a:pt x="471714" y="133047"/>
                </a:cubicBezTo>
                <a:cubicBezTo>
                  <a:pt x="484716" y="126546"/>
                  <a:pt x="494998" y="115358"/>
                  <a:pt x="508000" y="108857"/>
                </a:cubicBezTo>
                <a:cubicBezTo>
                  <a:pt x="519403" y="103155"/>
                  <a:pt x="532882" y="102463"/>
                  <a:pt x="544285" y="96761"/>
                </a:cubicBezTo>
                <a:cubicBezTo>
                  <a:pt x="557287" y="90260"/>
                  <a:pt x="567287" y="78475"/>
                  <a:pt x="580571" y="72571"/>
                </a:cubicBezTo>
                <a:cubicBezTo>
                  <a:pt x="603873" y="62215"/>
                  <a:pt x="653143" y="48381"/>
                  <a:pt x="653143" y="48381"/>
                </a:cubicBezTo>
                <a:cubicBezTo>
                  <a:pt x="665238" y="40317"/>
                  <a:pt x="676067" y="29916"/>
                  <a:pt x="689428" y="24190"/>
                </a:cubicBezTo>
                <a:cubicBezTo>
                  <a:pt x="704707" y="17642"/>
                  <a:pt x="721825" y="16662"/>
                  <a:pt x="737809" y="12095"/>
                </a:cubicBezTo>
                <a:cubicBezTo>
                  <a:pt x="750068" y="8593"/>
                  <a:pt x="762000" y="4032"/>
                  <a:pt x="774095" y="0"/>
                </a:cubicBezTo>
                <a:cubicBezTo>
                  <a:pt x="862793" y="4032"/>
                  <a:pt x="951662" y="5285"/>
                  <a:pt x="1040190" y="12095"/>
                </a:cubicBezTo>
                <a:cubicBezTo>
                  <a:pt x="1056764" y="13370"/>
                  <a:pt x="1073292" y="17642"/>
                  <a:pt x="1088571" y="24190"/>
                </a:cubicBezTo>
                <a:cubicBezTo>
                  <a:pt x="1101932" y="29916"/>
                  <a:pt x="1111573" y="42477"/>
                  <a:pt x="1124857" y="48381"/>
                </a:cubicBezTo>
                <a:cubicBezTo>
                  <a:pt x="1148158" y="58737"/>
                  <a:pt x="1173238" y="64508"/>
                  <a:pt x="1197428" y="72571"/>
                </a:cubicBezTo>
                <a:lnTo>
                  <a:pt x="1233714" y="84666"/>
                </a:lnTo>
                <a:lnTo>
                  <a:pt x="1270000" y="96761"/>
                </a:lnTo>
                <a:cubicBezTo>
                  <a:pt x="1359372" y="186136"/>
                  <a:pt x="1220575" y="54547"/>
                  <a:pt x="1330476" y="133047"/>
                </a:cubicBezTo>
                <a:cubicBezTo>
                  <a:pt x="1349035" y="146303"/>
                  <a:pt x="1362730" y="165301"/>
                  <a:pt x="1378857" y="181428"/>
                </a:cubicBezTo>
                <a:cubicBezTo>
                  <a:pt x="1386920" y="189492"/>
                  <a:pt x="1392229" y="202013"/>
                  <a:pt x="1403047" y="205619"/>
                </a:cubicBezTo>
                <a:lnTo>
                  <a:pt x="1439333" y="217714"/>
                </a:lnTo>
                <a:cubicBezTo>
                  <a:pt x="1447396" y="229809"/>
                  <a:pt x="1452172" y="244919"/>
                  <a:pt x="1463523" y="254000"/>
                </a:cubicBezTo>
                <a:cubicBezTo>
                  <a:pt x="1473479" y="261965"/>
                  <a:pt x="1490794" y="257080"/>
                  <a:pt x="1499809" y="266095"/>
                </a:cubicBezTo>
                <a:cubicBezTo>
                  <a:pt x="1508824" y="275110"/>
                  <a:pt x="1506202" y="290977"/>
                  <a:pt x="1511904" y="302381"/>
                </a:cubicBezTo>
                <a:cubicBezTo>
                  <a:pt x="1518405" y="315383"/>
                  <a:pt x="1525155" y="329094"/>
                  <a:pt x="1536095" y="338666"/>
                </a:cubicBezTo>
                <a:cubicBezTo>
                  <a:pt x="1557975" y="357811"/>
                  <a:pt x="1608666" y="387047"/>
                  <a:pt x="1608666" y="387047"/>
                </a:cubicBezTo>
                <a:cubicBezTo>
                  <a:pt x="1629923" y="450814"/>
                  <a:pt x="1606714" y="399219"/>
                  <a:pt x="1657047" y="459619"/>
                </a:cubicBezTo>
                <a:cubicBezTo>
                  <a:pt x="1666353" y="470786"/>
                  <a:pt x="1671778" y="484867"/>
                  <a:pt x="1681238" y="495904"/>
                </a:cubicBezTo>
                <a:cubicBezTo>
                  <a:pt x="1696081" y="513220"/>
                  <a:pt x="1729619" y="544285"/>
                  <a:pt x="1729619" y="544285"/>
                </a:cubicBezTo>
                <a:cubicBezTo>
                  <a:pt x="1750908" y="608153"/>
                  <a:pt x="1734641" y="569961"/>
                  <a:pt x="1790095" y="653142"/>
                </a:cubicBezTo>
                <a:lnTo>
                  <a:pt x="1814285" y="689428"/>
                </a:lnTo>
                <a:lnTo>
                  <a:pt x="1838476" y="725714"/>
                </a:lnTo>
                <a:cubicBezTo>
                  <a:pt x="1842351" y="741213"/>
                  <a:pt x="1853991" y="793031"/>
                  <a:pt x="1862666" y="810381"/>
                </a:cubicBezTo>
                <a:cubicBezTo>
                  <a:pt x="1869167" y="823383"/>
                  <a:pt x="1878793" y="834571"/>
                  <a:pt x="1886857" y="846666"/>
                </a:cubicBezTo>
                <a:cubicBezTo>
                  <a:pt x="1889116" y="855702"/>
                  <a:pt x="1903611" y="918940"/>
                  <a:pt x="1911047" y="931333"/>
                </a:cubicBezTo>
                <a:cubicBezTo>
                  <a:pt x="1916914" y="941111"/>
                  <a:pt x="1927174" y="947460"/>
                  <a:pt x="1935238" y="955523"/>
                </a:cubicBezTo>
                <a:cubicBezTo>
                  <a:pt x="1939270" y="967618"/>
                  <a:pt x="1940774" y="980876"/>
                  <a:pt x="1947333" y="991809"/>
                </a:cubicBezTo>
                <a:cubicBezTo>
                  <a:pt x="1960813" y="1014277"/>
                  <a:pt x="1988790" y="1024975"/>
                  <a:pt x="2007809" y="1040190"/>
                </a:cubicBezTo>
                <a:cubicBezTo>
                  <a:pt x="2016714" y="1047314"/>
                  <a:pt x="2023936" y="1056317"/>
                  <a:pt x="2032000" y="1064381"/>
                </a:cubicBezTo>
                <a:cubicBezTo>
                  <a:pt x="2062565" y="1156076"/>
                  <a:pt x="2040891" y="1116553"/>
                  <a:pt x="2092476" y="1185333"/>
                </a:cubicBezTo>
                <a:cubicBezTo>
                  <a:pt x="2096508" y="1197428"/>
                  <a:pt x="2098011" y="1210686"/>
                  <a:pt x="2104571" y="1221619"/>
                </a:cubicBezTo>
                <a:cubicBezTo>
                  <a:pt x="2110438" y="1231397"/>
                  <a:pt x="2123662" y="1235609"/>
                  <a:pt x="2128762" y="1245809"/>
                </a:cubicBezTo>
                <a:cubicBezTo>
                  <a:pt x="2140166" y="1268616"/>
                  <a:pt x="2134921" y="1300351"/>
                  <a:pt x="2152952" y="1318381"/>
                </a:cubicBezTo>
                <a:cubicBezTo>
                  <a:pt x="2175454" y="1340882"/>
                  <a:pt x="2186074" y="1348338"/>
                  <a:pt x="2201333" y="1378857"/>
                </a:cubicBezTo>
                <a:cubicBezTo>
                  <a:pt x="2232734" y="1441661"/>
                  <a:pt x="2190370" y="1392084"/>
                  <a:pt x="2237619" y="1439333"/>
                </a:cubicBezTo>
                <a:cubicBezTo>
                  <a:pt x="2245682" y="1455460"/>
                  <a:pt x="2252863" y="1472059"/>
                  <a:pt x="2261809" y="1487714"/>
                </a:cubicBezTo>
                <a:cubicBezTo>
                  <a:pt x="2269021" y="1500336"/>
                  <a:pt x="2279499" y="1510998"/>
                  <a:pt x="2286000" y="1524000"/>
                </a:cubicBezTo>
                <a:cubicBezTo>
                  <a:pt x="2295710" y="1543419"/>
                  <a:pt x="2302567" y="1564147"/>
                  <a:pt x="2310190" y="1584476"/>
                </a:cubicBezTo>
                <a:cubicBezTo>
                  <a:pt x="2314667" y="1596414"/>
                  <a:pt x="2318782" y="1608502"/>
                  <a:pt x="2322285" y="1620761"/>
                </a:cubicBezTo>
                <a:cubicBezTo>
                  <a:pt x="2326852" y="1636745"/>
                  <a:pt x="2328544" y="1653577"/>
                  <a:pt x="2334381" y="1669142"/>
                </a:cubicBezTo>
                <a:cubicBezTo>
                  <a:pt x="2340712" y="1686024"/>
                  <a:pt x="2348570" y="1702521"/>
                  <a:pt x="2358571" y="1717523"/>
                </a:cubicBezTo>
                <a:cubicBezTo>
                  <a:pt x="2364897" y="1727012"/>
                  <a:pt x="2374698" y="1733650"/>
                  <a:pt x="2382762" y="1741714"/>
                </a:cubicBezTo>
                <a:cubicBezTo>
                  <a:pt x="2411549" y="1828076"/>
                  <a:pt x="2392808" y="1793069"/>
                  <a:pt x="2431143" y="1850571"/>
                </a:cubicBezTo>
                <a:cubicBezTo>
                  <a:pt x="2435175" y="1862666"/>
                  <a:pt x="2438216" y="1875138"/>
                  <a:pt x="2443238" y="1886857"/>
                </a:cubicBezTo>
                <a:cubicBezTo>
                  <a:pt x="2461654" y="1929828"/>
                  <a:pt x="2467323" y="1935080"/>
                  <a:pt x="2491619" y="1971523"/>
                </a:cubicBezTo>
                <a:cubicBezTo>
                  <a:pt x="2519634" y="2055570"/>
                  <a:pt x="2541308" y="2044095"/>
                  <a:pt x="2479523" y="2044095"/>
                </a:cubicBezTo>
              </a:path>
            </a:pathLst>
          </a:custGeom>
          <a:ln w="38100" cmpd="sng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89333" y="2657715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92790" y="352373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92790" y="441283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29048" y="209485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endCxn id="9" idx="19"/>
          </p:cNvCxnSpPr>
          <p:nvPr/>
        </p:nvCxnSpPr>
        <p:spPr>
          <a:xfrm flipH="1">
            <a:off x="5938762" y="2467429"/>
            <a:ext cx="290286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734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048"/>
            <a:ext cx="8229600" cy="895047"/>
          </a:xfrm>
        </p:spPr>
        <p:txBody>
          <a:bodyPr>
            <a:normAutofit/>
          </a:bodyPr>
          <a:lstStyle/>
          <a:p>
            <a:r>
              <a:rPr lang="en-US" dirty="0" smtClean="0"/>
              <a:t>Experimental determination of 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 descr="eps.fig6.49a.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43605"/>
            <a:ext cx="7840133" cy="50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34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7200" y="4313682"/>
            <a:ext cx="8229600" cy="17543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ym typeface="Wingdings"/>
              </a:rPr>
              <a:t>NO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 + O</a:t>
            </a:r>
            <a:r>
              <a:rPr lang="en-US" sz="3200" baseline="-25000" dirty="0">
                <a:sym typeface="Wingdings"/>
              </a:rPr>
              <a:t>3</a:t>
            </a:r>
            <a:r>
              <a:rPr lang="en-US" sz="3200" dirty="0">
                <a:sym typeface="Wingdings"/>
              </a:rPr>
              <a:t>  NO</a:t>
            </a:r>
            <a:r>
              <a:rPr lang="en-US" sz="3200" baseline="-25000" dirty="0">
                <a:sym typeface="Wingdings"/>
              </a:rPr>
              <a:t>3</a:t>
            </a:r>
            <a:r>
              <a:rPr lang="en-US" sz="3200" dirty="0">
                <a:sym typeface="Wingdings"/>
              </a:rPr>
              <a:t> + O</a:t>
            </a:r>
            <a:r>
              <a:rPr lang="en-US" sz="3200" baseline="-25000" dirty="0">
                <a:sym typeface="Wingdings"/>
              </a:rPr>
              <a:t>2</a:t>
            </a:r>
          </a:p>
          <a:p>
            <a:pPr algn="ctr"/>
            <a:r>
              <a:rPr lang="en-US" sz="3200" dirty="0">
                <a:sym typeface="Wingdings"/>
              </a:rPr>
              <a:t>NO</a:t>
            </a:r>
            <a:r>
              <a:rPr lang="en-US" sz="3200" baseline="-25000" dirty="0">
                <a:sym typeface="Wingdings"/>
              </a:rPr>
              <a:t>3</a:t>
            </a:r>
            <a:r>
              <a:rPr lang="en-US" sz="3200" dirty="0">
                <a:sym typeface="Wingdings"/>
              </a:rPr>
              <a:t> + NO</a:t>
            </a:r>
            <a:r>
              <a:rPr lang="en-US" sz="3200" baseline="-25000" dirty="0">
                <a:sym typeface="Wingdings"/>
              </a:rPr>
              <a:t>2 </a:t>
            </a:r>
            <a:r>
              <a:rPr lang="en-US" sz="3200" dirty="0">
                <a:sym typeface="Wingdings"/>
              </a:rPr>
              <a:t>+ M</a:t>
            </a:r>
            <a:r>
              <a:rPr lang="en-US" sz="3200" baseline="-25000" dirty="0">
                <a:sym typeface="Wingdings"/>
              </a:rPr>
              <a:t>        </a:t>
            </a:r>
            <a:r>
              <a:rPr lang="en-US" sz="3200" dirty="0">
                <a:sym typeface="Wingdings"/>
              </a:rPr>
              <a:t>      N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O</a:t>
            </a:r>
            <a:r>
              <a:rPr lang="en-US" sz="3200" baseline="-25000" dirty="0">
                <a:sym typeface="Wingdings"/>
              </a:rPr>
              <a:t>5</a:t>
            </a:r>
            <a:r>
              <a:rPr lang="en-US" sz="3200" dirty="0">
                <a:sym typeface="Wingdings"/>
              </a:rPr>
              <a:t> + M</a:t>
            </a:r>
          </a:p>
          <a:p>
            <a:pPr algn="ctr"/>
            <a:r>
              <a:rPr lang="en-US" sz="3200" dirty="0">
                <a:sym typeface="Wingdings"/>
              </a:rPr>
              <a:t>NO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 + NO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 + H2O</a:t>
            </a:r>
            <a:r>
              <a:rPr lang="en-US" sz="3200" baseline="-25000" dirty="0">
                <a:sym typeface="Wingdings"/>
              </a:rPr>
              <a:t>liq</a:t>
            </a:r>
            <a:r>
              <a:rPr lang="en-US" sz="3200" dirty="0">
                <a:sym typeface="Wingdings"/>
              </a:rPr>
              <a:t>  </a:t>
            </a:r>
            <a:r>
              <a:rPr lang="en-US" sz="3200" dirty="0" err="1">
                <a:sym typeface="Wingdings"/>
              </a:rPr>
              <a:t>HONO</a:t>
            </a:r>
            <a:r>
              <a:rPr lang="en-US" sz="3200" baseline="-25000" dirty="0" err="1">
                <a:sym typeface="Wingdings"/>
              </a:rPr>
              <a:t>g</a:t>
            </a:r>
            <a:r>
              <a:rPr lang="en-US" sz="3200" dirty="0">
                <a:sym typeface="Wingdings"/>
              </a:rPr>
              <a:t> + HNO</a:t>
            </a:r>
            <a:r>
              <a:rPr lang="en-US" sz="3200" baseline="-25000" dirty="0">
                <a:sym typeface="Wingdings"/>
              </a:rPr>
              <a:t>3liq</a:t>
            </a:r>
            <a:endParaRPr lang="en-US" sz="3200" dirty="0">
              <a:sym typeface="Wingdings"/>
            </a:endParaRPr>
          </a:p>
          <a:p>
            <a:pPr algn="ctr"/>
            <a:endParaRPr lang="en-US" baseline="-25000" dirty="0">
              <a:sym typeface="Wingding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039"/>
            <a:ext cx="8229600" cy="894822"/>
          </a:xfrm>
        </p:spPr>
        <p:txBody>
          <a:bodyPr/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y</a:t>
            </a:r>
            <a:r>
              <a:rPr lang="en-US" dirty="0"/>
              <a:t>:</a:t>
            </a:r>
            <a:r>
              <a:rPr lang="en-US" dirty="0" smtClean="0"/>
              <a:t> nitrogen “reservoir” species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634"/>
            <a:ext cx="8229600" cy="303104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+ OH + M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HNO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3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+ RO</a:t>
            </a:r>
            <a:r>
              <a:rPr lang="en-US" baseline="-25000" dirty="0" smtClean="0"/>
              <a:t>2</a:t>
            </a:r>
            <a:r>
              <a:rPr lang="en-US" dirty="0" smtClean="0"/>
              <a:t> + M </a:t>
            </a:r>
            <a:r>
              <a:rPr lang="en-US" dirty="0" smtClean="0">
                <a:sym typeface="Wingdings"/>
              </a:rPr>
              <a:t>           ROONO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6600"/>
                </a:solidFill>
              </a:rPr>
              <a:t>NO</a:t>
            </a:r>
            <a:r>
              <a:rPr lang="en-US" baseline="-25000" dirty="0" smtClean="0">
                <a:solidFill>
                  <a:srgbClr val="FF6600"/>
                </a:solidFill>
              </a:rPr>
              <a:t>2</a:t>
            </a:r>
            <a:r>
              <a:rPr lang="en-US" dirty="0" smtClean="0">
                <a:solidFill>
                  <a:srgbClr val="FF6600"/>
                </a:solidFill>
              </a:rPr>
              <a:t> + RC(O)O</a:t>
            </a:r>
            <a:r>
              <a:rPr lang="en-US" baseline="-25000" dirty="0" smtClean="0">
                <a:solidFill>
                  <a:srgbClr val="FF6600"/>
                </a:solidFill>
              </a:rPr>
              <a:t>2</a:t>
            </a:r>
            <a:r>
              <a:rPr lang="en-US" dirty="0" smtClean="0">
                <a:solidFill>
                  <a:srgbClr val="FF6600"/>
                </a:solidFill>
              </a:rPr>
              <a:t> + M </a:t>
            </a:r>
            <a:r>
              <a:rPr lang="en-US" dirty="0">
                <a:solidFill>
                  <a:srgbClr val="FF66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        RC(O)OONO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6600"/>
                </a:solidFill>
                <a:sym typeface="Wingdings"/>
              </a:rPr>
              <a:t>NO + </a:t>
            </a:r>
            <a:r>
              <a:rPr lang="en-US" dirty="0" smtClean="0">
                <a:solidFill>
                  <a:srgbClr val="FF6600"/>
                </a:solidFill>
              </a:rPr>
              <a:t>RO</a:t>
            </a:r>
            <a:r>
              <a:rPr lang="en-US" baseline="-25000" dirty="0" smtClean="0">
                <a:solidFill>
                  <a:srgbClr val="FF6600"/>
                </a:solidFill>
              </a:rPr>
              <a:t>2</a:t>
            </a:r>
            <a:r>
              <a:rPr lang="en-US" dirty="0" smtClean="0">
                <a:solidFill>
                  <a:srgbClr val="FF6600"/>
                </a:solidFill>
              </a:rPr>
              <a:t> + M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 RONO</a:t>
            </a:r>
            <a:r>
              <a:rPr lang="en-US" baseline="-25000" dirty="0" smtClean="0">
                <a:solidFill>
                  <a:srgbClr val="FF66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 + M  (0-30%)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RO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NO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+ </a:t>
            </a:r>
            <a:r>
              <a:rPr lang="en-US" dirty="0" err="1" smtClean="0">
                <a:solidFill>
                  <a:schemeClr val="tx1"/>
                </a:solidFill>
              </a:rPr>
              <a:t>hv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RO + NO</a:t>
            </a:r>
            <a:r>
              <a:rPr lang="en-US" baseline="-25000" dirty="0" smtClean="0">
                <a:solidFill>
                  <a:schemeClr val="tx1"/>
                </a:solidFill>
                <a:sym typeface="Wingdings"/>
              </a:rPr>
              <a:t>2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 </a:t>
            </a:r>
          </a:p>
          <a:p>
            <a:pPr marL="0" indent="0" algn="ctr">
              <a:buNone/>
            </a:pPr>
            <a:r>
              <a:rPr lang="en-US" dirty="0" smtClean="0"/>
              <a:t>NO </a:t>
            </a:r>
            <a:r>
              <a:rPr lang="en-US" dirty="0"/>
              <a:t>+ OH + M  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 HONO + </a:t>
            </a:r>
            <a:r>
              <a:rPr lang="en-US" dirty="0" smtClean="0"/>
              <a:t>M</a:t>
            </a:r>
            <a:endParaRPr lang="en-US" dirty="0" smtClean="0">
              <a:sym typeface="Wingdings"/>
            </a:endParaRPr>
          </a:p>
        </p:txBody>
      </p:sp>
      <p:sp>
        <p:nvSpPr>
          <p:cNvPr id="4" name="Sun 3"/>
          <p:cNvSpPr/>
          <p:nvPr/>
        </p:nvSpPr>
        <p:spPr>
          <a:xfrm>
            <a:off x="442348" y="1442013"/>
            <a:ext cx="822960" cy="822960"/>
          </a:xfrm>
          <a:prstGeom prst="sun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Moon 4"/>
          <p:cNvSpPr/>
          <p:nvPr/>
        </p:nvSpPr>
        <p:spPr>
          <a:xfrm>
            <a:off x="749846" y="4636569"/>
            <a:ext cx="457200" cy="822960"/>
          </a:xfrm>
          <a:prstGeom prst="moo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01862" y="5177361"/>
            <a:ext cx="7418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601862" y="5048049"/>
            <a:ext cx="741830" cy="12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46667" y="4313682"/>
            <a:ext cx="7474857" cy="12574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83347" y="2035163"/>
            <a:ext cx="7418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358200" y="2126653"/>
            <a:ext cx="741830" cy="12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58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58200" y="2562515"/>
            <a:ext cx="7418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333053" y="2702386"/>
            <a:ext cx="741830" cy="12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627009" y="5084196"/>
            <a:ext cx="74183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601862" y="5175686"/>
            <a:ext cx="741830" cy="1257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8432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039"/>
            <a:ext cx="8229600" cy="894822"/>
          </a:xfrm>
        </p:spPr>
        <p:txBody>
          <a:bodyPr/>
          <a:lstStyle/>
          <a:p>
            <a:r>
              <a:rPr lang="en-US" dirty="0" smtClean="0"/>
              <a:t>HONO and ClNO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634"/>
            <a:ext cx="8229600" cy="4843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NO + OH + M  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 HONO + M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H2O</a:t>
            </a:r>
            <a:r>
              <a:rPr lang="en-US" baseline="-25000" dirty="0" smtClean="0">
                <a:sym typeface="Wingdings"/>
              </a:rPr>
              <a:t>liq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HONO</a:t>
            </a:r>
            <a:r>
              <a:rPr lang="en-US" baseline="-25000" dirty="0" err="1" smtClean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 + HNO3</a:t>
            </a:r>
            <a:r>
              <a:rPr lang="en-US" baseline="-25000" dirty="0" smtClean="0">
                <a:sym typeface="Wingdings"/>
              </a:rPr>
              <a:t>liq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N2O5 + </a:t>
            </a:r>
            <a:r>
              <a:rPr lang="en-US" dirty="0" err="1" smtClean="0">
                <a:sym typeface="Wingdings"/>
              </a:rPr>
              <a:t>NaCl</a:t>
            </a:r>
            <a:r>
              <a:rPr lang="en-US" baseline="-25000" dirty="0" err="1" smtClean="0">
                <a:sym typeface="Wingdings"/>
              </a:rPr>
              <a:t>liq</a:t>
            </a:r>
            <a:r>
              <a:rPr lang="en-US" dirty="0" smtClean="0">
                <a:sym typeface="Wingdings"/>
              </a:rPr>
              <a:t>  NaNO</a:t>
            </a:r>
            <a:r>
              <a:rPr lang="en-US" baseline="-25000" dirty="0" smtClean="0">
                <a:sym typeface="Wingdings"/>
              </a:rPr>
              <a:t>3(</a:t>
            </a:r>
            <a:r>
              <a:rPr lang="en-US" baseline="-25000" dirty="0" err="1" smtClean="0">
                <a:sym typeface="Wingdings"/>
              </a:rPr>
              <a:t>liq</a:t>
            </a:r>
            <a:r>
              <a:rPr lang="en-US" baseline="-25000" dirty="0" smtClean="0">
                <a:sym typeface="Wingdings"/>
              </a:rPr>
              <a:t>)</a:t>
            </a:r>
            <a:r>
              <a:rPr lang="en-US" dirty="0" smtClean="0">
                <a:sym typeface="Wingdings"/>
              </a:rPr>
              <a:t> + ClNO</a:t>
            </a:r>
            <a:r>
              <a:rPr lang="en-US" baseline="-25000" dirty="0" smtClean="0">
                <a:sym typeface="Wingdings"/>
              </a:rPr>
              <a:t>2</a:t>
            </a: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HONO + 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 OH + NO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ClNO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Cl</a:t>
            </a:r>
            <a:r>
              <a:rPr lang="en-US" dirty="0" smtClean="0">
                <a:sym typeface="Wingdings"/>
              </a:rPr>
              <a:t> + NO</a:t>
            </a:r>
            <a:r>
              <a:rPr lang="en-US" baseline="-25000" dirty="0" smtClean="0">
                <a:sym typeface="Wingdings"/>
              </a:rPr>
              <a:t>2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Early morning sources of radicals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559101" y="3411759"/>
            <a:ext cx="58843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4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Stratospheric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ym typeface="Wingdings"/>
              </a:rPr>
              <a:t>Catalytic Ozone </a:t>
            </a:r>
            <a:r>
              <a:rPr lang="en-US" sz="2400" dirty="0" smtClean="0">
                <a:sym typeface="Wingdings"/>
              </a:rPr>
              <a:t>destruction cycles (</a:t>
            </a:r>
            <a:r>
              <a:rPr lang="en-US" sz="2400" dirty="0">
                <a:sym typeface="Wingdings"/>
              </a:rPr>
              <a:t>Stratosphere):		</a:t>
            </a:r>
            <a:endParaRPr lang="en-US" sz="2400" dirty="0" smtClean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NO   + </a:t>
            </a:r>
            <a:r>
              <a:rPr lang="en-US" sz="2400" dirty="0">
                <a:sym typeface="Wingdings"/>
              </a:rPr>
              <a:t>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		 </a:t>
            </a:r>
            <a:r>
              <a:rPr lang="en-US" sz="2400" dirty="0" smtClean="0">
                <a:sym typeface="Wingdings"/>
              </a:rPr>
              <a:t>NO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O</a:t>
            </a:r>
            <a:r>
              <a:rPr lang="en-US" sz="2400" baseline="-25000" dirty="0">
                <a:sym typeface="Wingdings"/>
              </a:rPr>
              <a:t>2		</a:t>
            </a:r>
            <a:r>
              <a:rPr lang="en-US" sz="2400" dirty="0" err="1" smtClean="0">
                <a:sym typeface="Wingdings"/>
              </a:rPr>
              <a:t>Cl</a:t>
            </a:r>
            <a:r>
              <a:rPr lang="en-US" sz="2400" dirty="0" smtClean="0">
                <a:sym typeface="Wingdings"/>
              </a:rPr>
              <a:t>  </a:t>
            </a:r>
            <a:r>
              <a:rPr lang="en-US" sz="2400" dirty="0">
                <a:sym typeface="Wingdings"/>
              </a:rPr>
              <a:t>+ 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		 </a:t>
            </a:r>
            <a:r>
              <a:rPr lang="en-US" sz="2400" dirty="0" err="1" smtClean="0">
                <a:sym typeface="Wingdings"/>
              </a:rPr>
              <a:t>ClO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O</a:t>
            </a:r>
            <a:r>
              <a:rPr lang="en-US" sz="2400" baseline="-25000" dirty="0">
                <a:sym typeface="Wingdings"/>
              </a:rPr>
              <a:t>2</a:t>
            </a: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NO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 + O		 NO + O</a:t>
            </a:r>
            <a:r>
              <a:rPr lang="en-US" sz="2400" baseline="-25000" dirty="0">
                <a:sym typeface="Wingdings"/>
              </a:rPr>
              <a:t>2			</a:t>
            </a:r>
            <a:r>
              <a:rPr lang="en-US" sz="2400" dirty="0" err="1" smtClean="0">
                <a:sym typeface="Wingdings"/>
              </a:rPr>
              <a:t>ClO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</a:t>
            </a:r>
            <a:r>
              <a:rPr lang="en-US" sz="2400" dirty="0" smtClean="0">
                <a:sym typeface="Wingdings"/>
              </a:rPr>
              <a:t>O</a:t>
            </a:r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>
                <a:sym typeface="Wingdings"/>
              </a:rPr>
              <a:t>Cl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O</a:t>
            </a:r>
            <a:r>
              <a:rPr lang="en-US" sz="2400" baseline="-25000" dirty="0">
                <a:sym typeface="Wingdings"/>
              </a:rPr>
              <a:t>2</a:t>
            </a:r>
          </a:p>
          <a:p>
            <a:pPr marL="0" indent="0">
              <a:buNone/>
            </a:pPr>
            <a:endParaRPr lang="en-US" sz="2400" baseline="-25000" dirty="0">
              <a:sym typeface="Wingdings"/>
            </a:endParaRP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      O + 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  2 O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					</a:t>
            </a:r>
            <a:r>
              <a:rPr lang="en-US" sz="2400" dirty="0" smtClean="0">
                <a:sym typeface="Wingdings"/>
              </a:rPr>
              <a:t>	O </a:t>
            </a:r>
            <a:r>
              <a:rPr lang="en-US" sz="2400" dirty="0">
                <a:sym typeface="Wingdings"/>
              </a:rPr>
              <a:t>+ 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  2 O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		</a:t>
            </a:r>
            <a:endParaRPr lang="en-US" sz="2400" baseline="-25000" dirty="0">
              <a:sym typeface="Wingdings"/>
            </a:endParaRPr>
          </a:p>
          <a:p>
            <a:pPr marL="0" indent="0">
              <a:buNone/>
            </a:pPr>
            <a:endParaRPr lang="en-US" sz="2400" baseline="-25000" dirty="0" smtClean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		</a:t>
            </a: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But…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		</a:t>
            </a:r>
            <a:r>
              <a:rPr lang="en-US" dirty="0" err="1" smtClean="0">
                <a:sym typeface="Wingdings"/>
              </a:rPr>
              <a:t>ClO</a:t>
            </a:r>
            <a:r>
              <a:rPr lang="en-US" dirty="0" smtClean="0">
                <a:sym typeface="Wingdings"/>
              </a:rPr>
              <a:t> + 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 ClONO</a:t>
            </a:r>
            <a:r>
              <a:rPr lang="en-US" baseline="-25000" dirty="0" smtClean="0">
                <a:sym typeface="Wingdings"/>
              </a:rPr>
              <a:t>2</a:t>
            </a:r>
            <a:endParaRPr lang="en-US" baseline="-25000" dirty="0">
              <a:sym typeface="Wingdings"/>
            </a:endParaRPr>
          </a:p>
          <a:p>
            <a:pPr marL="0" indent="0">
              <a:buNone/>
            </a:pPr>
            <a:endParaRPr lang="en-US" sz="2800" baseline="-25000" dirty="0" smtClean="0">
              <a:sym typeface="Wingdings"/>
            </a:endParaRPr>
          </a:p>
          <a:p>
            <a:pPr marL="0" indent="0">
              <a:buNone/>
            </a:pPr>
            <a:endParaRPr lang="en-US" sz="2800" baseline="-25000" dirty="0">
              <a:sym typeface="Wingdings"/>
            </a:endParaRPr>
          </a:p>
          <a:p>
            <a:pPr marL="0" indent="0">
              <a:buNone/>
            </a:pPr>
            <a:endParaRPr lang="en-US" sz="2800" baseline="-25000" dirty="0" smtClean="0">
              <a:sym typeface="Wingdings"/>
            </a:endParaRPr>
          </a:p>
          <a:p>
            <a:pPr marL="0" indent="0">
              <a:buNone/>
            </a:pPr>
            <a:endParaRPr lang="en-US" sz="2800" dirty="0">
              <a:sym typeface="Wingdings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3121572"/>
            <a:ext cx="34859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96677" y="3116316"/>
            <a:ext cx="34859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62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039"/>
            <a:ext cx="8229600" cy="894822"/>
          </a:xfrm>
        </p:spPr>
        <p:txBody>
          <a:bodyPr/>
          <a:lstStyle/>
          <a:p>
            <a:r>
              <a:rPr lang="en-US" dirty="0" smtClean="0"/>
              <a:t>Organic Nitrates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634"/>
            <a:ext cx="8229600" cy="4843530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err="1" smtClean="0"/>
              <a:t>Peroxy</a:t>
            </a:r>
            <a:r>
              <a:rPr lang="en-US" b="1" dirty="0" smtClean="0"/>
              <a:t> nitrates</a:t>
            </a:r>
          </a:p>
          <a:p>
            <a:pPr marL="0" indent="0" algn="ctr">
              <a:buNone/>
            </a:pPr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+ RO</a:t>
            </a:r>
            <a:r>
              <a:rPr lang="en-US" baseline="-25000" dirty="0" smtClean="0"/>
              <a:t>2</a:t>
            </a:r>
            <a:r>
              <a:rPr lang="en-US" dirty="0" smtClean="0"/>
              <a:t> + M </a:t>
            </a:r>
            <a:r>
              <a:rPr lang="en-US" dirty="0" smtClean="0">
                <a:sym typeface="Wingdings"/>
              </a:rPr>
              <a:t>          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ROONO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M</a:t>
            </a:r>
          </a:p>
          <a:p>
            <a:pPr marL="0" indent="0" algn="ctr">
              <a:buNone/>
            </a:pPr>
            <a:endParaRPr lang="en-US" sz="1800" b="1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b="1" dirty="0" smtClean="0">
                <a:sym typeface="Wingdings"/>
              </a:rPr>
              <a:t>Alkyl nitrates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NO + </a:t>
            </a:r>
            <a:r>
              <a:rPr lang="en-US" dirty="0" smtClean="0"/>
              <a:t>RO</a:t>
            </a:r>
            <a:r>
              <a:rPr lang="en-US" baseline="-25000" dirty="0" smtClean="0"/>
              <a:t>2</a:t>
            </a:r>
            <a:r>
              <a:rPr lang="en-US" dirty="0" smtClean="0"/>
              <a:t> + M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RONO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M  (0-30%)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NO + RO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 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RO (70-100%)</a:t>
            </a:r>
          </a:p>
          <a:p>
            <a:pPr marL="0" indent="0" algn="ctr">
              <a:buNone/>
            </a:pPr>
            <a:endParaRPr lang="en-US" b="1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b="1" dirty="0" err="1" smtClean="0">
                <a:sym typeface="Wingdings"/>
              </a:rPr>
              <a:t>Peroxy</a:t>
            </a:r>
            <a:r>
              <a:rPr lang="en-US" b="1" dirty="0" smtClean="0">
                <a:sym typeface="Wingdings"/>
              </a:rPr>
              <a:t> Acyl Nitrates (PANs)</a:t>
            </a:r>
            <a:endParaRPr lang="en-US" b="1" dirty="0">
              <a:sym typeface="Wingdings"/>
            </a:endParaRPr>
          </a:p>
          <a:p>
            <a:pPr marL="0" indent="0" algn="ctr">
              <a:buNone/>
            </a:pPr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 + RC(O)O</a:t>
            </a:r>
            <a:r>
              <a:rPr lang="en-US" baseline="-25000" dirty="0"/>
              <a:t>2</a:t>
            </a:r>
            <a:r>
              <a:rPr lang="en-US" dirty="0"/>
              <a:t> + M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RC(O)OONO</a:t>
            </a:r>
            <a:r>
              <a:rPr lang="en-US" baseline="-25000" dirty="0">
                <a:solidFill>
                  <a:srgbClr val="FF0000"/>
                </a:solidFill>
                <a:sym typeface="Wingdings"/>
              </a:rPr>
              <a:t>2</a:t>
            </a:r>
            <a:r>
              <a:rPr lang="en-US" dirty="0">
                <a:sym typeface="Wingdings"/>
              </a:rPr>
              <a:t> + M</a:t>
            </a: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83347" y="2264973"/>
            <a:ext cx="7418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358200" y="2126653"/>
            <a:ext cx="741830" cy="1257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59101" y="2527541"/>
            <a:ext cx="58843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59101" y="4603892"/>
            <a:ext cx="58843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693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Alkyl nitrates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ym typeface="Wingdings"/>
              </a:rPr>
              <a:t>NO + </a:t>
            </a:r>
            <a:r>
              <a:rPr lang="en-US" dirty="0"/>
              <a:t>RO</a:t>
            </a:r>
            <a:r>
              <a:rPr lang="en-US" baseline="-25000" dirty="0"/>
              <a:t>2</a:t>
            </a:r>
            <a:r>
              <a:rPr lang="en-US" dirty="0"/>
              <a:t> + M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RONO</a:t>
            </a:r>
            <a:r>
              <a:rPr lang="en-US" baseline="-25000" dirty="0">
                <a:solidFill>
                  <a:srgbClr val="FF0000"/>
                </a:solidFill>
                <a:sym typeface="Wingdings"/>
              </a:rPr>
              <a:t>2</a:t>
            </a:r>
            <a:r>
              <a:rPr lang="en-US" dirty="0">
                <a:sym typeface="Wingdings"/>
              </a:rPr>
              <a:t> + M  </a:t>
            </a:r>
            <a:r>
              <a:rPr lang="en-US" dirty="0" smtClean="0">
                <a:sym typeface="Wingdings"/>
              </a:rPr>
              <a:t>(α)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>
                <a:sym typeface="Wingdings"/>
              </a:rPr>
              <a:t>NO + RO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  NO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 + RO </a:t>
            </a:r>
            <a:r>
              <a:rPr lang="en-US" dirty="0" smtClean="0">
                <a:sym typeface="Wingdings"/>
              </a:rPr>
              <a:t>(1-α)</a:t>
            </a: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P(O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) = </a:t>
            </a:r>
            <a:r>
              <a:rPr lang="en-US" dirty="0">
                <a:sym typeface="Wingdings"/>
              </a:rPr>
              <a:t>(1-α</a:t>
            </a:r>
            <a:r>
              <a:rPr lang="en-US" dirty="0" smtClean="0">
                <a:sym typeface="Wingdings"/>
              </a:rPr>
              <a:t>) k [NO][RO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]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α ≈ 0.05-0.08</a:t>
            </a: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RONO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 RO + NO</a:t>
            </a:r>
            <a:r>
              <a:rPr lang="en-US" baseline="-25000" dirty="0" smtClean="0">
                <a:sym typeface="Wingdings"/>
              </a:rPr>
              <a:t>2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RONO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 dry deposition</a:t>
            </a: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4366" y="2992810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−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 flipV="1">
            <a:off x="4563415" y="2992810"/>
            <a:ext cx="3905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−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40705" y="3584010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−</a:t>
            </a:r>
            <a:endParaRPr lang="en-US" sz="3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173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Peroxyacyl</a:t>
            </a:r>
            <a:r>
              <a:rPr lang="en-US" dirty="0" smtClean="0"/>
              <a:t> nitrates (PANs)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+ </a:t>
            </a:r>
            <a:r>
              <a:rPr lang="en-US" dirty="0" smtClean="0"/>
              <a:t>RC(O)O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+ M </a:t>
            </a:r>
            <a:r>
              <a:rPr lang="en-US" dirty="0" smtClean="0">
                <a:sym typeface="Wingdings"/>
              </a:rPr>
              <a:t>        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RC(O)OONO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+ </a:t>
            </a:r>
            <a:r>
              <a:rPr lang="en-US" dirty="0" smtClean="0">
                <a:sym typeface="Wingdings"/>
              </a:rPr>
              <a:t>M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Equilibrium </a:t>
            </a:r>
            <a:r>
              <a:rPr lang="en-US" dirty="0" smtClean="0">
                <a:sym typeface="Wingdings"/>
              </a:rPr>
              <a:t>is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strongly</a:t>
            </a:r>
            <a:r>
              <a:rPr lang="en-US" dirty="0" smtClean="0">
                <a:sym typeface="Wingdings"/>
              </a:rPr>
              <a:t> temperature dependent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sz="2800" dirty="0">
                <a:sym typeface="Wingdings"/>
              </a:rPr>
              <a:t>NO + </a:t>
            </a:r>
            <a:r>
              <a:rPr lang="en-US" sz="2800" dirty="0"/>
              <a:t>RC(O)O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  <a:r>
              <a:rPr lang="en-US" sz="2800" dirty="0">
                <a:sym typeface="Wingdings"/>
              </a:rPr>
              <a:t> NO</a:t>
            </a:r>
            <a:r>
              <a:rPr lang="en-US" sz="2800" baseline="-25000" dirty="0">
                <a:sym typeface="Wingdings"/>
              </a:rPr>
              <a:t>2</a:t>
            </a:r>
            <a:r>
              <a:rPr lang="en-US" sz="2800" dirty="0">
                <a:sym typeface="Wingdings"/>
              </a:rPr>
              <a:t> + CO</a:t>
            </a:r>
            <a:r>
              <a:rPr lang="en-US" sz="2800" baseline="-25000" dirty="0">
                <a:sym typeface="Wingdings"/>
              </a:rPr>
              <a:t>2</a:t>
            </a:r>
            <a:r>
              <a:rPr lang="en-US" sz="2800" dirty="0">
                <a:sym typeface="Wingdings"/>
              </a:rPr>
              <a:t> + RO</a:t>
            </a:r>
            <a:r>
              <a:rPr lang="en-US" sz="2800" baseline="-25000" dirty="0">
                <a:sym typeface="Wingdings"/>
              </a:rPr>
              <a:t>2</a:t>
            </a: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In very cold environments / lower stratosphere: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RC(O)OONO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 RC(O)O + NO</a:t>
            </a:r>
            <a:r>
              <a:rPr lang="en-US" baseline="-25000" dirty="0" smtClean="0">
                <a:sym typeface="Wingdings"/>
              </a:rPr>
              <a:t>2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RC(O)OONO</a:t>
            </a:r>
            <a:r>
              <a:rPr lang="en-US" baseline="-25000" dirty="0" smtClean="0">
                <a:sym typeface="Wingdings"/>
              </a:rPr>
              <a:t>2 </a:t>
            </a:r>
            <a:r>
              <a:rPr lang="en-US" dirty="0" smtClean="0">
                <a:sym typeface="Wingdings"/>
              </a:rPr>
              <a:t>+ OH  products (NO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</a:t>
            </a:r>
            <a:endParaRPr lang="en-US" baseline="-25000" dirty="0" smtClean="0">
              <a:sym typeface="Wingdings"/>
            </a:endParaRP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  <a:p>
            <a:pPr marL="0" indent="0" algn="ctr">
              <a:buNone/>
            </a:pPr>
            <a:endParaRPr lang="en-US" dirty="0">
              <a:sym typeface="Wingding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62967" y="1961675"/>
            <a:ext cx="7418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362967" y="1823355"/>
            <a:ext cx="741830" cy="12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47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76EC-1A51-4643-A2DF-33CAA9C53CA5}" type="slidenum">
              <a:rPr lang="en-US"/>
              <a:pPr/>
              <a:t>63</a:t>
            </a:fld>
            <a:endParaRPr lang="en-US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422525" y="1720850"/>
            <a:ext cx="1847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>
                <a:solidFill>
                  <a:srgbClr val="FF0000"/>
                </a:solidFill>
              </a:rPr>
              <a:t>CH</a:t>
            </a:r>
            <a:r>
              <a:rPr lang="en-US" sz="3600" baseline="-25000">
                <a:solidFill>
                  <a:srgbClr val="FF0000"/>
                </a:solidFill>
              </a:rPr>
              <a:t>3</a:t>
            </a:r>
            <a:r>
              <a:rPr lang="en-US" sz="3600">
                <a:solidFill>
                  <a:srgbClr val="FF0000"/>
                </a:solidFill>
              </a:rPr>
              <a:t> – C</a:t>
            </a:r>
            <a:r>
              <a:rPr lang="en-US" sz="3600"/>
              <a:t>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114800" y="838200"/>
            <a:ext cx="51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>
                <a:solidFill>
                  <a:schemeClr val="accent2"/>
                </a:solidFill>
              </a:rPr>
              <a:t>O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191000" y="2514600"/>
            <a:ext cx="257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>
                <a:solidFill>
                  <a:schemeClr val="accent1"/>
                </a:solidFill>
              </a:rPr>
              <a:t>O – O – NO</a:t>
            </a:r>
            <a:r>
              <a:rPr lang="en-US" sz="3600" baseline="-25000">
                <a:solidFill>
                  <a:schemeClr val="accent1"/>
                </a:solidFill>
              </a:rPr>
              <a:t>2</a:t>
            </a:r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H="1">
            <a:off x="4038600" y="1447800"/>
            <a:ext cx="152400" cy="3048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4114800" y="1447800"/>
            <a:ext cx="152400" cy="3048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038600" y="2286000"/>
            <a:ext cx="228600" cy="304800"/>
          </a:xfrm>
          <a:prstGeom prst="line">
            <a:avLst/>
          </a:prstGeom>
          <a:noFill/>
          <a:ln w="158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667000" y="3429000"/>
            <a:ext cx="3970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/>
              <a:t>eroxy</a:t>
            </a:r>
            <a:r>
              <a:rPr lang="en-US">
                <a:solidFill>
                  <a:srgbClr val="FF0000"/>
                </a:solidFill>
              </a:rPr>
              <a:t>a</a:t>
            </a:r>
            <a:r>
              <a:rPr lang="en-US"/>
              <a:t>cetyl </a:t>
            </a:r>
            <a:r>
              <a:rPr lang="en-US">
                <a:solidFill>
                  <a:srgbClr val="FF0000"/>
                </a:solidFill>
              </a:rPr>
              <a:t>n</a:t>
            </a:r>
            <a:r>
              <a:rPr lang="en-US"/>
              <a:t>itrate</a:t>
            </a:r>
          </a:p>
          <a:p>
            <a:pPr algn="l"/>
            <a:r>
              <a:rPr lang="en-US"/>
              <a:t>(Peroxyacetic nitric anhydride)</a:t>
            </a:r>
          </a:p>
        </p:txBody>
      </p:sp>
      <p:sp>
        <p:nvSpPr>
          <p:cNvPr id="7199" name="Rectangle 3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53200"/>
            <a:ext cx="990600" cy="304800"/>
          </a:xfrm>
        </p:spPr>
        <p:txBody>
          <a:bodyPr/>
          <a:lstStyle/>
          <a:p>
            <a:r>
              <a:rPr lang="en-US" sz="800"/>
              <a:t>PAN structure</a:t>
            </a: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6172200" y="4953000"/>
            <a:ext cx="2330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CH</a:t>
            </a:r>
            <a:r>
              <a:rPr lang="en-US" sz="3600" baseline="-25000">
                <a:solidFill>
                  <a:srgbClr val="FF0000"/>
                </a:solidFill>
              </a:rPr>
              <a:t>3</a:t>
            </a:r>
            <a:r>
              <a:rPr lang="en-US" sz="3600">
                <a:solidFill>
                  <a:srgbClr val="FF0000"/>
                </a:solidFill>
              </a:rPr>
              <a:t> – CH</a:t>
            </a:r>
            <a:r>
              <a:rPr lang="en-US" sz="3600" baseline="-25000">
                <a:solidFill>
                  <a:srgbClr val="FF0000"/>
                </a:solidFill>
              </a:rPr>
              <a:t>3</a:t>
            </a:r>
            <a:r>
              <a:rPr lang="en-US" sz="3600"/>
              <a:t> </a:t>
            </a:r>
          </a:p>
          <a:p>
            <a:r>
              <a:rPr lang="en-US"/>
              <a:t>Ethane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5638800" y="914400"/>
            <a:ext cx="148529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4800" dirty="0"/>
              <a:t>PAN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0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4F78B-A0FE-6346-BB8A-7A142151D6B8}" type="slidenum">
              <a:rPr lang="en-US"/>
              <a:pPr/>
              <a:t>64</a:t>
            </a:fld>
            <a:endParaRPr lang="en-US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629400" y="2971800"/>
            <a:ext cx="101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CH</a:t>
            </a:r>
            <a:r>
              <a:rPr lang="en-US" sz="1800" baseline="-25000"/>
              <a:t>3</a:t>
            </a:r>
            <a:r>
              <a:rPr lang="en-US" sz="1800"/>
              <a:t> – C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467600" y="2514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620000" y="32004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 – O – NO</a:t>
            </a:r>
            <a:r>
              <a:rPr lang="en-US" sz="1800" baseline="-25000"/>
              <a:t>2</a:t>
            </a:r>
            <a:endParaRPr lang="en-US" sz="1800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H="1">
            <a:off x="7483475" y="2895600"/>
            <a:ext cx="60325" cy="107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7543800" y="2895600"/>
            <a:ext cx="762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7543800" y="3276600"/>
            <a:ext cx="60325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28600" y="2971800"/>
            <a:ext cx="2436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CH</a:t>
            </a:r>
            <a:r>
              <a:rPr lang="en-US" sz="1800" baseline="-25000"/>
              <a:t>3</a:t>
            </a:r>
            <a:r>
              <a:rPr lang="en-US" sz="1800"/>
              <a:t> – C </a:t>
            </a:r>
            <a:r>
              <a:rPr lang="en-US" sz="1800">
                <a:cs typeface="Times New Roman" charset="0"/>
              </a:rPr>
              <a:t>•  +  O</a:t>
            </a:r>
            <a:r>
              <a:rPr lang="en-US" sz="1800" baseline="-25000">
                <a:cs typeface="Times New Roman" charset="0"/>
              </a:rPr>
              <a:t>2</a:t>
            </a:r>
            <a:r>
              <a:rPr lang="en-US" sz="1800">
                <a:cs typeface="Times New Roman" charset="0"/>
              </a:rPr>
              <a:t>            </a:t>
            </a:r>
            <a:r>
              <a:rPr lang="en-US" sz="1800"/>
              <a:t> 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066800" y="2514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H="1">
            <a:off x="1082675" y="2895600"/>
            <a:ext cx="60325" cy="107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H="1">
            <a:off x="1143000" y="2895600"/>
            <a:ext cx="762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2667000" y="2971800"/>
            <a:ext cx="2693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CH</a:t>
            </a:r>
            <a:r>
              <a:rPr lang="en-US" sz="1800" baseline="-25000"/>
              <a:t>3</a:t>
            </a:r>
            <a:r>
              <a:rPr lang="en-US" sz="1800"/>
              <a:t> – C                   + </a:t>
            </a:r>
            <a:r>
              <a:rPr lang="en-US" sz="1800">
                <a:solidFill>
                  <a:srgbClr val="FF0000"/>
                </a:solidFill>
              </a:rPr>
              <a:t>NO</a:t>
            </a:r>
            <a:r>
              <a:rPr lang="en-US" sz="1800" baseline="-25000">
                <a:solidFill>
                  <a:srgbClr val="FF0000"/>
                </a:solidFill>
              </a:rPr>
              <a:t>2</a:t>
            </a:r>
            <a:r>
              <a:rPr lang="en-US" sz="1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505200" y="2514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657600" y="32004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 – O </a:t>
            </a:r>
            <a:r>
              <a:rPr lang="en-US" sz="1800">
                <a:cs typeface="Times New Roman" charset="0"/>
              </a:rPr>
              <a:t>•</a:t>
            </a:r>
            <a:r>
              <a:rPr lang="en-US" sz="1800"/>
              <a:t> </a:t>
            </a: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H="1">
            <a:off x="3521075" y="2895600"/>
            <a:ext cx="60325" cy="107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H="1">
            <a:off x="3581400" y="2895600"/>
            <a:ext cx="762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>
            <a:off x="3581400" y="3276600"/>
            <a:ext cx="60325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2057400" y="3200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5715000" y="3124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H="1">
            <a:off x="5715000" y="3200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3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629400"/>
            <a:ext cx="990600" cy="228600"/>
          </a:xfrm>
        </p:spPr>
        <p:txBody>
          <a:bodyPr>
            <a:normAutofit fontScale="90000"/>
          </a:bodyPr>
          <a:lstStyle/>
          <a:p>
            <a:r>
              <a:rPr lang="en-US" sz="900"/>
              <a:t>PAN formation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5486400" y="1447800"/>
            <a:ext cx="1235075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/>
              <a:t>Strongly temperature dependent equilibrium</a:t>
            </a: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6096000" y="2514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" name="Arc 33"/>
          <p:cNvSpPr>
            <a:spLocks/>
          </p:cNvSpPr>
          <p:nvPr/>
        </p:nvSpPr>
        <p:spPr bwMode="auto">
          <a:xfrm flipV="1">
            <a:off x="4953000" y="3492500"/>
            <a:ext cx="2262188" cy="39211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95 w 43200"/>
              <a:gd name="T1" fmla="*/ 23627 h 23627"/>
              <a:gd name="T2" fmla="*/ 43155 w 43200"/>
              <a:gd name="T3" fmla="*/ 22986 h 23627"/>
              <a:gd name="T4" fmla="*/ 21600 w 43200"/>
              <a:gd name="T5" fmla="*/ 21600 h 23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627" fill="none" extrusionOk="0">
                <a:moveTo>
                  <a:pt x="95" y="23626"/>
                </a:moveTo>
                <a:cubicBezTo>
                  <a:pt x="31" y="22953"/>
                  <a:pt x="0" y="2227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2062"/>
                  <a:pt x="43185" y="22524"/>
                  <a:pt x="43155" y="22986"/>
                </a:cubicBezTo>
              </a:path>
              <a:path w="43200" h="23627" stroke="0" extrusionOk="0">
                <a:moveTo>
                  <a:pt x="95" y="23626"/>
                </a:moveTo>
                <a:cubicBezTo>
                  <a:pt x="31" y="22953"/>
                  <a:pt x="0" y="2227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2062"/>
                  <a:pt x="43185" y="22524"/>
                  <a:pt x="43155" y="22986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5699125" y="3900488"/>
            <a:ext cx="93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/>
              <a:t>hv, OH</a:t>
            </a:r>
          </a:p>
        </p:txBody>
      </p:sp>
      <p:sp>
        <p:nvSpPr>
          <p:cNvPr id="8232" name="Text Box 40"/>
          <p:cNvSpPr txBox="1">
            <a:spLocks noChangeArrowheads="1"/>
          </p:cNvSpPr>
          <p:nvPr/>
        </p:nvSpPr>
        <p:spPr bwMode="auto">
          <a:xfrm>
            <a:off x="2574925" y="3546475"/>
            <a:ext cx="175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peroxyacetyl</a:t>
            </a:r>
          </a:p>
          <a:p>
            <a:r>
              <a:rPr lang="en-US"/>
              <a:t>radical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987F-725C-494E-9B28-2A257C794B87}" type="slidenum">
              <a:rPr lang="en-US"/>
              <a:pPr/>
              <a:t>65</a:t>
            </a:fld>
            <a:endParaRPr lang="en-US"/>
          </a:p>
        </p:txBody>
      </p:sp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629400" y="2971800"/>
            <a:ext cx="101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CH</a:t>
            </a:r>
            <a:r>
              <a:rPr lang="en-US" sz="1800" baseline="-25000"/>
              <a:t>3</a:t>
            </a:r>
            <a:r>
              <a:rPr lang="en-US" sz="1800"/>
              <a:t> – C 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7467600" y="2514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7620000" y="32004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 – O – NO</a:t>
            </a:r>
            <a:r>
              <a:rPr lang="en-US" sz="1800" baseline="-25000"/>
              <a:t>2</a:t>
            </a:r>
            <a:endParaRPr lang="en-US" sz="1800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 flipH="1">
            <a:off x="7483475" y="2895600"/>
            <a:ext cx="60325" cy="107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H="1">
            <a:off x="7543800" y="2895600"/>
            <a:ext cx="762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7543800" y="3276600"/>
            <a:ext cx="60325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228600" y="2971800"/>
            <a:ext cx="2436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CH</a:t>
            </a:r>
            <a:r>
              <a:rPr lang="en-US" sz="1800" baseline="-25000"/>
              <a:t>3</a:t>
            </a:r>
            <a:r>
              <a:rPr lang="en-US" sz="1800"/>
              <a:t> – C </a:t>
            </a:r>
            <a:r>
              <a:rPr lang="en-US" sz="1800">
                <a:cs typeface="Times New Roman" charset="0"/>
              </a:rPr>
              <a:t>•  +  O</a:t>
            </a:r>
            <a:r>
              <a:rPr lang="en-US" sz="1800" baseline="-25000">
                <a:cs typeface="Times New Roman" charset="0"/>
              </a:rPr>
              <a:t>2</a:t>
            </a:r>
            <a:r>
              <a:rPr lang="en-US" sz="1800">
                <a:cs typeface="Times New Roman" charset="0"/>
              </a:rPr>
              <a:t>            </a:t>
            </a:r>
            <a:r>
              <a:rPr lang="en-US" sz="1800"/>
              <a:t> 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1066800" y="2514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</a:t>
            </a:r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H="1">
            <a:off x="1082675" y="2895600"/>
            <a:ext cx="60325" cy="107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 flipH="1">
            <a:off x="1143000" y="2895600"/>
            <a:ext cx="762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2667000" y="2971800"/>
            <a:ext cx="2693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CH</a:t>
            </a:r>
            <a:r>
              <a:rPr lang="en-US" sz="1800" baseline="-25000"/>
              <a:t>3</a:t>
            </a:r>
            <a:r>
              <a:rPr lang="en-US" sz="1800"/>
              <a:t> – C                   + </a:t>
            </a:r>
            <a:r>
              <a:rPr lang="en-US" sz="1800">
                <a:solidFill>
                  <a:srgbClr val="FF0000"/>
                </a:solidFill>
              </a:rPr>
              <a:t>NO</a:t>
            </a:r>
            <a:r>
              <a:rPr lang="en-US" sz="1800" baseline="-25000">
                <a:solidFill>
                  <a:srgbClr val="FF0000"/>
                </a:solidFill>
              </a:rPr>
              <a:t>2</a:t>
            </a:r>
            <a:r>
              <a:rPr lang="en-US" sz="1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3505200" y="2514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</a:t>
            </a:r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3657600" y="32004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 – O </a:t>
            </a:r>
            <a:r>
              <a:rPr lang="en-US" sz="1800">
                <a:cs typeface="Times New Roman" charset="0"/>
              </a:rPr>
              <a:t>•</a:t>
            </a:r>
            <a:r>
              <a:rPr lang="en-US" sz="1800"/>
              <a:t> </a:t>
            </a:r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 flipH="1">
            <a:off x="3521075" y="2895600"/>
            <a:ext cx="60325" cy="107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 flipH="1">
            <a:off x="3581400" y="2895600"/>
            <a:ext cx="762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3581400" y="3276600"/>
            <a:ext cx="60325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2057400" y="3200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5715000" y="3124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32" name="Line 20"/>
          <p:cNvSpPr>
            <a:spLocks noChangeShapeType="1"/>
          </p:cNvSpPr>
          <p:nvPr/>
        </p:nvSpPr>
        <p:spPr bwMode="auto">
          <a:xfrm flipH="1">
            <a:off x="5715000" y="3200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33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629400"/>
            <a:ext cx="990600" cy="228600"/>
          </a:xfrm>
        </p:spPr>
        <p:txBody>
          <a:bodyPr>
            <a:normAutofit fontScale="90000"/>
          </a:bodyPr>
          <a:lstStyle/>
          <a:p>
            <a:r>
              <a:rPr lang="en-US" sz="900"/>
              <a:t>PAN formation</a:t>
            </a: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5486400" y="1447800"/>
            <a:ext cx="1235075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/>
              <a:t>Strongly temperature dependent equilibrium</a:t>
            </a:r>
          </a:p>
        </p:txBody>
      </p:sp>
      <p:sp>
        <p:nvSpPr>
          <p:cNvPr id="64535" name="Line 23"/>
          <p:cNvSpPr>
            <a:spLocks noChangeShapeType="1"/>
          </p:cNvSpPr>
          <p:nvPr/>
        </p:nvSpPr>
        <p:spPr bwMode="auto">
          <a:xfrm>
            <a:off x="6096000" y="2514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36" name="Line 24"/>
          <p:cNvSpPr>
            <a:spLocks noChangeShapeType="1"/>
          </p:cNvSpPr>
          <p:nvPr/>
        </p:nvSpPr>
        <p:spPr bwMode="auto">
          <a:xfrm flipV="1">
            <a:off x="990600" y="3352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37" name="Text Box 25"/>
          <p:cNvSpPr txBox="1">
            <a:spLocks noChangeArrowheads="1"/>
          </p:cNvSpPr>
          <p:nvPr/>
        </p:nvSpPr>
        <p:spPr bwMode="auto">
          <a:xfrm>
            <a:off x="152400" y="3962400"/>
            <a:ext cx="35353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/>
              <a:t>CH</a:t>
            </a:r>
            <a:r>
              <a:rPr lang="en-US" sz="2000" baseline="-25000"/>
              <a:t>3</a:t>
            </a:r>
            <a:r>
              <a:rPr lang="en-US" sz="2000"/>
              <a:t>C(O)H  + OH  or + hv</a:t>
            </a:r>
          </a:p>
          <a:p>
            <a:pPr algn="l"/>
            <a:r>
              <a:rPr lang="en-US" sz="2000"/>
              <a:t>(CH</a:t>
            </a:r>
            <a:r>
              <a:rPr lang="en-US" sz="2000" baseline="-25000"/>
              <a:t>3</a:t>
            </a:r>
            <a:r>
              <a:rPr lang="en-US" sz="2000"/>
              <a:t>)</a:t>
            </a:r>
            <a:r>
              <a:rPr lang="en-US" sz="2000" baseline="-25000"/>
              <a:t>2</a:t>
            </a:r>
            <a:r>
              <a:rPr lang="en-US" sz="2000"/>
              <a:t>C=O + hv</a:t>
            </a:r>
          </a:p>
        </p:txBody>
      </p:sp>
      <p:sp>
        <p:nvSpPr>
          <p:cNvPr id="64543" name="Arc 31"/>
          <p:cNvSpPr>
            <a:spLocks/>
          </p:cNvSpPr>
          <p:nvPr/>
        </p:nvSpPr>
        <p:spPr bwMode="auto">
          <a:xfrm flipV="1">
            <a:off x="4953000" y="3492500"/>
            <a:ext cx="2262188" cy="39211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95 w 43200"/>
              <a:gd name="T1" fmla="*/ 23627 h 23627"/>
              <a:gd name="T2" fmla="*/ 43155 w 43200"/>
              <a:gd name="T3" fmla="*/ 22986 h 23627"/>
              <a:gd name="T4" fmla="*/ 21600 w 43200"/>
              <a:gd name="T5" fmla="*/ 21600 h 23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627" fill="none" extrusionOk="0">
                <a:moveTo>
                  <a:pt x="95" y="23626"/>
                </a:moveTo>
                <a:cubicBezTo>
                  <a:pt x="31" y="22953"/>
                  <a:pt x="0" y="2227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2062"/>
                  <a:pt x="43185" y="22524"/>
                  <a:pt x="43155" y="22986"/>
                </a:cubicBezTo>
              </a:path>
              <a:path w="43200" h="23627" stroke="0" extrusionOk="0">
                <a:moveTo>
                  <a:pt x="95" y="23626"/>
                </a:moveTo>
                <a:cubicBezTo>
                  <a:pt x="31" y="22953"/>
                  <a:pt x="0" y="2227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2062"/>
                  <a:pt x="43185" y="22524"/>
                  <a:pt x="43155" y="22986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4" name="Text Box 32"/>
          <p:cNvSpPr txBox="1">
            <a:spLocks noChangeArrowheads="1"/>
          </p:cNvSpPr>
          <p:nvPr/>
        </p:nvSpPr>
        <p:spPr bwMode="auto">
          <a:xfrm>
            <a:off x="5699125" y="3900488"/>
            <a:ext cx="93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/>
              <a:t>hv, OH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3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16D-B699-F941-BA65-44051A2D0D3D}" type="slidenum">
              <a:rPr lang="en-US"/>
              <a:pPr/>
              <a:t>66</a:t>
            </a:fld>
            <a:endParaRPr lang="en-US"/>
          </a:p>
        </p:txBody>
      </p:sp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6629400" y="2971800"/>
            <a:ext cx="101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CH</a:t>
            </a:r>
            <a:r>
              <a:rPr lang="en-US" sz="1800" baseline="-25000"/>
              <a:t>3</a:t>
            </a:r>
            <a:r>
              <a:rPr lang="en-US" sz="1800"/>
              <a:t> – C </a:t>
            </a:r>
          </a:p>
        </p:txBody>
      </p:sp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7467600" y="2514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</a:t>
            </a: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7620000" y="32004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 – O – NO</a:t>
            </a:r>
            <a:r>
              <a:rPr lang="en-US" sz="1800" baseline="-25000"/>
              <a:t>2</a:t>
            </a:r>
            <a:endParaRPr lang="en-US" sz="1800"/>
          </a:p>
        </p:txBody>
      </p:sp>
      <p:sp>
        <p:nvSpPr>
          <p:cNvPr id="185349" name="Line 5"/>
          <p:cNvSpPr>
            <a:spLocks noChangeShapeType="1"/>
          </p:cNvSpPr>
          <p:nvPr/>
        </p:nvSpPr>
        <p:spPr bwMode="auto">
          <a:xfrm flipH="1">
            <a:off x="7483475" y="2895600"/>
            <a:ext cx="60325" cy="107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0" name="Line 6"/>
          <p:cNvSpPr>
            <a:spLocks noChangeShapeType="1"/>
          </p:cNvSpPr>
          <p:nvPr/>
        </p:nvSpPr>
        <p:spPr bwMode="auto">
          <a:xfrm flipH="1">
            <a:off x="7543800" y="2895600"/>
            <a:ext cx="762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1" name="Line 7"/>
          <p:cNvSpPr>
            <a:spLocks noChangeShapeType="1"/>
          </p:cNvSpPr>
          <p:nvPr/>
        </p:nvSpPr>
        <p:spPr bwMode="auto">
          <a:xfrm>
            <a:off x="7543800" y="3276600"/>
            <a:ext cx="60325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2" name="Text Box 8"/>
          <p:cNvSpPr txBox="1">
            <a:spLocks noChangeArrowheads="1"/>
          </p:cNvSpPr>
          <p:nvPr/>
        </p:nvSpPr>
        <p:spPr bwMode="auto">
          <a:xfrm>
            <a:off x="228600" y="2971800"/>
            <a:ext cx="2436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CH</a:t>
            </a:r>
            <a:r>
              <a:rPr lang="en-US" sz="1800" baseline="-25000"/>
              <a:t>3</a:t>
            </a:r>
            <a:r>
              <a:rPr lang="en-US" sz="1800"/>
              <a:t> – C </a:t>
            </a:r>
            <a:r>
              <a:rPr lang="en-US" sz="1800">
                <a:cs typeface="Times New Roman" charset="0"/>
              </a:rPr>
              <a:t>•  +  O</a:t>
            </a:r>
            <a:r>
              <a:rPr lang="en-US" sz="1800" baseline="-25000">
                <a:cs typeface="Times New Roman" charset="0"/>
              </a:rPr>
              <a:t>2</a:t>
            </a:r>
            <a:r>
              <a:rPr lang="en-US" sz="1800">
                <a:cs typeface="Times New Roman" charset="0"/>
              </a:rPr>
              <a:t>            </a:t>
            </a:r>
            <a:r>
              <a:rPr lang="en-US" sz="1800"/>
              <a:t> </a:t>
            </a:r>
          </a:p>
        </p:txBody>
      </p:sp>
      <p:sp>
        <p:nvSpPr>
          <p:cNvPr id="185353" name="Text Box 9"/>
          <p:cNvSpPr txBox="1">
            <a:spLocks noChangeArrowheads="1"/>
          </p:cNvSpPr>
          <p:nvPr/>
        </p:nvSpPr>
        <p:spPr bwMode="auto">
          <a:xfrm>
            <a:off x="1066800" y="2514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</a:t>
            </a:r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 flipH="1">
            <a:off x="1082675" y="2895600"/>
            <a:ext cx="60325" cy="107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5" name="Line 11"/>
          <p:cNvSpPr>
            <a:spLocks noChangeShapeType="1"/>
          </p:cNvSpPr>
          <p:nvPr/>
        </p:nvSpPr>
        <p:spPr bwMode="auto">
          <a:xfrm flipH="1">
            <a:off x="1143000" y="2895600"/>
            <a:ext cx="762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6" name="Text Box 12"/>
          <p:cNvSpPr txBox="1">
            <a:spLocks noChangeArrowheads="1"/>
          </p:cNvSpPr>
          <p:nvPr/>
        </p:nvSpPr>
        <p:spPr bwMode="auto">
          <a:xfrm>
            <a:off x="2667000" y="2971800"/>
            <a:ext cx="2693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CH</a:t>
            </a:r>
            <a:r>
              <a:rPr lang="en-US" sz="1800" baseline="-25000"/>
              <a:t>3</a:t>
            </a:r>
            <a:r>
              <a:rPr lang="en-US" sz="1800"/>
              <a:t> – C                   + </a:t>
            </a:r>
            <a:r>
              <a:rPr lang="en-US" sz="1800">
                <a:solidFill>
                  <a:srgbClr val="FF0000"/>
                </a:solidFill>
              </a:rPr>
              <a:t>NO</a:t>
            </a:r>
            <a:r>
              <a:rPr lang="en-US" sz="1800" baseline="-25000">
                <a:solidFill>
                  <a:srgbClr val="FF0000"/>
                </a:solidFill>
              </a:rPr>
              <a:t>2</a:t>
            </a:r>
            <a:r>
              <a:rPr lang="en-US" sz="1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5357" name="Text Box 13"/>
          <p:cNvSpPr txBox="1">
            <a:spLocks noChangeArrowheads="1"/>
          </p:cNvSpPr>
          <p:nvPr/>
        </p:nvSpPr>
        <p:spPr bwMode="auto">
          <a:xfrm>
            <a:off x="3505200" y="2514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</a:t>
            </a:r>
          </a:p>
        </p:txBody>
      </p:sp>
      <p:sp>
        <p:nvSpPr>
          <p:cNvPr id="185358" name="Text Box 14"/>
          <p:cNvSpPr txBox="1">
            <a:spLocks noChangeArrowheads="1"/>
          </p:cNvSpPr>
          <p:nvPr/>
        </p:nvSpPr>
        <p:spPr bwMode="auto">
          <a:xfrm>
            <a:off x="3657600" y="32004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O – O </a:t>
            </a:r>
            <a:r>
              <a:rPr lang="en-US" sz="1800">
                <a:cs typeface="Times New Roman" charset="0"/>
              </a:rPr>
              <a:t>•</a:t>
            </a:r>
            <a:r>
              <a:rPr lang="en-US" sz="1800"/>
              <a:t> </a:t>
            </a:r>
          </a:p>
        </p:txBody>
      </p:sp>
      <p:sp>
        <p:nvSpPr>
          <p:cNvPr id="185359" name="Line 15"/>
          <p:cNvSpPr>
            <a:spLocks noChangeShapeType="1"/>
          </p:cNvSpPr>
          <p:nvPr/>
        </p:nvSpPr>
        <p:spPr bwMode="auto">
          <a:xfrm flipH="1">
            <a:off x="3521075" y="2895600"/>
            <a:ext cx="60325" cy="107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0" name="Line 16"/>
          <p:cNvSpPr>
            <a:spLocks noChangeShapeType="1"/>
          </p:cNvSpPr>
          <p:nvPr/>
        </p:nvSpPr>
        <p:spPr bwMode="auto">
          <a:xfrm flipH="1">
            <a:off x="3581400" y="2895600"/>
            <a:ext cx="762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1" name="Line 17"/>
          <p:cNvSpPr>
            <a:spLocks noChangeShapeType="1"/>
          </p:cNvSpPr>
          <p:nvPr/>
        </p:nvSpPr>
        <p:spPr bwMode="auto">
          <a:xfrm>
            <a:off x="3581400" y="3276600"/>
            <a:ext cx="60325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2" name="Line 18"/>
          <p:cNvSpPr>
            <a:spLocks noChangeShapeType="1"/>
          </p:cNvSpPr>
          <p:nvPr/>
        </p:nvSpPr>
        <p:spPr bwMode="auto">
          <a:xfrm>
            <a:off x="2057400" y="3200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3" name="Line 19"/>
          <p:cNvSpPr>
            <a:spLocks noChangeShapeType="1"/>
          </p:cNvSpPr>
          <p:nvPr/>
        </p:nvSpPr>
        <p:spPr bwMode="auto">
          <a:xfrm>
            <a:off x="5715000" y="3124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4" name="Line 20"/>
          <p:cNvSpPr>
            <a:spLocks noChangeShapeType="1"/>
          </p:cNvSpPr>
          <p:nvPr/>
        </p:nvSpPr>
        <p:spPr bwMode="auto">
          <a:xfrm flipH="1">
            <a:off x="5715000" y="3200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5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629400"/>
            <a:ext cx="990600" cy="228600"/>
          </a:xfrm>
        </p:spPr>
        <p:txBody>
          <a:bodyPr>
            <a:normAutofit fontScale="90000"/>
          </a:bodyPr>
          <a:lstStyle/>
          <a:p>
            <a:r>
              <a:rPr lang="en-US" sz="900"/>
              <a:t>PAN formation</a:t>
            </a:r>
          </a:p>
        </p:txBody>
      </p:sp>
      <p:sp>
        <p:nvSpPr>
          <p:cNvPr id="185366" name="Text Box 22"/>
          <p:cNvSpPr txBox="1">
            <a:spLocks noChangeArrowheads="1"/>
          </p:cNvSpPr>
          <p:nvPr/>
        </p:nvSpPr>
        <p:spPr bwMode="auto">
          <a:xfrm>
            <a:off x="5486400" y="1447800"/>
            <a:ext cx="1235075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/>
              <a:t>Strongly temperature dependent equilibrium</a:t>
            </a:r>
          </a:p>
        </p:txBody>
      </p:sp>
      <p:sp>
        <p:nvSpPr>
          <p:cNvPr id="185367" name="Line 23"/>
          <p:cNvSpPr>
            <a:spLocks noChangeShapeType="1"/>
          </p:cNvSpPr>
          <p:nvPr/>
        </p:nvSpPr>
        <p:spPr bwMode="auto">
          <a:xfrm>
            <a:off x="6096000" y="2514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8" name="Line 24"/>
          <p:cNvSpPr>
            <a:spLocks noChangeShapeType="1"/>
          </p:cNvSpPr>
          <p:nvPr/>
        </p:nvSpPr>
        <p:spPr bwMode="auto">
          <a:xfrm flipV="1">
            <a:off x="990600" y="3352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9" name="Text Box 25"/>
          <p:cNvSpPr txBox="1">
            <a:spLocks noChangeArrowheads="1"/>
          </p:cNvSpPr>
          <p:nvPr/>
        </p:nvSpPr>
        <p:spPr bwMode="auto">
          <a:xfrm>
            <a:off x="152400" y="3962400"/>
            <a:ext cx="35353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/>
              <a:t>CH</a:t>
            </a:r>
            <a:r>
              <a:rPr lang="en-US" sz="2000" baseline="-25000"/>
              <a:t>3</a:t>
            </a:r>
            <a:r>
              <a:rPr lang="en-US" sz="2000"/>
              <a:t>C(O)H  + OH  or + hv</a:t>
            </a:r>
          </a:p>
          <a:p>
            <a:pPr algn="l"/>
            <a:r>
              <a:rPr lang="en-US" sz="2000"/>
              <a:t>(CH</a:t>
            </a:r>
            <a:r>
              <a:rPr lang="en-US" sz="2000" baseline="-25000"/>
              <a:t>3</a:t>
            </a:r>
            <a:r>
              <a:rPr lang="en-US" sz="2000"/>
              <a:t>)</a:t>
            </a:r>
            <a:r>
              <a:rPr lang="en-US" sz="2000" baseline="-25000"/>
              <a:t>2</a:t>
            </a:r>
            <a:r>
              <a:rPr lang="en-US" sz="2000"/>
              <a:t>C=O + hv</a:t>
            </a:r>
          </a:p>
        </p:txBody>
      </p:sp>
      <p:sp>
        <p:nvSpPr>
          <p:cNvPr id="185370" name="Line 26"/>
          <p:cNvSpPr>
            <a:spLocks noChangeShapeType="1"/>
          </p:cNvSpPr>
          <p:nvPr/>
        </p:nvSpPr>
        <p:spPr bwMode="auto">
          <a:xfrm flipV="1">
            <a:off x="990600" y="4800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1" name="Text Box 27"/>
          <p:cNvSpPr txBox="1">
            <a:spLocks noChangeArrowheads="1"/>
          </p:cNvSpPr>
          <p:nvPr/>
        </p:nvSpPr>
        <p:spPr bwMode="auto">
          <a:xfrm>
            <a:off x="152400" y="548640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/>
              <a:t>Many VOC + OH</a:t>
            </a:r>
          </a:p>
        </p:txBody>
      </p:sp>
      <p:sp>
        <p:nvSpPr>
          <p:cNvPr id="185375" name="Arc 31"/>
          <p:cNvSpPr>
            <a:spLocks/>
          </p:cNvSpPr>
          <p:nvPr/>
        </p:nvSpPr>
        <p:spPr bwMode="auto">
          <a:xfrm flipV="1">
            <a:off x="4953000" y="3492500"/>
            <a:ext cx="2262188" cy="39211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95 w 43200"/>
              <a:gd name="T1" fmla="*/ 23627 h 23627"/>
              <a:gd name="T2" fmla="*/ 43155 w 43200"/>
              <a:gd name="T3" fmla="*/ 22986 h 23627"/>
              <a:gd name="T4" fmla="*/ 21600 w 43200"/>
              <a:gd name="T5" fmla="*/ 21600 h 23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3627" fill="none" extrusionOk="0">
                <a:moveTo>
                  <a:pt x="95" y="23626"/>
                </a:moveTo>
                <a:cubicBezTo>
                  <a:pt x="31" y="22953"/>
                  <a:pt x="0" y="2227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2062"/>
                  <a:pt x="43185" y="22524"/>
                  <a:pt x="43155" y="22986"/>
                </a:cubicBezTo>
              </a:path>
              <a:path w="43200" h="23627" stroke="0" extrusionOk="0">
                <a:moveTo>
                  <a:pt x="95" y="23626"/>
                </a:moveTo>
                <a:cubicBezTo>
                  <a:pt x="31" y="22953"/>
                  <a:pt x="0" y="2227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2062"/>
                  <a:pt x="43185" y="22524"/>
                  <a:pt x="43155" y="22986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76" name="Text Box 32"/>
          <p:cNvSpPr txBox="1">
            <a:spLocks noChangeArrowheads="1"/>
          </p:cNvSpPr>
          <p:nvPr/>
        </p:nvSpPr>
        <p:spPr bwMode="auto">
          <a:xfrm>
            <a:off x="5699125" y="3900488"/>
            <a:ext cx="93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/>
              <a:t>hv, OH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BA69-D4F8-E14D-9397-65A11648F728}" type="slidenum">
              <a:rPr lang="en-US"/>
              <a:pPr/>
              <a:t>67</a:t>
            </a:fld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sz="4000"/>
              <a:t>Atmospheric  Lifetime of PAN</a:t>
            </a:r>
          </a:p>
        </p:txBody>
      </p:sp>
      <p:pic>
        <p:nvPicPr>
          <p:cNvPr id="5123" name="Picture 3" descr="thermomet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9845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657600" y="1676400"/>
            <a:ext cx="480060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u="sng" dirty="0"/>
              <a:t>Thermal	</a:t>
            </a:r>
            <a:r>
              <a:rPr lang="en-US" u="sng" dirty="0" smtClean="0"/>
              <a:t>          Photolysis  </a:t>
            </a:r>
            <a:r>
              <a:rPr lang="en-US" u="sng" dirty="0"/>
              <a:t>	OH      </a:t>
            </a:r>
          </a:p>
          <a:p>
            <a:pPr algn="l">
              <a:spcBef>
                <a:spcPct val="50000"/>
              </a:spcBef>
              <a:spcAft>
                <a:spcPct val="10000"/>
              </a:spcAft>
            </a:pPr>
            <a:r>
              <a:rPr lang="en-US" dirty="0"/>
              <a:t>40 minutes	</a:t>
            </a:r>
            <a:r>
              <a:rPr lang="en-US" dirty="0" smtClean="0"/>
              <a:t>2 </a:t>
            </a:r>
            <a:r>
              <a:rPr lang="en-US" dirty="0"/>
              <a:t>months	</a:t>
            </a:r>
            <a:r>
              <a:rPr lang="en-US" dirty="0" smtClean="0"/>
              <a:t>    2 </a:t>
            </a:r>
            <a:r>
              <a:rPr lang="en-US" dirty="0"/>
              <a:t>years</a:t>
            </a:r>
          </a:p>
          <a:p>
            <a:pPr algn="l">
              <a:spcBef>
                <a:spcPct val="50000"/>
              </a:spcBef>
              <a:spcAft>
                <a:spcPct val="10000"/>
              </a:spcAft>
            </a:pPr>
            <a:r>
              <a:rPr lang="en-US" dirty="0"/>
              <a:t>4 hrs.</a:t>
            </a:r>
          </a:p>
          <a:p>
            <a:pPr algn="l">
              <a:spcBef>
                <a:spcPct val="50000"/>
              </a:spcBef>
              <a:spcAft>
                <a:spcPct val="10000"/>
              </a:spcAft>
            </a:pPr>
            <a:r>
              <a:rPr lang="en-US" dirty="0"/>
              <a:t>1 day</a:t>
            </a:r>
          </a:p>
          <a:p>
            <a:pPr algn="l">
              <a:spcBef>
                <a:spcPct val="50000"/>
              </a:spcBef>
              <a:spcAft>
                <a:spcPct val="10000"/>
              </a:spcAft>
            </a:pPr>
            <a:r>
              <a:rPr lang="en-US" dirty="0"/>
              <a:t>1 week</a:t>
            </a:r>
          </a:p>
          <a:p>
            <a:pPr algn="l">
              <a:spcBef>
                <a:spcPct val="50000"/>
              </a:spcBef>
              <a:spcAft>
                <a:spcPct val="10000"/>
              </a:spcAft>
            </a:pPr>
            <a:r>
              <a:rPr lang="en-US" dirty="0"/>
              <a:t>1 month</a:t>
            </a:r>
          </a:p>
          <a:p>
            <a:pPr algn="l">
              <a:spcBef>
                <a:spcPct val="50000"/>
              </a:spcBef>
              <a:spcAft>
                <a:spcPct val="10000"/>
              </a:spcAft>
            </a:pPr>
            <a:r>
              <a:rPr lang="en-US" dirty="0"/>
              <a:t>1 year		</a:t>
            </a:r>
            <a:r>
              <a:rPr lang="en-US" dirty="0" smtClean="0"/>
              <a:t>3 </a:t>
            </a:r>
            <a:r>
              <a:rPr lang="en-US" dirty="0"/>
              <a:t>months	</a:t>
            </a:r>
            <a:r>
              <a:rPr lang="en-US" dirty="0" smtClean="0"/>
              <a:t>    4 </a:t>
            </a:r>
            <a:r>
              <a:rPr lang="en-US" dirty="0"/>
              <a:t>years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5575904" y="2512121"/>
            <a:ext cx="0" cy="1833666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544510" y="2512121"/>
            <a:ext cx="0" cy="1833666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447800" y="1295400"/>
            <a:ext cx="427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cs typeface="Times New Roman" charset="0"/>
              </a:rPr>
              <a:t>°</a:t>
            </a:r>
            <a:r>
              <a:rPr lang="en-US" sz="2000"/>
              <a:t>F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362200" y="1295400"/>
            <a:ext cx="455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cs typeface="Times New Roman" charset="0"/>
              </a:rPr>
              <a:t>°</a:t>
            </a:r>
            <a:r>
              <a:rPr lang="en-US" sz="2000"/>
              <a:t>C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85800" y="6172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1" name="Object 289"/>
          <p:cNvGraphicFramePr>
            <a:graphicFrameLocks noChangeAspect="1"/>
          </p:cNvGraphicFramePr>
          <p:nvPr/>
        </p:nvGraphicFramePr>
        <p:xfrm>
          <a:off x="1066800" y="4724400"/>
          <a:ext cx="2133600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" r:id="rId3" imgW="5588000" imgH="3454400" progId="MS_ClipArt_Gallery">
                  <p:embed/>
                </p:oleObj>
              </mc:Choice>
              <mc:Fallback>
                <p:oleObj r:id="rId3" imgW="5588000" imgH="3454400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724400"/>
                        <a:ext cx="2133600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03" name="Rectangle 431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 PAN</a:t>
            </a:r>
            <a:r>
              <a:rPr lang="ja-JP" altLang="en-US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 life</a:t>
            </a:r>
          </a:p>
        </p:txBody>
      </p:sp>
      <p:pic>
        <p:nvPicPr>
          <p:cNvPr id="3493" name="Picture 421" descr="MCj02379360000[1]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295400"/>
            <a:ext cx="1712913" cy="182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96" name="Picture 424" descr="MPj0289556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6553200"/>
            <a:ext cx="4495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3499" name="Object 42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6200" y="4495800"/>
          <a:ext cx="1857375" cy="157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" r:id="rId7" imgW="4076700" imgH="3467100" progId="MS_ClipArt_Gallery">
                  <p:embed/>
                </p:oleObj>
              </mc:Choice>
              <mc:Fallback>
                <p:oleObj r:id="rId7" imgW="4076700" imgH="3467100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495800"/>
                        <a:ext cx="1857375" cy="157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8" name="Rectangle 216"/>
          <p:cNvSpPr>
            <a:spLocks noChangeAspect="1" noChangeArrowheads="1"/>
          </p:cNvSpPr>
          <p:nvPr/>
        </p:nvSpPr>
        <p:spPr bwMode="auto">
          <a:xfrm>
            <a:off x="769938" y="5221288"/>
            <a:ext cx="203200" cy="1081087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9" name="Rectangle 217"/>
          <p:cNvSpPr>
            <a:spLocks noChangeAspect="1" noChangeArrowheads="1"/>
          </p:cNvSpPr>
          <p:nvPr/>
        </p:nvSpPr>
        <p:spPr bwMode="auto">
          <a:xfrm>
            <a:off x="731838" y="5216525"/>
            <a:ext cx="71437" cy="1085850"/>
          </a:xfrm>
          <a:prstGeom prst="rect">
            <a:avLst/>
          </a:prstGeom>
          <a:solidFill>
            <a:srgbClr val="606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0" name="Freeform 218"/>
          <p:cNvSpPr>
            <a:spLocks noChangeAspect="1"/>
          </p:cNvSpPr>
          <p:nvPr/>
        </p:nvSpPr>
        <p:spPr bwMode="auto">
          <a:xfrm>
            <a:off x="741363" y="5138738"/>
            <a:ext cx="57150" cy="103187"/>
          </a:xfrm>
          <a:custGeom>
            <a:avLst/>
            <a:gdLst>
              <a:gd name="T0" fmla="*/ 62 w 62"/>
              <a:gd name="T1" fmla="*/ 104 h 104"/>
              <a:gd name="T2" fmla="*/ 62 w 62"/>
              <a:gd name="T3" fmla="*/ 10 h 104"/>
              <a:gd name="T4" fmla="*/ 0 w 62"/>
              <a:gd name="T5" fmla="*/ 0 h 104"/>
              <a:gd name="T6" fmla="*/ 0 w 62"/>
              <a:gd name="T7" fmla="*/ 104 h 104"/>
              <a:gd name="T8" fmla="*/ 62 w 62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104">
                <a:moveTo>
                  <a:pt x="62" y="104"/>
                </a:moveTo>
                <a:lnTo>
                  <a:pt x="62" y="10"/>
                </a:lnTo>
                <a:lnTo>
                  <a:pt x="0" y="0"/>
                </a:lnTo>
                <a:lnTo>
                  <a:pt x="0" y="104"/>
                </a:lnTo>
                <a:lnTo>
                  <a:pt x="62" y="104"/>
                </a:lnTo>
                <a:close/>
              </a:path>
            </a:pathLst>
          </a:cu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1" name="Freeform 219"/>
          <p:cNvSpPr>
            <a:spLocks noChangeAspect="1"/>
          </p:cNvSpPr>
          <p:nvPr/>
        </p:nvSpPr>
        <p:spPr bwMode="auto">
          <a:xfrm>
            <a:off x="798513" y="5138738"/>
            <a:ext cx="174625" cy="165100"/>
          </a:xfrm>
          <a:custGeom>
            <a:avLst/>
            <a:gdLst>
              <a:gd name="T0" fmla="*/ 0 w 192"/>
              <a:gd name="T1" fmla="*/ 0 h 166"/>
              <a:gd name="T2" fmla="*/ 192 w 192"/>
              <a:gd name="T3" fmla="*/ 83 h 166"/>
              <a:gd name="T4" fmla="*/ 192 w 192"/>
              <a:gd name="T5" fmla="*/ 166 h 166"/>
              <a:gd name="T6" fmla="*/ 0 w 192"/>
              <a:gd name="T7" fmla="*/ 83 h 166"/>
              <a:gd name="T8" fmla="*/ 0 w 192"/>
              <a:gd name="T9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166">
                <a:moveTo>
                  <a:pt x="0" y="0"/>
                </a:moveTo>
                <a:lnTo>
                  <a:pt x="192" y="83"/>
                </a:lnTo>
                <a:lnTo>
                  <a:pt x="192" y="166"/>
                </a:lnTo>
                <a:lnTo>
                  <a:pt x="0" y="83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2" name="Freeform 220"/>
          <p:cNvSpPr>
            <a:spLocks noChangeAspect="1"/>
          </p:cNvSpPr>
          <p:nvPr/>
        </p:nvSpPr>
        <p:spPr bwMode="auto">
          <a:xfrm>
            <a:off x="385763" y="4781550"/>
            <a:ext cx="19050" cy="107950"/>
          </a:xfrm>
          <a:custGeom>
            <a:avLst/>
            <a:gdLst>
              <a:gd name="T0" fmla="*/ 0 w 21"/>
              <a:gd name="T1" fmla="*/ 109 h 109"/>
              <a:gd name="T2" fmla="*/ 0 w 21"/>
              <a:gd name="T3" fmla="*/ 0 h 109"/>
              <a:gd name="T4" fmla="*/ 21 w 21"/>
              <a:gd name="T5" fmla="*/ 5 h 109"/>
              <a:gd name="T6" fmla="*/ 21 w 21"/>
              <a:gd name="T7" fmla="*/ 104 h 109"/>
              <a:gd name="T8" fmla="*/ 0 w 21"/>
              <a:gd name="T9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109">
                <a:moveTo>
                  <a:pt x="0" y="109"/>
                </a:moveTo>
                <a:lnTo>
                  <a:pt x="0" y="0"/>
                </a:lnTo>
                <a:lnTo>
                  <a:pt x="21" y="5"/>
                </a:lnTo>
                <a:lnTo>
                  <a:pt x="21" y="104"/>
                </a:lnTo>
                <a:lnTo>
                  <a:pt x="0" y="109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3" name="Freeform 221"/>
          <p:cNvSpPr>
            <a:spLocks noChangeAspect="1"/>
          </p:cNvSpPr>
          <p:nvPr/>
        </p:nvSpPr>
        <p:spPr bwMode="auto">
          <a:xfrm>
            <a:off x="344488" y="4873625"/>
            <a:ext cx="100012" cy="63500"/>
          </a:xfrm>
          <a:custGeom>
            <a:avLst/>
            <a:gdLst>
              <a:gd name="T0" fmla="*/ 0 w 109"/>
              <a:gd name="T1" fmla="*/ 63 h 63"/>
              <a:gd name="T2" fmla="*/ 0 w 109"/>
              <a:gd name="T3" fmla="*/ 16 h 63"/>
              <a:gd name="T4" fmla="*/ 109 w 109"/>
              <a:gd name="T5" fmla="*/ 0 h 63"/>
              <a:gd name="T6" fmla="*/ 109 w 109"/>
              <a:gd name="T7" fmla="*/ 47 h 63"/>
              <a:gd name="T8" fmla="*/ 0 w 109"/>
              <a:gd name="T9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63">
                <a:moveTo>
                  <a:pt x="0" y="63"/>
                </a:moveTo>
                <a:lnTo>
                  <a:pt x="0" y="16"/>
                </a:lnTo>
                <a:lnTo>
                  <a:pt x="109" y="0"/>
                </a:lnTo>
                <a:lnTo>
                  <a:pt x="109" y="47"/>
                </a:lnTo>
                <a:lnTo>
                  <a:pt x="0" y="63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4" name="Freeform 222"/>
          <p:cNvSpPr>
            <a:spLocks noChangeAspect="1"/>
          </p:cNvSpPr>
          <p:nvPr/>
        </p:nvSpPr>
        <p:spPr bwMode="auto">
          <a:xfrm>
            <a:off x="438150" y="4873625"/>
            <a:ext cx="42863" cy="38100"/>
          </a:xfrm>
          <a:custGeom>
            <a:avLst/>
            <a:gdLst>
              <a:gd name="T0" fmla="*/ 0 w 47"/>
              <a:gd name="T1" fmla="*/ 31 h 37"/>
              <a:gd name="T2" fmla="*/ 0 w 47"/>
              <a:gd name="T3" fmla="*/ 0 h 37"/>
              <a:gd name="T4" fmla="*/ 47 w 47"/>
              <a:gd name="T5" fmla="*/ 16 h 37"/>
              <a:gd name="T6" fmla="*/ 42 w 47"/>
              <a:gd name="T7" fmla="*/ 37 h 37"/>
              <a:gd name="T8" fmla="*/ 0 w 47"/>
              <a:gd name="T9" fmla="*/ 31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" h="37">
                <a:moveTo>
                  <a:pt x="0" y="31"/>
                </a:moveTo>
                <a:lnTo>
                  <a:pt x="0" y="0"/>
                </a:lnTo>
                <a:lnTo>
                  <a:pt x="47" y="16"/>
                </a:lnTo>
                <a:lnTo>
                  <a:pt x="42" y="37"/>
                </a:lnTo>
                <a:lnTo>
                  <a:pt x="0" y="31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5" name="Freeform 223"/>
          <p:cNvSpPr>
            <a:spLocks noChangeAspect="1"/>
          </p:cNvSpPr>
          <p:nvPr/>
        </p:nvSpPr>
        <p:spPr bwMode="auto">
          <a:xfrm>
            <a:off x="581025" y="4916488"/>
            <a:ext cx="93663" cy="119062"/>
          </a:xfrm>
          <a:custGeom>
            <a:avLst/>
            <a:gdLst>
              <a:gd name="T0" fmla="*/ 88 w 104"/>
              <a:gd name="T1" fmla="*/ 0 h 119"/>
              <a:gd name="T2" fmla="*/ 0 w 104"/>
              <a:gd name="T3" fmla="*/ 21 h 119"/>
              <a:gd name="T4" fmla="*/ 26 w 104"/>
              <a:gd name="T5" fmla="*/ 119 h 119"/>
              <a:gd name="T6" fmla="*/ 104 w 104"/>
              <a:gd name="T7" fmla="*/ 93 h 119"/>
              <a:gd name="T8" fmla="*/ 88 w 104"/>
              <a:gd name="T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119">
                <a:moveTo>
                  <a:pt x="88" y="0"/>
                </a:moveTo>
                <a:lnTo>
                  <a:pt x="0" y="21"/>
                </a:lnTo>
                <a:lnTo>
                  <a:pt x="26" y="119"/>
                </a:lnTo>
                <a:lnTo>
                  <a:pt x="104" y="93"/>
                </a:lnTo>
                <a:lnTo>
                  <a:pt x="88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6" name="Freeform 224"/>
          <p:cNvSpPr>
            <a:spLocks noChangeAspect="1"/>
          </p:cNvSpPr>
          <p:nvPr/>
        </p:nvSpPr>
        <p:spPr bwMode="auto">
          <a:xfrm>
            <a:off x="528638" y="4884738"/>
            <a:ext cx="227012" cy="1412875"/>
          </a:xfrm>
          <a:custGeom>
            <a:avLst/>
            <a:gdLst>
              <a:gd name="T0" fmla="*/ 0 w 249"/>
              <a:gd name="T1" fmla="*/ 1136 h 1416"/>
              <a:gd name="T2" fmla="*/ 0 w 249"/>
              <a:gd name="T3" fmla="*/ 882 h 1416"/>
              <a:gd name="T4" fmla="*/ 36 w 249"/>
              <a:gd name="T5" fmla="*/ 788 h 1416"/>
              <a:gd name="T6" fmla="*/ 36 w 249"/>
              <a:gd name="T7" fmla="*/ 0 h 1416"/>
              <a:gd name="T8" fmla="*/ 145 w 249"/>
              <a:gd name="T9" fmla="*/ 67 h 1416"/>
              <a:gd name="T10" fmla="*/ 145 w 249"/>
              <a:gd name="T11" fmla="*/ 26 h 1416"/>
              <a:gd name="T12" fmla="*/ 239 w 249"/>
              <a:gd name="T13" fmla="*/ 88 h 1416"/>
              <a:gd name="T14" fmla="*/ 239 w 249"/>
              <a:gd name="T15" fmla="*/ 124 h 1416"/>
              <a:gd name="T16" fmla="*/ 249 w 249"/>
              <a:gd name="T17" fmla="*/ 145 h 1416"/>
              <a:gd name="T18" fmla="*/ 249 w 249"/>
              <a:gd name="T19" fmla="*/ 1416 h 1416"/>
              <a:gd name="T20" fmla="*/ 36 w 249"/>
              <a:gd name="T21" fmla="*/ 1416 h 1416"/>
              <a:gd name="T22" fmla="*/ 0 w 249"/>
              <a:gd name="T23" fmla="*/ 1416 h 1416"/>
              <a:gd name="T24" fmla="*/ 0 w 249"/>
              <a:gd name="T25" fmla="*/ 1136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9" h="1416">
                <a:moveTo>
                  <a:pt x="0" y="1136"/>
                </a:moveTo>
                <a:lnTo>
                  <a:pt x="0" y="882"/>
                </a:lnTo>
                <a:lnTo>
                  <a:pt x="36" y="788"/>
                </a:lnTo>
                <a:lnTo>
                  <a:pt x="36" y="0"/>
                </a:lnTo>
                <a:lnTo>
                  <a:pt x="145" y="67"/>
                </a:lnTo>
                <a:lnTo>
                  <a:pt x="145" y="26"/>
                </a:lnTo>
                <a:lnTo>
                  <a:pt x="239" y="88"/>
                </a:lnTo>
                <a:lnTo>
                  <a:pt x="239" y="124"/>
                </a:lnTo>
                <a:lnTo>
                  <a:pt x="249" y="145"/>
                </a:lnTo>
                <a:lnTo>
                  <a:pt x="249" y="1416"/>
                </a:lnTo>
                <a:lnTo>
                  <a:pt x="36" y="1416"/>
                </a:lnTo>
                <a:lnTo>
                  <a:pt x="0" y="1416"/>
                </a:lnTo>
                <a:lnTo>
                  <a:pt x="0" y="1136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7" name="Freeform 225"/>
          <p:cNvSpPr>
            <a:spLocks noChangeAspect="1"/>
          </p:cNvSpPr>
          <p:nvPr/>
        </p:nvSpPr>
        <p:spPr bwMode="auto">
          <a:xfrm>
            <a:off x="139700" y="4884738"/>
            <a:ext cx="427038" cy="1412875"/>
          </a:xfrm>
          <a:custGeom>
            <a:avLst/>
            <a:gdLst>
              <a:gd name="T0" fmla="*/ 0 w 468"/>
              <a:gd name="T1" fmla="*/ 1416 h 1416"/>
              <a:gd name="T2" fmla="*/ 0 w 468"/>
              <a:gd name="T3" fmla="*/ 882 h 1416"/>
              <a:gd name="T4" fmla="*/ 37 w 468"/>
              <a:gd name="T5" fmla="*/ 793 h 1416"/>
              <a:gd name="T6" fmla="*/ 37 w 468"/>
              <a:gd name="T7" fmla="*/ 93 h 1416"/>
              <a:gd name="T8" fmla="*/ 58 w 468"/>
              <a:gd name="T9" fmla="*/ 57 h 1416"/>
              <a:gd name="T10" fmla="*/ 468 w 468"/>
              <a:gd name="T11" fmla="*/ 0 h 1416"/>
              <a:gd name="T12" fmla="*/ 468 w 468"/>
              <a:gd name="T13" fmla="*/ 793 h 1416"/>
              <a:gd name="T14" fmla="*/ 431 w 468"/>
              <a:gd name="T15" fmla="*/ 887 h 1416"/>
              <a:gd name="T16" fmla="*/ 431 w 468"/>
              <a:gd name="T17" fmla="*/ 1416 h 1416"/>
              <a:gd name="T18" fmla="*/ 0 w 468"/>
              <a:gd name="T19" fmla="*/ 1416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8" h="1416">
                <a:moveTo>
                  <a:pt x="0" y="1416"/>
                </a:moveTo>
                <a:lnTo>
                  <a:pt x="0" y="882"/>
                </a:lnTo>
                <a:lnTo>
                  <a:pt x="37" y="793"/>
                </a:lnTo>
                <a:lnTo>
                  <a:pt x="37" y="93"/>
                </a:lnTo>
                <a:lnTo>
                  <a:pt x="58" y="57"/>
                </a:lnTo>
                <a:lnTo>
                  <a:pt x="468" y="0"/>
                </a:lnTo>
                <a:lnTo>
                  <a:pt x="468" y="793"/>
                </a:lnTo>
                <a:lnTo>
                  <a:pt x="431" y="887"/>
                </a:lnTo>
                <a:lnTo>
                  <a:pt x="431" y="1416"/>
                </a:lnTo>
                <a:lnTo>
                  <a:pt x="0" y="1416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8" name="Line 226"/>
          <p:cNvSpPr>
            <a:spLocks noChangeAspect="1" noChangeShapeType="1"/>
          </p:cNvSpPr>
          <p:nvPr/>
        </p:nvSpPr>
        <p:spPr bwMode="auto">
          <a:xfrm>
            <a:off x="160338" y="5872163"/>
            <a:ext cx="33655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9" name="Line 227"/>
          <p:cNvSpPr>
            <a:spLocks noChangeAspect="1" noChangeShapeType="1"/>
          </p:cNvSpPr>
          <p:nvPr/>
        </p:nvSpPr>
        <p:spPr bwMode="auto">
          <a:xfrm flipV="1">
            <a:off x="158750" y="5907088"/>
            <a:ext cx="336550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0" name="Line 228"/>
          <p:cNvSpPr>
            <a:spLocks noChangeAspect="1" noChangeShapeType="1"/>
          </p:cNvSpPr>
          <p:nvPr/>
        </p:nvSpPr>
        <p:spPr bwMode="auto">
          <a:xfrm flipV="1">
            <a:off x="158750" y="5970588"/>
            <a:ext cx="3302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1" name="Line 229"/>
          <p:cNvSpPr>
            <a:spLocks noChangeAspect="1" noChangeShapeType="1"/>
          </p:cNvSpPr>
          <p:nvPr/>
        </p:nvSpPr>
        <p:spPr bwMode="auto">
          <a:xfrm flipV="1">
            <a:off x="157163" y="5942013"/>
            <a:ext cx="33813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2" name="Rectangle 230"/>
          <p:cNvSpPr>
            <a:spLocks noChangeAspect="1" noChangeArrowheads="1"/>
          </p:cNvSpPr>
          <p:nvPr/>
        </p:nvSpPr>
        <p:spPr bwMode="auto">
          <a:xfrm>
            <a:off x="722313" y="5024438"/>
            <a:ext cx="14287" cy="76676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3" name="Rectangle 231"/>
          <p:cNvSpPr>
            <a:spLocks noChangeAspect="1" noChangeArrowheads="1"/>
          </p:cNvSpPr>
          <p:nvPr/>
        </p:nvSpPr>
        <p:spPr bwMode="auto">
          <a:xfrm>
            <a:off x="623888" y="4968875"/>
            <a:ext cx="12700" cy="75882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" name="Rectangle 232"/>
          <p:cNvSpPr>
            <a:spLocks noChangeAspect="1" noChangeArrowheads="1"/>
          </p:cNvSpPr>
          <p:nvPr/>
        </p:nvSpPr>
        <p:spPr bwMode="auto">
          <a:xfrm>
            <a:off x="684213" y="4999038"/>
            <a:ext cx="19050" cy="76676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5" name="Rectangle 233"/>
          <p:cNvSpPr>
            <a:spLocks noChangeAspect="1" noChangeArrowheads="1"/>
          </p:cNvSpPr>
          <p:nvPr/>
        </p:nvSpPr>
        <p:spPr bwMode="auto">
          <a:xfrm>
            <a:off x="655638" y="4983163"/>
            <a:ext cx="19050" cy="76041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" name="Rectangle 234"/>
          <p:cNvSpPr>
            <a:spLocks noChangeAspect="1" noChangeArrowheads="1"/>
          </p:cNvSpPr>
          <p:nvPr/>
        </p:nvSpPr>
        <p:spPr bwMode="auto">
          <a:xfrm>
            <a:off x="588963" y="4941888"/>
            <a:ext cx="20637" cy="76676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" name="Freeform 235"/>
          <p:cNvSpPr>
            <a:spLocks noChangeAspect="1"/>
          </p:cNvSpPr>
          <p:nvPr/>
        </p:nvSpPr>
        <p:spPr bwMode="auto">
          <a:xfrm>
            <a:off x="173038" y="4884738"/>
            <a:ext cx="393700" cy="98425"/>
          </a:xfrm>
          <a:custGeom>
            <a:avLst/>
            <a:gdLst>
              <a:gd name="T0" fmla="*/ 0 w 431"/>
              <a:gd name="T1" fmla="*/ 98 h 98"/>
              <a:gd name="T2" fmla="*/ 26 w 431"/>
              <a:gd name="T3" fmla="*/ 57 h 98"/>
              <a:gd name="T4" fmla="*/ 431 w 431"/>
              <a:gd name="T5" fmla="*/ 0 h 98"/>
              <a:gd name="T6" fmla="*/ 431 w 431"/>
              <a:gd name="T7" fmla="*/ 57 h 98"/>
              <a:gd name="T8" fmla="*/ 0 w 431"/>
              <a:gd name="T9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1" h="98">
                <a:moveTo>
                  <a:pt x="0" y="98"/>
                </a:moveTo>
                <a:lnTo>
                  <a:pt x="26" y="57"/>
                </a:lnTo>
                <a:lnTo>
                  <a:pt x="431" y="0"/>
                </a:lnTo>
                <a:lnTo>
                  <a:pt x="431" y="57"/>
                </a:lnTo>
                <a:lnTo>
                  <a:pt x="0" y="98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" name="Freeform 236"/>
          <p:cNvSpPr>
            <a:spLocks noChangeAspect="1"/>
          </p:cNvSpPr>
          <p:nvPr/>
        </p:nvSpPr>
        <p:spPr bwMode="auto">
          <a:xfrm>
            <a:off x="134938" y="5676900"/>
            <a:ext cx="431800" cy="93663"/>
          </a:xfrm>
          <a:custGeom>
            <a:avLst/>
            <a:gdLst>
              <a:gd name="T0" fmla="*/ 42 w 473"/>
              <a:gd name="T1" fmla="*/ 0 h 94"/>
              <a:gd name="T2" fmla="*/ 473 w 473"/>
              <a:gd name="T3" fmla="*/ 0 h 94"/>
              <a:gd name="T4" fmla="*/ 436 w 473"/>
              <a:gd name="T5" fmla="*/ 94 h 94"/>
              <a:gd name="T6" fmla="*/ 0 w 473"/>
              <a:gd name="T7" fmla="*/ 94 h 94"/>
              <a:gd name="T8" fmla="*/ 42 w 473"/>
              <a:gd name="T9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3" h="94">
                <a:moveTo>
                  <a:pt x="42" y="0"/>
                </a:moveTo>
                <a:lnTo>
                  <a:pt x="473" y="0"/>
                </a:lnTo>
                <a:lnTo>
                  <a:pt x="436" y="94"/>
                </a:lnTo>
                <a:lnTo>
                  <a:pt x="0" y="94"/>
                </a:lnTo>
                <a:lnTo>
                  <a:pt x="4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9" name="Freeform 237"/>
          <p:cNvSpPr>
            <a:spLocks noChangeAspect="1"/>
          </p:cNvSpPr>
          <p:nvPr/>
        </p:nvSpPr>
        <p:spPr bwMode="auto">
          <a:xfrm>
            <a:off x="447675" y="4941888"/>
            <a:ext cx="52388" cy="828675"/>
          </a:xfrm>
          <a:custGeom>
            <a:avLst/>
            <a:gdLst>
              <a:gd name="T0" fmla="*/ 57 w 57"/>
              <a:gd name="T1" fmla="*/ 0 h 830"/>
              <a:gd name="T2" fmla="*/ 57 w 57"/>
              <a:gd name="T3" fmla="*/ 736 h 830"/>
              <a:gd name="T4" fmla="*/ 21 w 57"/>
              <a:gd name="T5" fmla="*/ 830 h 830"/>
              <a:gd name="T6" fmla="*/ 0 w 57"/>
              <a:gd name="T7" fmla="*/ 830 h 830"/>
              <a:gd name="T8" fmla="*/ 36 w 57"/>
              <a:gd name="T9" fmla="*/ 736 h 830"/>
              <a:gd name="T10" fmla="*/ 36 w 57"/>
              <a:gd name="T11" fmla="*/ 5 h 830"/>
              <a:gd name="T12" fmla="*/ 57 w 57"/>
              <a:gd name="T13" fmla="*/ 0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830">
                <a:moveTo>
                  <a:pt x="57" y="0"/>
                </a:moveTo>
                <a:lnTo>
                  <a:pt x="57" y="736"/>
                </a:lnTo>
                <a:lnTo>
                  <a:pt x="21" y="830"/>
                </a:lnTo>
                <a:lnTo>
                  <a:pt x="0" y="830"/>
                </a:lnTo>
                <a:lnTo>
                  <a:pt x="36" y="736"/>
                </a:lnTo>
                <a:lnTo>
                  <a:pt x="36" y="5"/>
                </a:lnTo>
                <a:lnTo>
                  <a:pt x="57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0" name="Freeform 238"/>
          <p:cNvSpPr>
            <a:spLocks noChangeAspect="1"/>
          </p:cNvSpPr>
          <p:nvPr/>
        </p:nvSpPr>
        <p:spPr bwMode="auto">
          <a:xfrm>
            <a:off x="385763" y="4951413"/>
            <a:ext cx="52387" cy="819150"/>
          </a:xfrm>
          <a:custGeom>
            <a:avLst/>
            <a:gdLst>
              <a:gd name="T0" fmla="*/ 0 w 57"/>
              <a:gd name="T1" fmla="*/ 820 h 820"/>
              <a:gd name="T2" fmla="*/ 37 w 57"/>
              <a:gd name="T3" fmla="*/ 726 h 820"/>
              <a:gd name="T4" fmla="*/ 37 w 57"/>
              <a:gd name="T5" fmla="*/ 0 h 820"/>
              <a:gd name="T6" fmla="*/ 57 w 57"/>
              <a:gd name="T7" fmla="*/ 0 h 820"/>
              <a:gd name="T8" fmla="*/ 57 w 57"/>
              <a:gd name="T9" fmla="*/ 732 h 820"/>
              <a:gd name="T10" fmla="*/ 21 w 57"/>
              <a:gd name="T11" fmla="*/ 820 h 820"/>
              <a:gd name="T12" fmla="*/ 0 w 57"/>
              <a:gd name="T13" fmla="*/ 820 h 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820">
                <a:moveTo>
                  <a:pt x="0" y="820"/>
                </a:moveTo>
                <a:lnTo>
                  <a:pt x="37" y="726"/>
                </a:lnTo>
                <a:lnTo>
                  <a:pt x="37" y="0"/>
                </a:lnTo>
                <a:lnTo>
                  <a:pt x="57" y="0"/>
                </a:lnTo>
                <a:lnTo>
                  <a:pt x="57" y="732"/>
                </a:lnTo>
                <a:lnTo>
                  <a:pt x="21" y="820"/>
                </a:lnTo>
                <a:lnTo>
                  <a:pt x="0" y="82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1" name="Freeform 239"/>
          <p:cNvSpPr>
            <a:spLocks noChangeAspect="1"/>
          </p:cNvSpPr>
          <p:nvPr/>
        </p:nvSpPr>
        <p:spPr bwMode="auto">
          <a:xfrm>
            <a:off x="315913" y="4957763"/>
            <a:ext cx="57150" cy="812800"/>
          </a:xfrm>
          <a:custGeom>
            <a:avLst/>
            <a:gdLst>
              <a:gd name="T0" fmla="*/ 42 w 63"/>
              <a:gd name="T1" fmla="*/ 5 h 815"/>
              <a:gd name="T2" fmla="*/ 63 w 63"/>
              <a:gd name="T3" fmla="*/ 0 h 815"/>
              <a:gd name="T4" fmla="*/ 63 w 63"/>
              <a:gd name="T5" fmla="*/ 727 h 815"/>
              <a:gd name="T6" fmla="*/ 26 w 63"/>
              <a:gd name="T7" fmla="*/ 815 h 815"/>
              <a:gd name="T8" fmla="*/ 0 w 63"/>
              <a:gd name="T9" fmla="*/ 815 h 815"/>
              <a:gd name="T10" fmla="*/ 42 w 63"/>
              <a:gd name="T11" fmla="*/ 721 h 815"/>
              <a:gd name="T12" fmla="*/ 42 w 63"/>
              <a:gd name="T13" fmla="*/ 5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815">
                <a:moveTo>
                  <a:pt x="42" y="5"/>
                </a:moveTo>
                <a:lnTo>
                  <a:pt x="63" y="0"/>
                </a:lnTo>
                <a:lnTo>
                  <a:pt x="63" y="727"/>
                </a:lnTo>
                <a:lnTo>
                  <a:pt x="26" y="815"/>
                </a:lnTo>
                <a:lnTo>
                  <a:pt x="0" y="815"/>
                </a:lnTo>
                <a:lnTo>
                  <a:pt x="42" y="721"/>
                </a:lnTo>
                <a:lnTo>
                  <a:pt x="42" y="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2" name="Freeform 240"/>
          <p:cNvSpPr>
            <a:spLocks noChangeAspect="1"/>
          </p:cNvSpPr>
          <p:nvPr/>
        </p:nvSpPr>
        <p:spPr bwMode="auto">
          <a:xfrm>
            <a:off x="249238" y="4968875"/>
            <a:ext cx="57150" cy="801688"/>
          </a:xfrm>
          <a:custGeom>
            <a:avLst/>
            <a:gdLst>
              <a:gd name="T0" fmla="*/ 41 w 62"/>
              <a:gd name="T1" fmla="*/ 0 h 804"/>
              <a:gd name="T2" fmla="*/ 62 w 62"/>
              <a:gd name="T3" fmla="*/ 0 h 804"/>
              <a:gd name="T4" fmla="*/ 62 w 62"/>
              <a:gd name="T5" fmla="*/ 716 h 804"/>
              <a:gd name="T6" fmla="*/ 26 w 62"/>
              <a:gd name="T7" fmla="*/ 804 h 804"/>
              <a:gd name="T8" fmla="*/ 0 w 62"/>
              <a:gd name="T9" fmla="*/ 804 h 804"/>
              <a:gd name="T10" fmla="*/ 41 w 62"/>
              <a:gd name="T11" fmla="*/ 716 h 804"/>
              <a:gd name="T12" fmla="*/ 41 w 62"/>
              <a:gd name="T13" fmla="*/ 0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" h="804">
                <a:moveTo>
                  <a:pt x="41" y="0"/>
                </a:moveTo>
                <a:lnTo>
                  <a:pt x="62" y="0"/>
                </a:lnTo>
                <a:lnTo>
                  <a:pt x="62" y="716"/>
                </a:lnTo>
                <a:lnTo>
                  <a:pt x="26" y="804"/>
                </a:lnTo>
                <a:lnTo>
                  <a:pt x="0" y="804"/>
                </a:lnTo>
                <a:lnTo>
                  <a:pt x="41" y="716"/>
                </a:lnTo>
                <a:lnTo>
                  <a:pt x="41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3" name="Freeform 241"/>
          <p:cNvSpPr>
            <a:spLocks noChangeAspect="1"/>
          </p:cNvSpPr>
          <p:nvPr/>
        </p:nvSpPr>
        <p:spPr bwMode="auto">
          <a:xfrm>
            <a:off x="187325" y="4973638"/>
            <a:ext cx="57150" cy="796925"/>
          </a:xfrm>
          <a:custGeom>
            <a:avLst/>
            <a:gdLst>
              <a:gd name="T0" fmla="*/ 37 w 63"/>
              <a:gd name="T1" fmla="*/ 5 h 799"/>
              <a:gd name="T2" fmla="*/ 63 w 63"/>
              <a:gd name="T3" fmla="*/ 0 h 799"/>
              <a:gd name="T4" fmla="*/ 63 w 63"/>
              <a:gd name="T5" fmla="*/ 705 h 799"/>
              <a:gd name="T6" fmla="*/ 21 w 63"/>
              <a:gd name="T7" fmla="*/ 799 h 799"/>
              <a:gd name="T8" fmla="*/ 0 w 63"/>
              <a:gd name="T9" fmla="*/ 799 h 799"/>
              <a:gd name="T10" fmla="*/ 37 w 63"/>
              <a:gd name="T11" fmla="*/ 705 h 799"/>
              <a:gd name="T12" fmla="*/ 37 w 63"/>
              <a:gd name="T13" fmla="*/ 5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799">
                <a:moveTo>
                  <a:pt x="37" y="5"/>
                </a:moveTo>
                <a:lnTo>
                  <a:pt x="63" y="0"/>
                </a:lnTo>
                <a:lnTo>
                  <a:pt x="63" y="705"/>
                </a:lnTo>
                <a:lnTo>
                  <a:pt x="21" y="799"/>
                </a:lnTo>
                <a:lnTo>
                  <a:pt x="0" y="799"/>
                </a:lnTo>
                <a:lnTo>
                  <a:pt x="37" y="705"/>
                </a:lnTo>
                <a:lnTo>
                  <a:pt x="37" y="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4" name="Rectangle 242"/>
          <p:cNvSpPr>
            <a:spLocks noChangeAspect="1" noChangeArrowheads="1"/>
          </p:cNvSpPr>
          <p:nvPr/>
        </p:nvSpPr>
        <p:spPr bwMode="auto">
          <a:xfrm>
            <a:off x="822325" y="5837238"/>
            <a:ext cx="95250" cy="465137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5" name="Rectangle 243"/>
          <p:cNvSpPr>
            <a:spLocks noChangeAspect="1" noChangeArrowheads="1"/>
          </p:cNvSpPr>
          <p:nvPr/>
        </p:nvSpPr>
        <p:spPr bwMode="auto">
          <a:xfrm>
            <a:off x="839788" y="5862638"/>
            <a:ext cx="20637" cy="165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6" name="Rectangle 244"/>
          <p:cNvSpPr>
            <a:spLocks noChangeAspect="1" noChangeArrowheads="1"/>
          </p:cNvSpPr>
          <p:nvPr/>
        </p:nvSpPr>
        <p:spPr bwMode="auto">
          <a:xfrm>
            <a:off x="874713" y="5862638"/>
            <a:ext cx="19050" cy="165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" name="Line 245"/>
          <p:cNvSpPr>
            <a:spLocks noChangeAspect="1" noChangeShapeType="1"/>
          </p:cNvSpPr>
          <p:nvPr/>
        </p:nvSpPr>
        <p:spPr bwMode="auto">
          <a:xfrm flipV="1">
            <a:off x="928688" y="5894388"/>
            <a:ext cx="39687" cy="3175"/>
          </a:xfrm>
          <a:prstGeom prst="line">
            <a:avLst/>
          </a:prstGeom>
          <a:noFill/>
          <a:ln w="7938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8" name="Line 246"/>
          <p:cNvSpPr>
            <a:spLocks noChangeAspect="1" noChangeShapeType="1"/>
          </p:cNvSpPr>
          <p:nvPr/>
        </p:nvSpPr>
        <p:spPr bwMode="auto">
          <a:xfrm>
            <a:off x="928688" y="5924550"/>
            <a:ext cx="44450" cy="1588"/>
          </a:xfrm>
          <a:prstGeom prst="line">
            <a:avLst/>
          </a:prstGeom>
          <a:noFill/>
          <a:ln w="7938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9" name="Line 247"/>
          <p:cNvSpPr>
            <a:spLocks noChangeAspect="1" noChangeShapeType="1"/>
          </p:cNvSpPr>
          <p:nvPr/>
        </p:nvSpPr>
        <p:spPr bwMode="auto">
          <a:xfrm flipV="1">
            <a:off x="923925" y="5957888"/>
            <a:ext cx="49213" cy="6350"/>
          </a:xfrm>
          <a:prstGeom prst="line">
            <a:avLst/>
          </a:prstGeom>
          <a:noFill/>
          <a:ln w="7938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0" name="Line 248"/>
          <p:cNvSpPr>
            <a:spLocks noChangeAspect="1" noChangeShapeType="1"/>
          </p:cNvSpPr>
          <p:nvPr/>
        </p:nvSpPr>
        <p:spPr bwMode="auto">
          <a:xfrm>
            <a:off x="925513" y="5988050"/>
            <a:ext cx="47625" cy="4763"/>
          </a:xfrm>
          <a:prstGeom prst="line">
            <a:avLst/>
          </a:prstGeom>
          <a:noFill/>
          <a:ln w="7938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1" name="Rectangle 249"/>
          <p:cNvSpPr>
            <a:spLocks noChangeAspect="1" noChangeArrowheads="1"/>
          </p:cNvSpPr>
          <p:nvPr/>
        </p:nvSpPr>
        <p:spPr bwMode="auto">
          <a:xfrm>
            <a:off x="1395413" y="5661025"/>
            <a:ext cx="112712" cy="641350"/>
          </a:xfrm>
          <a:prstGeom prst="rect">
            <a:avLst/>
          </a:pr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2" name="Freeform 250"/>
          <p:cNvSpPr>
            <a:spLocks noChangeAspect="1"/>
          </p:cNvSpPr>
          <p:nvPr/>
        </p:nvSpPr>
        <p:spPr bwMode="auto">
          <a:xfrm>
            <a:off x="1219200" y="5603875"/>
            <a:ext cx="223838" cy="693738"/>
          </a:xfrm>
          <a:custGeom>
            <a:avLst/>
            <a:gdLst>
              <a:gd name="T0" fmla="*/ 0 w 244"/>
              <a:gd name="T1" fmla="*/ 15 h 695"/>
              <a:gd name="T2" fmla="*/ 0 w 244"/>
              <a:gd name="T3" fmla="*/ 695 h 695"/>
              <a:gd name="T4" fmla="*/ 244 w 244"/>
              <a:gd name="T5" fmla="*/ 695 h 695"/>
              <a:gd name="T6" fmla="*/ 244 w 244"/>
              <a:gd name="T7" fmla="*/ 0 h 695"/>
              <a:gd name="T8" fmla="*/ 0 w 244"/>
              <a:gd name="T9" fmla="*/ 15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4" h="695">
                <a:moveTo>
                  <a:pt x="0" y="15"/>
                </a:moveTo>
                <a:lnTo>
                  <a:pt x="0" y="695"/>
                </a:lnTo>
                <a:lnTo>
                  <a:pt x="244" y="695"/>
                </a:lnTo>
                <a:lnTo>
                  <a:pt x="244" y="0"/>
                </a:lnTo>
                <a:lnTo>
                  <a:pt x="0" y="15"/>
                </a:lnTo>
                <a:close/>
              </a:path>
            </a:pathLst>
          </a:cu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3" name="Freeform 251"/>
          <p:cNvSpPr>
            <a:spLocks noChangeAspect="1"/>
          </p:cNvSpPr>
          <p:nvPr/>
        </p:nvSpPr>
        <p:spPr bwMode="auto">
          <a:xfrm>
            <a:off x="1431925" y="5599113"/>
            <a:ext cx="76200" cy="119062"/>
          </a:xfrm>
          <a:custGeom>
            <a:avLst/>
            <a:gdLst>
              <a:gd name="T0" fmla="*/ 0 w 83"/>
              <a:gd name="T1" fmla="*/ 0 h 119"/>
              <a:gd name="T2" fmla="*/ 83 w 83"/>
              <a:gd name="T3" fmla="*/ 62 h 119"/>
              <a:gd name="T4" fmla="*/ 83 w 83"/>
              <a:gd name="T5" fmla="*/ 119 h 119"/>
              <a:gd name="T6" fmla="*/ 0 w 83"/>
              <a:gd name="T7" fmla="*/ 77 h 119"/>
              <a:gd name="T8" fmla="*/ 0 w 83"/>
              <a:gd name="T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119">
                <a:moveTo>
                  <a:pt x="0" y="0"/>
                </a:moveTo>
                <a:lnTo>
                  <a:pt x="83" y="62"/>
                </a:lnTo>
                <a:lnTo>
                  <a:pt x="83" y="119"/>
                </a:lnTo>
                <a:lnTo>
                  <a:pt x="0" y="77"/>
                </a:lnTo>
                <a:lnTo>
                  <a:pt x="0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" name="Rectangle 252"/>
          <p:cNvSpPr>
            <a:spLocks noChangeAspect="1" noChangeArrowheads="1"/>
          </p:cNvSpPr>
          <p:nvPr/>
        </p:nvSpPr>
        <p:spPr bwMode="auto">
          <a:xfrm>
            <a:off x="1238250" y="5688013"/>
            <a:ext cx="23813" cy="2936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5" name="Rectangle 253"/>
          <p:cNvSpPr>
            <a:spLocks noChangeAspect="1" noChangeArrowheads="1"/>
          </p:cNvSpPr>
          <p:nvPr/>
        </p:nvSpPr>
        <p:spPr bwMode="auto">
          <a:xfrm>
            <a:off x="1381125" y="5692775"/>
            <a:ext cx="19050" cy="2952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6" name="Line 254"/>
          <p:cNvSpPr>
            <a:spLocks noChangeAspect="1" noChangeShapeType="1"/>
          </p:cNvSpPr>
          <p:nvPr/>
        </p:nvSpPr>
        <p:spPr bwMode="auto">
          <a:xfrm>
            <a:off x="1233488" y="5738813"/>
            <a:ext cx="206375" cy="1587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7" name="Line 255"/>
          <p:cNvSpPr>
            <a:spLocks noChangeAspect="1" noChangeShapeType="1"/>
          </p:cNvSpPr>
          <p:nvPr/>
        </p:nvSpPr>
        <p:spPr bwMode="auto">
          <a:xfrm>
            <a:off x="1223963" y="5795963"/>
            <a:ext cx="207962" cy="1587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8" name="Line 256"/>
          <p:cNvSpPr>
            <a:spLocks noChangeAspect="1" noChangeShapeType="1"/>
          </p:cNvSpPr>
          <p:nvPr/>
        </p:nvSpPr>
        <p:spPr bwMode="auto">
          <a:xfrm>
            <a:off x="1039813" y="5862638"/>
            <a:ext cx="392112" cy="1587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9" name="Line 257"/>
          <p:cNvSpPr>
            <a:spLocks noChangeAspect="1" noChangeShapeType="1"/>
          </p:cNvSpPr>
          <p:nvPr/>
        </p:nvSpPr>
        <p:spPr bwMode="auto">
          <a:xfrm>
            <a:off x="1217613" y="5919788"/>
            <a:ext cx="209550" cy="1587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0" name="Freeform 258"/>
          <p:cNvSpPr>
            <a:spLocks noChangeAspect="1"/>
          </p:cNvSpPr>
          <p:nvPr/>
        </p:nvSpPr>
        <p:spPr bwMode="auto">
          <a:xfrm>
            <a:off x="2308225" y="5505450"/>
            <a:ext cx="79375" cy="88900"/>
          </a:xfrm>
          <a:custGeom>
            <a:avLst/>
            <a:gdLst>
              <a:gd name="T0" fmla="*/ 11 w 88"/>
              <a:gd name="T1" fmla="*/ 0 h 88"/>
              <a:gd name="T2" fmla="*/ 88 w 88"/>
              <a:gd name="T3" fmla="*/ 26 h 88"/>
              <a:gd name="T4" fmla="*/ 83 w 88"/>
              <a:gd name="T5" fmla="*/ 88 h 88"/>
              <a:gd name="T6" fmla="*/ 0 w 88"/>
              <a:gd name="T7" fmla="*/ 62 h 88"/>
              <a:gd name="T8" fmla="*/ 11 w 88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88">
                <a:moveTo>
                  <a:pt x="11" y="0"/>
                </a:moveTo>
                <a:lnTo>
                  <a:pt x="88" y="26"/>
                </a:lnTo>
                <a:lnTo>
                  <a:pt x="83" y="88"/>
                </a:lnTo>
                <a:lnTo>
                  <a:pt x="0" y="62"/>
                </a:lnTo>
                <a:lnTo>
                  <a:pt x="11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1" name="Rectangle 259"/>
          <p:cNvSpPr>
            <a:spLocks noChangeAspect="1" noChangeArrowheads="1"/>
          </p:cNvSpPr>
          <p:nvPr/>
        </p:nvSpPr>
        <p:spPr bwMode="auto">
          <a:xfrm>
            <a:off x="2279650" y="5505450"/>
            <a:ext cx="42863" cy="93663"/>
          </a:xfrm>
          <a:prstGeom prst="rect">
            <a:avLst/>
          </a:prstGeom>
          <a:solidFill>
            <a:srgbClr val="606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3" name="Freeform 261"/>
          <p:cNvSpPr>
            <a:spLocks noChangeAspect="1"/>
          </p:cNvSpPr>
          <p:nvPr/>
        </p:nvSpPr>
        <p:spPr bwMode="auto">
          <a:xfrm>
            <a:off x="2341563" y="5567363"/>
            <a:ext cx="93662" cy="730250"/>
          </a:xfrm>
          <a:custGeom>
            <a:avLst/>
            <a:gdLst>
              <a:gd name="T0" fmla="*/ 0 w 104"/>
              <a:gd name="T1" fmla="*/ 0 h 732"/>
              <a:gd name="T2" fmla="*/ 104 w 104"/>
              <a:gd name="T3" fmla="*/ 32 h 732"/>
              <a:gd name="T4" fmla="*/ 104 w 104"/>
              <a:gd name="T5" fmla="*/ 732 h 732"/>
              <a:gd name="T6" fmla="*/ 0 w 104"/>
              <a:gd name="T7" fmla="*/ 732 h 732"/>
              <a:gd name="T8" fmla="*/ 0 w 104"/>
              <a:gd name="T9" fmla="*/ 0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732">
                <a:moveTo>
                  <a:pt x="0" y="0"/>
                </a:moveTo>
                <a:lnTo>
                  <a:pt x="104" y="32"/>
                </a:lnTo>
                <a:lnTo>
                  <a:pt x="104" y="732"/>
                </a:lnTo>
                <a:lnTo>
                  <a:pt x="0" y="732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2" name="Rectangle 260"/>
          <p:cNvSpPr>
            <a:spLocks noChangeAspect="1" noChangeArrowheads="1"/>
          </p:cNvSpPr>
          <p:nvPr/>
        </p:nvSpPr>
        <p:spPr bwMode="auto">
          <a:xfrm>
            <a:off x="2203450" y="5567363"/>
            <a:ext cx="142875" cy="730250"/>
          </a:xfrm>
          <a:prstGeom prst="rect">
            <a:avLst/>
          </a:pr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4" name="Rectangle 262"/>
          <p:cNvSpPr>
            <a:spLocks noChangeAspect="1" noChangeArrowheads="1"/>
          </p:cNvSpPr>
          <p:nvPr/>
        </p:nvSpPr>
        <p:spPr bwMode="auto">
          <a:xfrm>
            <a:off x="2227263" y="5610225"/>
            <a:ext cx="23812" cy="3571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5" name="Rectangle 263"/>
          <p:cNvSpPr>
            <a:spLocks noChangeAspect="1" noChangeArrowheads="1"/>
          </p:cNvSpPr>
          <p:nvPr/>
        </p:nvSpPr>
        <p:spPr bwMode="auto">
          <a:xfrm>
            <a:off x="2260600" y="5610225"/>
            <a:ext cx="19050" cy="3571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6" name="Rectangle 264"/>
          <p:cNvSpPr>
            <a:spLocks noChangeAspect="1" noChangeArrowheads="1"/>
          </p:cNvSpPr>
          <p:nvPr/>
        </p:nvSpPr>
        <p:spPr bwMode="auto">
          <a:xfrm>
            <a:off x="2293938" y="5610225"/>
            <a:ext cx="23812" cy="3571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7" name="Line 265"/>
          <p:cNvSpPr>
            <a:spLocks noChangeAspect="1" noChangeShapeType="1"/>
          </p:cNvSpPr>
          <p:nvPr/>
        </p:nvSpPr>
        <p:spPr bwMode="auto">
          <a:xfrm>
            <a:off x="2212975" y="5672138"/>
            <a:ext cx="114300" cy="0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" name="Line 266"/>
          <p:cNvSpPr>
            <a:spLocks noChangeAspect="1" noChangeShapeType="1"/>
          </p:cNvSpPr>
          <p:nvPr/>
        </p:nvSpPr>
        <p:spPr bwMode="auto">
          <a:xfrm>
            <a:off x="2209800" y="5738813"/>
            <a:ext cx="122238" cy="1587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9" name="Line 267"/>
          <p:cNvSpPr>
            <a:spLocks noChangeAspect="1" noChangeShapeType="1"/>
          </p:cNvSpPr>
          <p:nvPr/>
        </p:nvSpPr>
        <p:spPr bwMode="auto">
          <a:xfrm>
            <a:off x="2081213" y="5821363"/>
            <a:ext cx="247650" cy="6350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0" name="Line 268"/>
          <p:cNvSpPr>
            <a:spLocks noChangeAspect="1" noChangeShapeType="1"/>
          </p:cNvSpPr>
          <p:nvPr/>
        </p:nvSpPr>
        <p:spPr bwMode="auto">
          <a:xfrm>
            <a:off x="2100263" y="5889625"/>
            <a:ext cx="230187" cy="0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2" name="Freeform 270"/>
          <p:cNvSpPr>
            <a:spLocks noChangeAspect="1"/>
          </p:cNvSpPr>
          <p:nvPr/>
        </p:nvSpPr>
        <p:spPr bwMode="auto">
          <a:xfrm>
            <a:off x="2133600" y="5759450"/>
            <a:ext cx="93663" cy="538163"/>
          </a:xfrm>
          <a:custGeom>
            <a:avLst/>
            <a:gdLst>
              <a:gd name="T0" fmla="*/ 0 w 104"/>
              <a:gd name="T1" fmla="*/ 0 h 540"/>
              <a:gd name="T2" fmla="*/ 104 w 104"/>
              <a:gd name="T3" fmla="*/ 42 h 540"/>
              <a:gd name="T4" fmla="*/ 104 w 104"/>
              <a:gd name="T5" fmla="*/ 540 h 540"/>
              <a:gd name="T6" fmla="*/ 0 w 104"/>
              <a:gd name="T7" fmla="*/ 540 h 540"/>
              <a:gd name="T8" fmla="*/ 0 w 104"/>
              <a:gd name="T9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40">
                <a:moveTo>
                  <a:pt x="0" y="0"/>
                </a:moveTo>
                <a:lnTo>
                  <a:pt x="104" y="42"/>
                </a:lnTo>
                <a:lnTo>
                  <a:pt x="104" y="540"/>
                </a:lnTo>
                <a:lnTo>
                  <a:pt x="0" y="54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1" name="Rectangle 269"/>
          <p:cNvSpPr>
            <a:spLocks noChangeAspect="1" noChangeArrowheads="1"/>
          </p:cNvSpPr>
          <p:nvPr/>
        </p:nvSpPr>
        <p:spPr bwMode="auto">
          <a:xfrm>
            <a:off x="2005013" y="5759450"/>
            <a:ext cx="131762" cy="542925"/>
          </a:xfrm>
          <a:prstGeom prst="rect">
            <a:avLst/>
          </a:pr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3" name="Freeform 271"/>
          <p:cNvSpPr>
            <a:spLocks noChangeAspect="1"/>
          </p:cNvSpPr>
          <p:nvPr/>
        </p:nvSpPr>
        <p:spPr bwMode="auto">
          <a:xfrm>
            <a:off x="1928813" y="5081588"/>
            <a:ext cx="85725" cy="1220787"/>
          </a:xfrm>
          <a:custGeom>
            <a:avLst/>
            <a:gdLst>
              <a:gd name="T0" fmla="*/ 10 w 93"/>
              <a:gd name="T1" fmla="*/ 0 h 1224"/>
              <a:gd name="T2" fmla="*/ 93 w 93"/>
              <a:gd name="T3" fmla="*/ 98 h 1224"/>
              <a:gd name="T4" fmla="*/ 93 w 93"/>
              <a:gd name="T5" fmla="*/ 1224 h 1224"/>
              <a:gd name="T6" fmla="*/ 0 w 93"/>
              <a:gd name="T7" fmla="*/ 1224 h 1224"/>
              <a:gd name="T8" fmla="*/ 10 w 93"/>
              <a:gd name="T9" fmla="*/ 0 h 1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1224">
                <a:moveTo>
                  <a:pt x="10" y="0"/>
                </a:moveTo>
                <a:lnTo>
                  <a:pt x="93" y="98"/>
                </a:lnTo>
                <a:lnTo>
                  <a:pt x="93" y="1224"/>
                </a:lnTo>
                <a:lnTo>
                  <a:pt x="0" y="1224"/>
                </a:lnTo>
                <a:lnTo>
                  <a:pt x="1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5" name="Rectangle 273"/>
          <p:cNvSpPr>
            <a:spLocks noChangeAspect="1" noChangeArrowheads="1"/>
          </p:cNvSpPr>
          <p:nvPr/>
        </p:nvSpPr>
        <p:spPr bwMode="auto">
          <a:xfrm>
            <a:off x="1863725" y="5086350"/>
            <a:ext cx="22225" cy="12160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4" name="Freeform 272"/>
          <p:cNvSpPr>
            <a:spLocks noChangeAspect="1"/>
          </p:cNvSpPr>
          <p:nvPr/>
        </p:nvSpPr>
        <p:spPr bwMode="auto">
          <a:xfrm>
            <a:off x="1579563" y="5081588"/>
            <a:ext cx="365125" cy="1220787"/>
          </a:xfrm>
          <a:custGeom>
            <a:avLst/>
            <a:gdLst>
              <a:gd name="T0" fmla="*/ 0 w 400"/>
              <a:gd name="T1" fmla="*/ 36 h 1224"/>
              <a:gd name="T2" fmla="*/ 400 w 400"/>
              <a:gd name="T3" fmla="*/ 0 h 1224"/>
              <a:gd name="T4" fmla="*/ 400 w 400"/>
              <a:gd name="T5" fmla="*/ 1224 h 1224"/>
              <a:gd name="T6" fmla="*/ 0 w 400"/>
              <a:gd name="T7" fmla="*/ 1224 h 1224"/>
              <a:gd name="T8" fmla="*/ 0 w 400"/>
              <a:gd name="T9" fmla="*/ 36 h 1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" h="1224">
                <a:moveTo>
                  <a:pt x="0" y="36"/>
                </a:moveTo>
                <a:lnTo>
                  <a:pt x="400" y="0"/>
                </a:lnTo>
                <a:lnTo>
                  <a:pt x="400" y="1224"/>
                </a:lnTo>
                <a:lnTo>
                  <a:pt x="0" y="1224"/>
                </a:lnTo>
                <a:lnTo>
                  <a:pt x="0" y="36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6" name="Freeform 274"/>
          <p:cNvSpPr>
            <a:spLocks noChangeAspect="1"/>
          </p:cNvSpPr>
          <p:nvPr/>
        </p:nvSpPr>
        <p:spPr bwMode="auto">
          <a:xfrm>
            <a:off x="1797050" y="5091113"/>
            <a:ext cx="23813" cy="1206500"/>
          </a:xfrm>
          <a:custGeom>
            <a:avLst/>
            <a:gdLst>
              <a:gd name="T0" fmla="*/ 26 w 26"/>
              <a:gd name="T1" fmla="*/ 0 h 1209"/>
              <a:gd name="T2" fmla="*/ 0 w 26"/>
              <a:gd name="T3" fmla="*/ 5 h 1209"/>
              <a:gd name="T4" fmla="*/ 0 w 26"/>
              <a:gd name="T5" fmla="*/ 1209 h 1209"/>
              <a:gd name="T6" fmla="*/ 26 w 26"/>
              <a:gd name="T7" fmla="*/ 1209 h 1209"/>
              <a:gd name="T8" fmla="*/ 26 w 26"/>
              <a:gd name="T9" fmla="*/ 0 h 1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209">
                <a:moveTo>
                  <a:pt x="26" y="0"/>
                </a:moveTo>
                <a:lnTo>
                  <a:pt x="0" y="5"/>
                </a:lnTo>
                <a:lnTo>
                  <a:pt x="0" y="1209"/>
                </a:lnTo>
                <a:lnTo>
                  <a:pt x="26" y="1209"/>
                </a:lnTo>
                <a:lnTo>
                  <a:pt x="2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7" name="Freeform 275"/>
          <p:cNvSpPr>
            <a:spLocks noChangeAspect="1"/>
          </p:cNvSpPr>
          <p:nvPr/>
        </p:nvSpPr>
        <p:spPr bwMode="auto">
          <a:xfrm>
            <a:off x="1735138" y="5102225"/>
            <a:ext cx="23812" cy="1195388"/>
          </a:xfrm>
          <a:custGeom>
            <a:avLst/>
            <a:gdLst>
              <a:gd name="T0" fmla="*/ 26 w 26"/>
              <a:gd name="T1" fmla="*/ 0 h 1198"/>
              <a:gd name="T2" fmla="*/ 0 w 26"/>
              <a:gd name="T3" fmla="*/ 0 h 1198"/>
              <a:gd name="T4" fmla="*/ 0 w 26"/>
              <a:gd name="T5" fmla="*/ 1198 h 1198"/>
              <a:gd name="T6" fmla="*/ 21 w 26"/>
              <a:gd name="T7" fmla="*/ 1198 h 1198"/>
              <a:gd name="T8" fmla="*/ 26 w 26"/>
              <a:gd name="T9" fmla="*/ 0 h 1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198">
                <a:moveTo>
                  <a:pt x="26" y="0"/>
                </a:moveTo>
                <a:lnTo>
                  <a:pt x="0" y="0"/>
                </a:lnTo>
                <a:lnTo>
                  <a:pt x="0" y="1198"/>
                </a:lnTo>
                <a:lnTo>
                  <a:pt x="21" y="1198"/>
                </a:lnTo>
                <a:lnTo>
                  <a:pt x="2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8" name="Rectangle 276"/>
          <p:cNvSpPr>
            <a:spLocks noChangeAspect="1" noChangeArrowheads="1"/>
          </p:cNvSpPr>
          <p:nvPr/>
        </p:nvSpPr>
        <p:spPr bwMode="auto">
          <a:xfrm>
            <a:off x="1670050" y="5106988"/>
            <a:ext cx="23813" cy="11906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9" name="Rectangle 277"/>
          <p:cNvSpPr>
            <a:spLocks noChangeAspect="1" noChangeArrowheads="1"/>
          </p:cNvSpPr>
          <p:nvPr/>
        </p:nvSpPr>
        <p:spPr bwMode="auto">
          <a:xfrm>
            <a:off x="1608138" y="5113338"/>
            <a:ext cx="23812" cy="11842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0" name="Freeform 278"/>
          <p:cNvSpPr>
            <a:spLocks noChangeAspect="1"/>
          </p:cNvSpPr>
          <p:nvPr/>
        </p:nvSpPr>
        <p:spPr bwMode="auto">
          <a:xfrm>
            <a:off x="925513" y="5795963"/>
            <a:ext cx="176212" cy="501650"/>
          </a:xfrm>
          <a:custGeom>
            <a:avLst/>
            <a:gdLst>
              <a:gd name="T0" fmla="*/ 0 w 192"/>
              <a:gd name="T1" fmla="*/ 0 h 503"/>
              <a:gd name="T2" fmla="*/ 192 w 192"/>
              <a:gd name="T3" fmla="*/ 5 h 503"/>
              <a:gd name="T4" fmla="*/ 192 w 192"/>
              <a:gd name="T5" fmla="*/ 503 h 503"/>
              <a:gd name="T6" fmla="*/ 0 w 192"/>
              <a:gd name="T7" fmla="*/ 503 h 503"/>
              <a:gd name="T8" fmla="*/ 0 w 192"/>
              <a:gd name="T9" fmla="*/ 0 h 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503">
                <a:moveTo>
                  <a:pt x="0" y="0"/>
                </a:moveTo>
                <a:lnTo>
                  <a:pt x="192" y="5"/>
                </a:lnTo>
                <a:lnTo>
                  <a:pt x="192" y="503"/>
                </a:lnTo>
                <a:lnTo>
                  <a:pt x="0" y="503"/>
                </a:lnTo>
                <a:lnTo>
                  <a:pt x="0" y="0"/>
                </a:lnTo>
                <a:close/>
              </a:path>
            </a:pathLst>
          </a:cu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1" name="Rectangle 279"/>
          <p:cNvSpPr>
            <a:spLocks noChangeAspect="1" noChangeArrowheads="1"/>
          </p:cNvSpPr>
          <p:nvPr/>
        </p:nvSpPr>
        <p:spPr bwMode="auto">
          <a:xfrm>
            <a:off x="1020763" y="5857875"/>
            <a:ext cx="19050" cy="165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2" name="Rectangle 280"/>
          <p:cNvSpPr>
            <a:spLocks noChangeAspect="1" noChangeArrowheads="1"/>
          </p:cNvSpPr>
          <p:nvPr/>
        </p:nvSpPr>
        <p:spPr bwMode="auto">
          <a:xfrm>
            <a:off x="1054100" y="5857875"/>
            <a:ext cx="19050" cy="165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3" name="Freeform 281"/>
          <p:cNvSpPr>
            <a:spLocks noChangeAspect="1"/>
          </p:cNvSpPr>
          <p:nvPr/>
        </p:nvSpPr>
        <p:spPr bwMode="auto">
          <a:xfrm>
            <a:off x="1096963" y="5800725"/>
            <a:ext cx="122237" cy="496888"/>
          </a:xfrm>
          <a:custGeom>
            <a:avLst/>
            <a:gdLst>
              <a:gd name="T0" fmla="*/ 0 w 135"/>
              <a:gd name="T1" fmla="*/ 0 h 498"/>
              <a:gd name="T2" fmla="*/ 0 w 135"/>
              <a:gd name="T3" fmla="*/ 498 h 498"/>
              <a:gd name="T4" fmla="*/ 135 w 135"/>
              <a:gd name="T5" fmla="*/ 498 h 498"/>
              <a:gd name="T6" fmla="*/ 135 w 135"/>
              <a:gd name="T7" fmla="*/ 52 h 498"/>
              <a:gd name="T8" fmla="*/ 0 w 135"/>
              <a:gd name="T9" fmla="*/ 0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" h="498">
                <a:moveTo>
                  <a:pt x="0" y="0"/>
                </a:moveTo>
                <a:lnTo>
                  <a:pt x="0" y="498"/>
                </a:lnTo>
                <a:lnTo>
                  <a:pt x="135" y="498"/>
                </a:lnTo>
                <a:lnTo>
                  <a:pt x="135" y="52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4" name="Rectangle 282"/>
          <p:cNvSpPr>
            <a:spLocks noChangeAspect="1" noChangeArrowheads="1"/>
          </p:cNvSpPr>
          <p:nvPr/>
        </p:nvSpPr>
        <p:spPr bwMode="auto">
          <a:xfrm>
            <a:off x="949325" y="5857875"/>
            <a:ext cx="19050" cy="165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5" name="Rectangle 283"/>
          <p:cNvSpPr>
            <a:spLocks noChangeAspect="1" noChangeArrowheads="1"/>
          </p:cNvSpPr>
          <p:nvPr/>
        </p:nvSpPr>
        <p:spPr bwMode="auto">
          <a:xfrm>
            <a:off x="982663" y="5857875"/>
            <a:ext cx="19050" cy="165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6" name="Line 284"/>
          <p:cNvSpPr>
            <a:spLocks noChangeAspect="1" noChangeShapeType="1"/>
          </p:cNvSpPr>
          <p:nvPr/>
        </p:nvSpPr>
        <p:spPr bwMode="auto">
          <a:xfrm flipV="1">
            <a:off x="833438" y="5894388"/>
            <a:ext cx="246062" cy="0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7" name="Line 285"/>
          <p:cNvSpPr>
            <a:spLocks noChangeAspect="1" noChangeShapeType="1"/>
          </p:cNvSpPr>
          <p:nvPr/>
        </p:nvSpPr>
        <p:spPr bwMode="auto">
          <a:xfrm flipV="1">
            <a:off x="838200" y="5924550"/>
            <a:ext cx="239713" cy="0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8" name="Line 286"/>
          <p:cNvSpPr>
            <a:spLocks noChangeAspect="1" noChangeShapeType="1"/>
          </p:cNvSpPr>
          <p:nvPr/>
        </p:nvSpPr>
        <p:spPr bwMode="auto">
          <a:xfrm flipV="1">
            <a:off x="835025" y="5957888"/>
            <a:ext cx="246063" cy="1587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9" name="Line 287"/>
          <p:cNvSpPr>
            <a:spLocks noChangeAspect="1" noChangeShapeType="1"/>
          </p:cNvSpPr>
          <p:nvPr/>
        </p:nvSpPr>
        <p:spPr bwMode="auto">
          <a:xfrm>
            <a:off x="831850" y="5991225"/>
            <a:ext cx="239713" cy="1588"/>
          </a:xfrm>
          <a:prstGeom prst="line">
            <a:avLst/>
          </a:prstGeom>
          <a:noFill/>
          <a:ln w="7938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0" name="Freeform 288"/>
          <p:cNvSpPr>
            <a:spLocks noChangeAspect="1"/>
          </p:cNvSpPr>
          <p:nvPr/>
        </p:nvSpPr>
        <p:spPr bwMode="auto">
          <a:xfrm>
            <a:off x="3175" y="6059488"/>
            <a:ext cx="2617788" cy="450850"/>
          </a:xfrm>
          <a:custGeom>
            <a:avLst/>
            <a:gdLst>
              <a:gd name="T0" fmla="*/ 0 w 2870"/>
              <a:gd name="T1" fmla="*/ 146 h 452"/>
              <a:gd name="T2" fmla="*/ 57 w 2870"/>
              <a:gd name="T3" fmla="*/ 94 h 452"/>
              <a:gd name="T4" fmla="*/ 93 w 2870"/>
              <a:gd name="T5" fmla="*/ 120 h 452"/>
              <a:gd name="T6" fmla="*/ 119 w 2870"/>
              <a:gd name="T7" fmla="*/ 63 h 452"/>
              <a:gd name="T8" fmla="*/ 254 w 2870"/>
              <a:gd name="T9" fmla="*/ 88 h 452"/>
              <a:gd name="T10" fmla="*/ 285 w 2870"/>
              <a:gd name="T11" fmla="*/ 42 h 452"/>
              <a:gd name="T12" fmla="*/ 337 w 2870"/>
              <a:gd name="T13" fmla="*/ 78 h 452"/>
              <a:gd name="T14" fmla="*/ 379 w 2870"/>
              <a:gd name="T15" fmla="*/ 68 h 452"/>
              <a:gd name="T16" fmla="*/ 420 w 2870"/>
              <a:gd name="T17" fmla="*/ 63 h 452"/>
              <a:gd name="T18" fmla="*/ 462 w 2870"/>
              <a:gd name="T19" fmla="*/ 94 h 452"/>
              <a:gd name="T20" fmla="*/ 493 w 2870"/>
              <a:gd name="T21" fmla="*/ 57 h 452"/>
              <a:gd name="T22" fmla="*/ 560 w 2870"/>
              <a:gd name="T23" fmla="*/ 73 h 452"/>
              <a:gd name="T24" fmla="*/ 602 w 2870"/>
              <a:gd name="T25" fmla="*/ 68 h 452"/>
              <a:gd name="T26" fmla="*/ 618 w 2870"/>
              <a:gd name="T27" fmla="*/ 88 h 452"/>
              <a:gd name="T28" fmla="*/ 643 w 2870"/>
              <a:gd name="T29" fmla="*/ 63 h 452"/>
              <a:gd name="T30" fmla="*/ 685 w 2870"/>
              <a:gd name="T31" fmla="*/ 104 h 452"/>
              <a:gd name="T32" fmla="*/ 726 w 2870"/>
              <a:gd name="T33" fmla="*/ 120 h 452"/>
              <a:gd name="T34" fmla="*/ 758 w 2870"/>
              <a:gd name="T35" fmla="*/ 83 h 452"/>
              <a:gd name="T36" fmla="*/ 820 w 2870"/>
              <a:gd name="T37" fmla="*/ 99 h 452"/>
              <a:gd name="T38" fmla="*/ 846 w 2870"/>
              <a:gd name="T39" fmla="*/ 125 h 452"/>
              <a:gd name="T40" fmla="*/ 872 w 2870"/>
              <a:gd name="T41" fmla="*/ 99 h 452"/>
              <a:gd name="T42" fmla="*/ 908 w 2870"/>
              <a:gd name="T43" fmla="*/ 104 h 452"/>
              <a:gd name="T44" fmla="*/ 996 w 2870"/>
              <a:gd name="T45" fmla="*/ 94 h 452"/>
              <a:gd name="T46" fmla="*/ 1038 w 2870"/>
              <a:gd name="T47" fmla="*/ 104 h 452"/>
              <a:gd name="T48" fmla="*/ 1074 w 2870"/>
              <a:gd name="T49" fmla="*/ 114 h 452"/>
              <a:gd name="T50" fmla="*/ 1110 w 2870"/>
              <a:gd name="T51" fmla="*/ 88 h 452"/>
              <a:gd name="T52" fmla="*/ 1209 w 2870"/>
              <a:gd name="T53" fmla="*/ 125 h 452"/>
              <a:gd name="T54" fmla="*/ 1235 w 2870"/>
              <a:gd name="T55" fmla="*/ 94 h 452"/>
              <a:gd name="T56" fmla="*/ 1328 w 2870"/>
              <a:gd name="T57" fmla="*/ 104 h 452"/>
              <a:gd name="T58" fmla="*/ 1489 w 2870"/>
              <a:gd name="T59" fmla="*/ 94 h 452"/>
              <a:gd name="T60" fmla="*/ 1520 w 2870"/>
              <a:gd name="T61" fmla="*/ 47 h 452"/>
              <a:gd name="T62" fmla="*/ 1666 w 2870"/>
              <a:gd name="T63" fmla="*/ 37 h 452"/>
              <a:gd name="T64" fmla="*/ 1795 w 2870"/>
              <a:gd name="T65" fmla="*/ 68 h 452"/>
              <a:gd name="T66" fmla="*/ 1842 w 2870"/>
              <a:gd name="T67" fmla="*/ 63 h 452"/>
              <a:gd name="T68" fmla="*/ 1894 w 2870"/>
              <a:gd name="T69" fmla="*/ 52 h 452"/>
              <a:gd name="T70" fmla="*/ 1977 w 2870"/>
              <a:gd name="T71" fmla="*/ 73 h 452"/>
              <a:gd name="T72" fmla="*/ 2003 w 2870"/>
              <a:gd name="T73" fmla="*/ 57 h 452"/>
              <a:gd name="T74" fmla="*/ 2024 w 2870"/>
              <a:gd name="T75" fmla="*/ 57 h 452"/>
              <a:gd name="T76" fmla="*/ 2169 w 2870"/>
              <a:gd name="T77" fmla="*/ 37 h 452"/>
              <a:gd name="T78" fmla="*/ 2205 w 2870"/>
              <a:gd name="T79" fmla="*/ 78 h 452"/>
              <a:gd name="T80" fmla="*/ 2283 w 2870"/>
              <a:gd name="T81" fmla="*/ 21 h 452"/>
              <a:gd name="T82" fmla="*/ 2320 w 2870"/>
              <a:gd name="T83" fmla="*/ 26 h 452"/>
              <a:gd name="T84" fmla="*/ 2397 w 2870"/>
              <a:gd name="T85" fmla="*/ 52 h 452"/>
              <a:gd name="T86" fmla="*/ 2434 w 2870"/>
              <a:gd name="T87" fmla="*/ 52 h 452"/>
              <a:gd name="T88" fmla="*/ 2475 w 2870"/>
              <a:gd name="T89" fmla="*/ 21 h 452"/>
              <a:gd name="T90" fmla="*/ 2787 w 2870"/>
              <a:gd name="T91" fmla="*/ 21 h 452"/>
              <a:gd name="T92" fmla="*/ 2823 w 2870"/>
              <a:gd name="T93" fmla="*/ 16 h 452"/>
              <a:gd name="T94" fmla="*/ 2870 w 2870"/>
              <a:gd name="T95" fmla="*/ 0 h 452"/>
              <a:gd name="T96" fmla="*/ 2870 w 2870"/>
              <a:gd name="T97" fmla="*/ 452 h 452"/>
              <a:gd name="T98" fmla="*/ 0 w 2870"/>
              <a:gd name="T99" fmla="*/ 452 h 452"/>
              <a:gd name="T100" fmla="*/ 0 w 2870"/>
              <a:gd name="T101" fmla="*/ 14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70" h="452">
                <a:moveTo>
                  <a:pt x="0" y="146"/>
                </a:moveTo>
                <a:lnTo>
                  <a:pt x="57" y="94"/>
                </a:lnTo>
                <a:lnTo>
                  <a:pt x="93" y="120"/>
                </a:lnTo>
                <a:lnTo>
                  <a:pt x="119" y="63"/>
                </a:lnTo>
                <a:lnTo>
                  <a:pt x="254" y="88"/>
                </a:lnTo>
                <a:lnTo>
                  <a:pt x="285" y="42"/>
                </a:lnTo>
                <a:lnTo>
                  <a:pt x="337" y="78"/>
                </a:lnTo>
                <a:lnTo>
                  <a:pt x="379" y="68"/>
                </a:lnTo>
                <a:lnTo>
                  <a:pt x="420" y="63"/>
                </a:lnTo>
                <a:lnTo>
                  <a:pt x="462" y="94"/>
                </a:lnTo>
                <a:lnTo>
                  <a:pt x="493" y="57"/>
                </a:lnTo>
                <a:lnTo>
                  <a:pt x="560" y="73"/>
                </a:lnTo>
                <a:lnTo>
                  <a:pt x="602" y="68"/>
                </a:lnTo>
                <a:lnTo>
                  <a:pt x="618" y="88"/>
                </a:lnTo>
                <a:lnTo>
                  <a:pt x="643" y="63"/>
                </a:lnTo>
                <a:lnTo>
                  <a:pt x="685" y="104"/>
                </a:lnTo>
                <a:lnTo>
                  <a:pt x="726" y="120"/>
                </a:lnTo>
                <a:lnTo>
                  <a:pt x="758" y="83"/>
                </a:lnTo>
                <a:lnTo>
                  <a:pt x="820" y="99"/>
                </a:lnTo>
                <a:lnTo>
                  <a:pt x="846" y="125"/>
                </a:lnTo>
                <a:lnTo>
                  <a:pt x="872" y="99"/>
                </a:lnTo>
                <a:lnTo>
                  <a:pt x="908" y="104"/>
                </a:lnTo>
                <a:lnTo>
                  <a:pt x="996" y="94"/>
                </a:lnTo>
                <a:lnTo>
                  <a:pt x="1038" y="104"/>
                </a:lnTo>
                <a:lnTo>
                  <a:pt x="1074" y="114"/>
                </a:lnTo>
                <a:lnTo>
                  <a:pt x="1110" y="88"/>
                </a:lnTo>
                <a:lnTo>
                  <a:pt x="1209" y="125"/>
                </a:lnTo>
                <a:lnTo>
                  <a:pt x="1235" y="94"/>
                </a:lnTo>
                <a:lnTo>
                  <a:pt x="1328" y="104"/>
                </a:lnTo>
                <a:lnTo>
                  <a:pt x="1489" y="94"/>
                </a:lnTo>
                <a:lnTo>
                  <a:pt x="1520" y="47"/>
                </a:lnTo>
                <a:lnTo>
                  <a:pt x="1666" y="37"/>
                </a:lnTo>
                <a:lnTo>
                  <a:pt x="1795" y="68"/>
                </a:lnTo>
                <a:lnTo>
                  <a:pt x="1842" y="63"/>
                </a:lnTo>
                <a:lnTo>
                  <a:pt x="1894" y="52"/>
                </a:lnTo>
                <a:lnTo>
                  <a:pt x="1977" y="73"/>
                </a:lnTo>
                <a:lnTo>
                  <a:pt x="2003" y="57"/>
                </a:lnTo>
                <a:lnTo>
                  <a:pt x="2024" y="57"/>
                </a:lnTo>
                <a:lnTo>
                  <a:pt x="2169" y="37"/>
                </a:lnTo>
                <a:lnTo>
                  <a:pt x="2205" y="78"/>
                </a:lnTo>
                <a:lnTo>
                  <a:pt x="2283" y="21"/>
                </a:lnTo>
                <a:lnTo>
                  <a:pt x="2320" y="26"/>
                </a:lnTo>
                <a:lnTo>
                  <a:pt x="2397" y="52"/>
                </a:lnTo>
                <a:lnTo>
                  <a:pt x="2434" y="52"/>
                </a:lnTo>
                <a:lnTo>
                  <a:pt x="2475" y="21"/>
                </a:lnTo>
                <a:lnTo>
                  <a:pt x="2787" y="21"/>
                </a:lnTo>
                <a:lnTo>
                  <a:pt x="2823" y="16"/>
                </a:lnTo>
                <a:lnTo>
                  <a:pt x="2870" y="0"/>
                </a:lnTo>
                <a:lnTo>
                  <a:pt x="2870" y="452"/>
                </a:lnTo>
                <a:lnTo>
                  <a:pt x="0" y="452"/>
                </a:lnTo>
                <a:lnTo>
                  <a:pt x="0" y="146"/>
                </a:lnTo>
                <a:close/>
              </a:path>
            </a:pathLst>
          </a:custGeom>
          <a:solidFill>
            <a:srgbClr val="006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4" name="Freeform 292"/>
          <p:cNvSpPr>
            <a:spLocks noChangeAspect="1"/>
          </p:cNvSpPr>
          <p:nvPr/>
        </p:nvSpPr>
        <p:spPr bwMode="auto">
          <a:xfrm>
            <a:off x="317500" y="6253163"/>
            <a:ext cx="1362075" cy="79375"/>
          </a:xfrm>
          <a:custGeom>
            <a:avLst/>
            <a:gdLst>
              <a:gd name="T0" fmla="*/ 0 w 562"/>
              <a:gd name="T1" fmla="*/ 30 h 30"/>
              <a:gd name="T2" fmla="*/ 134 w 562"/>
              <a:gd name="T3" fmla="*/ 13 h 30"/>
              <a:gd name="T4" fmla="*/ 278 w 562"/>
              <a:gd name="T5" fmla="*/ 3 h 30"/>
              <a:gd name="T6" fmla="*/ 347 w 562"/>
              <a:gd name="T7" fmla="*/ 9 h 30"/>
              <a:gd name="T8" fmla="*/ 378 w 562"/>
              <a:gd name="T9" fmla="*/ 9 h 30"/>
              <a:gd name="T10" fmla="*/ 389 w 562"/>
              <a:gd name="T11" fmla="*/ 7 h 30"/>
              <a:gd name="T12" fmla="*/ 401 w 562"/>
              <a:gd name="T13" fmla="*/ 3 h 30"/>
              <a:gd name="T14" fmla="*/ 407 w 562"/>
              <a:gd name="T15" fmla="*/ 2 h 30"/>
              <a:gd name="T16" fmla="*/ 413 w 562"/>
              <a:gd name="T17" fmla="*/ 0 h 30"/>
              <a:gd name="T18" fmla="*/ 430 w 562"/>
              <a:gd name="T19" fmla="*/ 2 h 30"/>
              <a:gd name="T20" fmla="*/ 478 w 562"/>
              <a:gd name="T21" fmla="*/ 9 h 30"/>
              <a:gd name="T22" fmla="*/ 562 w 562"/>
              <a:gd name="T23" fmla="*/ 30 h 30"/>
              <a:gd name="T24" fmla="*/ 196 w 562"/>
              <a:gd name="T25" fmla="*/ 30 h 30"/>
              <a:gd name="T26" fmla="*/ 0 w 562"/>
              <a:gd name="T2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2" h="30">
                <a:moveTo>
                  <a:pt x="0" y="30"/>
                </a:moveTo>
                <a:lnTo>
                  <a:pt x="134" y="13"/>
                </a:lnTo>
                <a:lnTo>
                  <a:pt x="278" y="3"/>
                </a:lnTo>
                <a:lnTo>
                  <a:pt x="347" y="9"/>
                </a:lnTo>
                <a:lnTo>
                  <a:pt x="378" y="9"/>
                </a:lnTo>
                <a:lnTo>
                  <a:pt x="389" y="7"/>
                </a:lnTo>
                <a:lnTo>
                  <a:pt x="401" y="3"/>
                </a:lnTo>
                <a:lnTo>
                  <a:pt x="407" y="2"/>
                </a:lnTo>
                <a:lnTo>
                  <a:pt x="413" y="0"/>
                </a:lnTo>
                <a:lnTo>
                  <a:pt x="430" y="2"/>
                </a:lnTo>
                <a:lnTo>
                  <a:pt x="478" y="9"/>
                </a:lnTo>
                <a:lnTo>
                  <a:pt x="562" y="30"/>
                </a:lnTo>
                <a:lnTo>
                  <a:pt x="196" y="30"/>
                </a:lnTo>
                <a:lnTo>
                  <a:pt x="0" y="30"/>
                </a:lnTo>
                <a:close/>
              </a:path>
            </a:pathLst>
          </a:custGeom>
          <a:solidFill>
            <a:srgbClr val="00B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5" name="Freeform 293"/>
          <p:cNvSpPr>
            <a:spLocks noChangeAspect="1"/>
          </p:cNvSpPr>
          <p:nvPr/>
        </p:nvSpPr>
        <p:spPr bwMode="auto">
          <a:xfrm>
            <a:off x="312738" y="6248400"/>
            <a:ext cx="1362075" cy="79375"/>
          </a:xfrm>
          <a:custGeom>
            <a:avLst/>
            <a:gdLst>
              <a:gd name="T0" fmla="*/ 0 w 562"/>
              <a:gd name="T1" fmla="*/ 30 h 30"/>
              <a:gd name="T2" fmla="*/ 134 w 562"/>
              <a:gd name="T3" fmla="*/ 13 h 30"/>
              <a:gd name="T4" fmla="*/ 278 w 562"/>
              <a:gd name="T5" fmla="*/ 4 h 30"/>
              <a:gd name="T6" fmla="*/ 347 w 562"/>
              <a:gd name="T7" fmla="*/ 9 h 30"/>
              <a:gd name="T8" fmla="*/ 378 w 562"/>
              <a:gd name="T9" fmla="*/ 9 h 30"/>
              <a:gd name="T10" fmla="*/ 390 w 562"/>
              <a:gd name="T11" fmla="*/ 7 h 30"/>
              <a:gd name="T12" fmla="*/ 401 w 562"/>
              <a:gd name="T13" fmla="*/ 4 h 30"/>
              <a:gd name="T14" fmla="*/ 407 w 562"/>
              <a:gd name="T15" fmla="*/ 2 h 30"/>
              <a:gd name="T16" fmla="*/ 413 w 562"/>
              <a:gd name="T17" fmla="*/ 0 h 30"/>
              <a:gd name="T18" fmla="*/ 430 w 562"/>
              <a:gd name="T19" fmla="*/ 2 h 30"/>
              <a:gd name="T20" fmla="*/ 478 w 562"/>
              <a:gd name="T21" fmla="*/ 9 h 30"/>
              <a:gd name="T22" fmla="*/ 562 w 562"/>
              <a:gd name="T23" fmla="*/ 30 h 30"/>
              <a:gd name="T24" fmla="*/ 196 w 562"/>
              <a:gd name="T25" fmla="*/ 30 h 30"/>
              <a:gd name="T26" fmla="*/ 0 w 562"/>
              <a:gd name="T27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2" h="30">
                <a:moveTo>
                  <a:pt x="0" y="30"/>
                </a:moveTo>
                <a:lnTo>
                  <a:pt x="134" y="13"/>
                </a:lnTo>
                <a:lnTo>
                  <a:pt x="278" y="4"/>
                </a:lnTo>
                <a:lnTo>
                  <a:pt x="347" y="9"/>
                </a:lnTo>
                <a:lnTo>
                  <a:pt x="378" y="9"/>
                </a:lnTo>
                <a:lnTo>
                  <a:pt x="390" y="7"/>
                </a:lnTo>
                <a:lnTo>
                  <a:pt x="401" y="4"/>
                </a:lnTo>
                <a:lnTo>
                  <a:pt x="407" y="2"/>
                </a:lnTo>
                <a:lnTo>
                  <a:pt x="413" y="0"/>
                </a:lnTo>
                <a:lnTo>
                  <a:pt x="430" y="2"/>
                </a:lnTo>
                <a:lnTo>
                  <a:pt x="478" y="9"/>
                </a:lnTo>
                <a:lnTo>
                  <a:pt x="562" y="30"/>
                </a:lnTo>
                <a:lnTo>
                  <a:pt x="196" y="30"/>
                </a:lnTo>
                <a:lnTo>
                  <a:pt x="0" y="3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6" name="Freeform 294"/>
          <p:cNvSpPr>
            <a:spLocks noChangeAspect="1"/>
          </p:cNvSpPr>
          <p:nvPr/>
        </p:nvSpPr>
        <p:spPr bwMode="auto">
          <a:xfrm>
            <a:off x="4763" y="6332538"/>
            <a:ext cx="1238250" cy="407987"/>
          </a:xfrm>
          <a:custGeom>
            <a:avLst/>
            <a:gdLst>
              <a:gd name="T0" fmla="*/ 0 w 511"/>
              <a:gd name="T1" fmla="*/ 154 h 154"/>
              <a:gd name="T2" fmla="*/ 0 w 511"/>
              <a:gd name="T3" fmla="*/ 0 h 154"/>
              <a:gd name="T4" fmla="*/ 511 w 511"/>
              <a:gd name="T5" fmla="*/ 0 h 154"/>
              <a:gd name="T6" fmla="*/ 424 w 511"/>
              <a:gd name="T7" fmla="*/ 41 h 154"/>
              <a:gd name="T8" fmla="*/ 296 w 511"/>
              <a:gd name="T9" fmla="*/ 85 h 154"/>
              <a:gd name="T10" fmla="*/ 148 w 511"/>
              <a:gd name="T11" fmla="*/ 127 h 154"/>
              <a:gd name="T12" fmla="*/ 0 w 511"/>
              <a:gd name="T13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" h="154">
                <a:moveTo>
                  <a:pt x="0" y="154"/>
                </a:moveTo>
                <a:lnTo>
                  <a:pt x="0" y="0"/>
                </a:lnTo>
                <a:lnTo>
                  <a:pt x="511" y="0"/>
                </a:lnTo>
                <a:lnTo>
                  <a:pt x="424" y="41"/>
                </a:lnTo>
                <a:lnTo>
                  <a:pt x="296" y="85"/>
                </a:lnTo>
                <a:lnTo>
                  <a:pt x="148" y="127"/>
                </a:lnTo>
                <a:lnTo>
                  <a:pt x="0" y="154"/>
                </a:lnTo>
                <a:close/>
              </a:path>
            </a:pathLst>
          </a:custGeom>
          <a:solidFill>
            <a:srgbClr val="00B5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7" name="Freeform 295"/>
          <p:cNvSpPr>
            <a:spLocks noChangeAspect="1"/>
          </p:cNvSpPr>
          <p:nvPr/>
        </p:nvSpPr>
        <p:spPr bwMode="auto">
          <a:xfrm>
            <a:off x="0" y="6327775"/>
            <a:ext cx="1238250" cy="407988"/>
          </a:xfrm>
          <a:custGeom>
            <a:avLst/>
            <a:gdLst>
              <a:gd name="T0" fmla="*/ 0 w 511"/>
              <a:gd name="T1" fmla="*/ 154 h 154"/>
              <a:gd name="T2" fmla="*/ 0 w 511"/>
              <a:gd name="T3" fmla="*/ 0 h 154"/>
              <a:gd name="T4" fmla="*/ 511 w 511"/>
              <a:gd name="T5" fmla="*/ 0 h 154"/>
              <a:gd name="T6" fmla="*/ 424 w 511"/>
              <a:gd name="T7" fmla="*/ 41 h 154"/>
              <a:gd name="T8" fmla="*/ 296 w 511"/>
              <a:gd name="T9" fmla="*/ 85 h 154"/>
              <a:gd name="T10" fmla="*/ 148 w 511"/>
              <a:gd name="T11" fmla="*/ 127 h 154"/>
              <a:gd name="T12" fmla="*/ 0 w 511"/>
              <a:gd name="T13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" h="154">
                <a:moveTo>
                  <a:pt x="0" y="154"/>
                </a:moveTo>
                <a:lnTo>
                  <a:pt x="0" y="0"/>
                </a:lnTo>
                <a:lnTo>
                  <a:pt x="511" y="0"/>
                </a:lnTo>
                <a:lnTo>
                  <a:pt x="424" y="41"/>
                </a:lnTo>
                <a:lnTo>
                  <a:pt x="296" y="85"/>
                </a:lnTo>
                <a:lnTo>
                  <a:pt x="148" y="127"/>
                </a:lnTo>
                <a:lnTo>
                  <a:pt x="0" y="154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8" name="Freeform 296"/>
          <p:cNvSpPr>
            <a:spLocks noChangeAspect="1"/>
          </p:cNvSpPr>
          <p:nvPr/>
        </p:nvSpPr>
        <p:spPr bwMode="auto">
          <a:xfrm>
            <a:off x="995363" y="6232525"/>
            <a:ext cx="66675" cy="115888"/>
          </a:xfrm>
          <a:custGeom>
            <a:avLst/>
            <a:gdLst>
              <a:gd name="T0" fmla="*/ 8 w 27"/>
              <a:gd name="T1" fmla="*/ 2 h 44"/>
              <a:gd name="T2" fmla="*/ 6 w 27"/>
              <a:gd name="T3" fmla="*/ 4 h 44"/>
              <a:gd name="T4" fmla="*/ 4 w 27"/>
              <a:gd name="T5" fmla="*/ 6 h 44"/>
              <a:gd name="T6" fmla="*/ 2 w 27"/>
              <a:gd name="T7" fmla="*/ 6 h 44"/>
              <a:gd name="T8" fmla="*/ 0 w 27"/>
              <a:gd name="T9" fmla="*/ 8 h 44"/>
              <a:gd name="T10" fmla="*/ 0 w 27"/>
              <a:gd name="T11" fmla="*/ 10 h 44"/>
              <a:gd name="T12" fmla="*/ 2 w 27"/>
              <a:gd name="T13" fmla="*/ 15 h 44"/>
              <a:gd name="T14" fmla="*/ 2 w 27"/>
              <a:gd name="T15" fmla="*/ 19 h 44"/>
              <a:gd name="T16" fmla="*/ 2 w 27"/>
              <a:gd name="T17" fmla="*/ 21 h 44"/>
              <a:gd name="T18" fmla="*/ 0 w 27"/>
              <a:gd name="T19" fmla="*/ 19 h 44"/>
              <a:gd name="T20" fmla="*/ 0 w 27"/>
              <a:gd name="T21" fmla="*/ 23 h 44"/>
              <a:gd name="T22" fmla="*/ 2 w 27"/>
              <a:gd name="T23" fmla="*/ 27 h 44"/>
              <a:gd name="T24" fmla="*/ 6 w 27"/>
              <a:gd name="T25" fmla="*/ 29 h 44"/>
              <a:gd name="T26" fmla="*/ 8 w 27"/>
              <a:gd name="T27" fmla="*/ 29 h 44"/>
              <a:gd name="T28" fmla="*/ 10 w 27"/>
              <a:gd name="T29" fmla="*/ 29 h 44"/>
              <a:gd name="T30" fmla="*/ 12 w 27"/>
              <a:gd name="T31" fmla="*/ 29 h 44"/>
              <a:gd name="T32" fmla="*/ 12 w 27"/>
              <a:gd name="T33" fmla="*/ 31 h 44"/>
              <a:gd name="T34" fmla="*/ 12 w 27"/>
              <a:gd name="T35" fmla="*/ 34 h 44"/>
              <a:gd name="T36" fmla="*/ 10 w 27"/>
              <a:gd name="T37" fmla="*/ 42 h 44"/>
              <a:gd name="T38" fmla="*/ 6 w 27"/>
              <a:gd name="T39" fmla="*/ 44 h 44"/>
              <a:gd name="T40" fmla="*/ 15 w 27"/>
              <a:gd name="T41" fmla="*/ 44 h 44"/>
              <a:gd name="T42" fmla="*/ 13 w 27"/>
              <a:gd name="T43" fmla="*/ 42 h 44"/>
              <a:gd name="T44" fmla="*/ 13 w 27"/>
              <a:gd name="T45" fmla="*/ 36 h 44"/>
              <a:gd name="T46" fmla="*/ 13 w 27"/>
              <a:gd name="T47" fmla="*/ 29 h 44"/>
              <a:gd name="T48" fmla="*/ 17 w 27"/>
              <a:gd name="T49" fmla="*/ 27 h 44"/>
              <a:gd name="T50" fmla="*/ 17 w 27"/>
              <a:gd name="T51" fmla="*/ 25 h 44"/>
              <a:gd name="T52" fmla="*/ 19 w 27"/>
              <a:gd name="T53" fmla="*/ 25 h 44"/>
              <a:gd name="T54" fmla="*/ 21 w 27"/>
              <a:gd name="T55" fmla="*/ 25 h 44"/>
              <a:gd name="T56" fmla="*/ 23 w 27"/>
              <a:gd name="T57" fmla="*/ 23 h 44"/>
              <a:gd name="T58" fmla="*/ 25 w 27"/>
              <a:gd name="T59" fmla="*/ 19 h 44"/>
              <a:gd name="T60" fmla="*/ 25 w 27"/>
              <a:gd name="T61" fmla="*/ 17 h 44"/>
              <a:gd name="T62" fmla="*/ 25 w 27"/>
              <a:gd name="T63" fmla="*/ 15 h 44"/>
              <a:gd name="T64" fmla="*/ 23 w 27"/>
              <a:gd name="T65" fmla="*/ 15 h 44"/>
              <a:gd name="T66" fmla="*/ 25 w 27"/>
              <a:gd name="T67" fmla="*/ 13 h 44"/>
              <a:gd name="T68" fmla="*/ 27 w 27"/>
              <a:gd name="T69" fmla="*/ 10 h 44"/>
              <a:gd name="T70" fmla="*/ 27 w 27"/>
              <a:gd name="T71" fmla="*/ 8 h 44"/>
              <a:gd name="T72" fmla="*/ 27 w 27"/>
              <a:gd name="T73" fmla="*/ 6 h 44"/>
              <a:gd name="T74" fmla="*/ 25 w 27"/>
              <a:gd name="T75" fmla="*/ 6 h 44"/>
              <a:gd name="T76" fmla="*/ 23 w 27"/>
              <a:gd name="T77" fmla="*/ 4 h 44"/>
              <a:gd name="T78" fmla="*/ 19 w 27"/>
              <a:gd name="T79" fmla="*/ 4 h 44"/>
              <a:gd name="T80" fmla="*/ 17 w 27"/>
              <a:gd name="T81" fmla="*/ 2 h 44"/>
              <a:gd name="T82" fmla="*/ 13 w 27"/>
              <a:gd name="T83" fmla="*/ 0 h 44"/>
              <a:gd name="T84" fmla="*/ 10 w 27"/>
              <a:gd name="T85" fmla="*/ 0 h 44"/>
              <a:gd name="T86" fmla="*/ 8 w 27"/>
              <a:gd name="T87" fmla="*/ 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" h="44">
                <a:moveTo>
                  <a:pt x="8" y="2"/>
                </a:moveTo>
                <a:lnTo>
                  <a:pt x="6" y="4"/>
                </a:lnTo>
                <a:lnTo>
                  <a:pt x="4" y="6"/>
                </a:lnTo>
                <a:lnTo>
                  <a:pt x="2" y="6"/>
                </a:lnTo>
                <a:lnTo>
                  <a:pt x="0" y="8"/>
                </a:lnTo>
                <a:lnTo>
                  <a:pt x="0" y="10"/>
                </a:lnTo>
                <a:lnTo>
                  <a:pt x="2" y="15"/>
                </a:lnTo>
                <a:lnTo>
                  <a:pt x="2" y="19"/>
                </a:lnTo>
                <a:lnTo>
                  <a:pt x="2" y="21"/>
                </a:lnTo>
                <a:lnTo>
                  <a:pt x="0" y="19"/>
                </a:lnTo>
                <a:lnTo>
                  <a:pt x="0" y="23"/>
                </a:lnTo>
                <a:lnTo>
                  <a:pt x="2" y="27"/>
                </a:lnTo>
                <a:lnTo>
                  <a:pt x="6" y="29"/>
                </a:lnTo>
                <a:lnTo>
                  <a:pt x="8" y="29"/>
                </a:lnTo>
                <a:lnTo>
                  <a:pt x="10" y="29"/>
                </a:lnTo>
                <a:lnTo>
                  <a:pt x="12" y="29"/>
                </a:lnTo>
                <a:lnTo>
                  <a:pt x="12" y="31"/>
                </a:lnTo>
                <a:lnTo>
                  <a:pt x="12" y="34"/>
                </a:lnTo>
                <a:lnTo>
                  <a:pt x="10" y="42"/>
                </a:lnTo>
                <a:lnTo>
                  <a:pt x="6" y="44"/>
                </a:lnTo>
                <a:lnTo>
                  <a:pt x="15" y="44"/>
                </a:lnTo>
                <a:lnTo>
                  <a:pt x="13" y="42"/>
                </a:lnTo>
                <a:lnTo>
                  <a:pt x="13" y="36"/>
                </a:lnTo>
                <a:lnTo>
                  <a:pt x="13" y="29"/>
                </a:lnTo>
                <a:lnTo>
                  <a:pt x="17" y="27"/>
                </a:lnTo>
                <a:lnTo>
                  <a:pt x="17" y="25"/>
                </a:lnTo>
                <a:lnTo>
                  <a:pt x="19" y="25"/>
                </a:lnTo>
                <a:lnTo>
                  <a:pt x="21" y="25"/>
                </a:lnTo>
                <a:lnTo>
                  <a:pt x="23" y="23"/>
                </a:lnTo>
                <a:lnTo>
                  <a:pt x="25" y="19"/>
                </a:lnTo>
                <a:lnTo>
                  <a:pt x="25" y="17"/>
                </a:lnTo>
                <a:lnTo>
                  <a:pt x="25" y="15"/>
                </a:lnTo>
                <a:lnTo>
                  <a:pt x="23" y="15"/>
                </a:lnTo>
                <a:lnTo>
                  <a:pt x="25" y="13"/>
                </a:lnTo>
                <a:lnTo>
                  <a:pt x="27" y="10"/>
                </a:lnTo>
                <a:lnTo>
                  <a:pt x="27" y="8"/>
                </a:lnTo>
                <a:lnTo>
                  <a:pt x="27" y="6"/>
                </a:lnTo>
                <a:lnTo>
                  <a:pt x="25" y="6"/>
                </a:lnTo>
                <a:lnTo>
                  <a:pt x="23" y="4"/>
                </a:lnTo>
                <a:lnTo>
                  <a:pt x="19" y="4"/>
                </a:lnTo>
                <a:lnTo>
                  <a:pt x="17" y="2"/>
                </a:lnTo>
                <a:lnTo>
                  <a:pt x="13" y="0"/>
                </a:lnTo>
                <a:lnTo>
                  <a:pt x="10" y="0"/>
                </a:lnTo>
                <a:lnTo>
                  <a:pt x="8" y="2"/>
                </a:lnTo>
                <a:close/>
              </a:path>
            </a:pathLst>
          </a:cu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9" name="Freeform 297"/>
          <p:cNvSpPr>
            <a:spLocks noChangeAspect="1"/>
          </p:cNvSpPr>
          <p:nvPr/>
        </p:nvSpPr>
        <p:spPr bwMode="auto">
          <a:xfrm>
            <a:off x="990600" y="6226175"/>
            <a:ext cx="66675" cy="117475"/>
          </a:xfrm>
          <a:custGeom>
            <a:avLst/>
            <a:gdLst>
              <a:gd name="T0" fmla="*/ 8 w 27"/>
              <a:gd name="T1" fmla="*/ 2 h 44"/>
              <a:gd name="T2" fmla="*/ 6 w 27"/>
              <a:gd name="T3" fmla="*/ 4 h 44"/>
              <a:gd name="T4" fmla="*/ 4 w 27"/>
              <a:gd name="T5" fmla="*/ 6 h 44"/>
              <a:gd name="T6" fmla="*/ 2 w 27"/>
              <a:gd name="T7" fmla="*/ 6 h 44"/>
              <a:gd name="T8" fmla="*/ 0 w 27"/>
              <a:gd name="T9" fmla="*/ 8 h 44"/>
              <a:gd name="T10" fmla="*/ 0 w 27"/>
              <a:gd name="T11" fmla="*/ 10 h 44"/>
              <a:gd name="T12" fmla="*/ 2 w 27"/>
              <a:gd name="T13" fmla="*/ 15 h 44"/>
              <a:gd name="T14" fmla="*/ 2 w 27"/>
              <a:gd name="T15" fmla="*/ 19 h 44"/>
              <a:gd name="T16" fmla="*/ 2 w 27"/>
              <a:gd name="T17" fmla="*/ 21 h 44"/>
              <a:gd name="T18" fmla="*/ 0 w 27"/>
              <a:gd name="T19" fmla="*/ 19 h 44"/>
              <a:gd name="T20" fmla="*/ 0 w 27"/>
              <a:gd name="T21" fmla="*/ 23 h 44"/>
              <a:gd name="T22" fmla="*/ 2 w 27"/>
              <a:gd name="T23" fmla="*/ 27 h 44"/>
              <a:gd name="T24" fmla="*/ 6 w 27"/>
              <a:gd name="T25" fmla="*/ 29 h 44"/>
              <a:gd name="T26" fmla="*/ 8 w 27"/>
              <a:gd name="T27" fmla="*/ 29 h 44"/>
              <a:gd name="T28" fmla="*/ 10 w 27"/>
              <a:gd name="T29" fmla="*/ 29 h 44"/>
              <a:gd name="T30" fmla="*/ 12 w 27"/>
              <a:gd name="T31" fmla="*/ 29 h 44"/>
              <a:gd name="T32" fmla="*/ 12 w 27"/>
              <a:gd name="T33" fmla="*/ 31 h 44"/>
              <a:gd name="T34" fmla="*/ 12 w 27"/>
              <a:gd name="T35" fmla="*/ 35 h 44"/>
              <a:gd name="T36" fmla="*/ 10 w 27"/>
              <a:gd name="T37" fmla="*/ 42 h 44"/>
              <a:gd name="T38" fmla="*/ 6 w 27"/>
              <a:gd name="T39" fmla="*/ 44 h 44"/>
              <a:gd name="T40" fmla="*/ 15 w 27"/>
              <a:gd name="T41" fmla="*/ 44 h 44"/>
              <a:gd name="T42" fmla="*/ 14 w 27"/>
              <a:gd name="T43" fmla="*/ 42 h 44"/>
              <a:gd name="T44" fmla="*/ 14 w 27"/>
              <a:gd name="T45" fmla="*/ 36 h 44"/>
              <a:gd name="T46" fmla="*/ 14 w 27"/>
              <a:gd name="T47" fmla="*/ 29 h 44"/>
              <a:gd name="T48" fmla="*/ 17 w 27"/>
              <a:gd name="T49" fmla="*/ 27 h 44"/>
              <a:gd name="T50" fmla="*/ 17 w 27"/>
              <a:gd name="T51" fmla="*/ 25 h 44"/>
              <a:gd name="T52" fmla="*/ 19 w 27"/>
              <a:gd name="T53" fmla="*/ 25 h 44"/>
              <a:gd name="T54" fmla="*/ 21 w 27"/>
              <a:gd name="T55" fmla="*/ 25 h 44"/>
              <a:gd name="T56" fmla="*/ 23 w 27"/>
              <a:gd name="T57" fmla="*/ 23 h 44"/>
              <a:gd name="T58" fmla="*/ 25 w 27"/>
              <a:gd name="T59" fmla="*/ 19 h 44"/>
              <a:gd name="T60" fmla="*/ 25 w 27"/>
              <a:gd name="T61" fmla="*/ 17 h 44"/>
              <a:gd name="T62" fmla="*/ 25 w 27"/>
              <a:gd name="T63" fmla="*/ 15 h 44"/>
              <a:gd name="T64" fmla="*/ 23 w 27"/>
              <a:gd name="T65" fmla="*/ 15 h 44"/>
              <a:gd name="T66" fmla="*/ 25 w 27"/>
              <a:gd name="T67" fmla="*/ 13 h 44"/>
              <a:gd name="T68" fmla="*/ 27 w 27"/>
              <a:gd name="T69" fmla="*/ 10 h 44"/>
              <a:gd name="T70" fmla="*/ 27 w 27"/>
              <a:gd name="T71" fmla="*/ 8 h 44"/>
              <a:gd name="T72" fmla="*/ 27 w 27"/>
              <a:gd name="T73" fmla="*/ 6 h 44"/>
              <a:gd name="T74" fmla="*/ 25 w 27"/>
              <a:gd name="T75" fmla="*/ 6 h 44"/>
              <a:gd name="T76" fmla="*/ 23 w 27"/>
              <a:gd name="T77" fmla="*/ 4 h 44"/>
              <a:gd name="T78" fmla="*/ 19 w 27"/>
              <a:gd name="T79" fmla="*/ 4 h 44"/>
              <a:gd name="T80" fmla="*/ 17 w 27"/>
              <a:gd name="T81" fmla="*/ 2 h 44"/>
              <a:gd name="T82" fmla="*/ 14 w 27"/>
              <a:gd name="T83" fmla="*/ 0 h 44"/>
              <a:gd name="T84" fmla="*/ 10 w 27"/>
              <a:gd name="T85" fmla="*/ 0 h 44"/>
              <a:gd name="T86" fmla="*/ 8 w 27"/>
              <a:gd name="T87" fmla="*/ 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" h="44">
                <a:moveTo>
                  <a:pt x="8" y="2"/>
                </a:moveTo>
                <a:lnTo>
                  <a:pt x="6" y="4"/>
                </a:lnTo>
                <a:lnTo>
                  <a:pt x="4" y="6"/>
                </a:lnTo>
                <a:lnTo>
                  <a:pt x="2" y="6"/>
                </a:lnTo>
                <a:lnTo>
                  <a:pt x="0" y="8"/>
                </a:lnTo>
                <a:lnTo>
                  <a:pt x="0" y="10"/>
                </a:lnTo>
                <a:lnTo>
                  <a:pt x="2" y="15"/>
                </a:lnTo>
                <a:lnTo>
                  <a:pt x="2" y="19"/>
                </a:lnTo>
                <a:lnTo>
                  <a:pt x="2" y="21"/>
                </a:lnTo>
                <a:lnTo>
                  <a:pt x="0" y="19"/>
                </a:lnTo>
                <a:lnTo>
                  <a:pt x="0" y="23"/>
                </a:lnTo>
                <a:lnTo>
                  <a:pt x="2" y="27"/>
                </a:lnTo>
                <a:lnTo>
                  <a:pt x="6" y="29"/>
                </a:lnTo>
                <a:lnTo>
                  <a:pt x="8" y="29"/>
                </a:lnTo>
                <a:lnTo>
                  <a:pt x="10" y="29"/>
                </a:lnTo>
                <a:lnTo>
                  <a:pt x="12" y="29"/>
                </a:lnTo>
                <a:lnTo>
                  <a:pt x="12" y="31"/>
                </a:lnTo>
                <a:lnTo>
                  <a:pt x="12" y="35"/>
                </a:lnTo>
                <a:lnTo>
                  <a:pt x="10" y="42"/>
                </a:lnTo>
                <a:lnTo>
                  <a:pt x="6" y="44"/>
                </a:lnTo>
                <a:lnTo>
                  <a:pt x="15" y="44"/>
                </a:lnTo>
                <a:lnTo>
                  <a:pt x="14" y="42"/>
                </a:lnTo>
                <a:lnTo>
                  <a:pt x="14" y="36"/>
                </a:lnTo>
                <a:lnTo>
                  <a:pt x="14" y="29"/>
                </a:lnTo>
                <a:lnTo>
                  <a:pt x="17" y="27"/>
                </a:lnTo>
                <a:lnTo>
                  <a:pt x="17" y="25"/>
                </a:lnTo>
                <a:lnTo>
                  <a:pt x="19" y="25"/>
                </a:lnTo>
                <a:lnTo>
                  <a:pt x="21" y="25"/>
                </a:lnTo>
                <a:lnTo>
                  <a:pt x="23" y="23"/>
                </a:lnTo>
                <a:lnTo>
                  <a:pt x="25" y="19"/>
                </a:lnTo>
                <a:lnTo>
                  <a:pt x="25" y="17"/>
                </a:lnTo>
                <a:lnTo>
                  <a:pt x="25" y="15"/>
                </a:lnTo>
                <a:lnTo>
                  <a:pt x="23" y="15"/>
                </a:lnTo>
                <a:lnTo>
                  <a:pt x="25" y="13"/>
                </a:lnTo>
                <a:lnTo>
                  <a:pt x="27" y="10"/>
                </a:lnTo>
                <a:lnTo>
                  <a:pt x="27" y="8"/>
                </a:lnTo>
                <a:lnTo>
                  <a:pt x="27" y="6"/>
                </a:lnTo>
                <a:lnTo>
                  <a:pt x="25" y="6"/>
                </a:lnTo>
                <a:lnTo>
                  <a:pt x="23" y="4"/>
                </a:lnTo>
                <a:lnTo>
                  <a:pt x="19" y="4"/>
                </a:lnTo>
                <a:lnTo>
                  <a:pt x="17" y="2"/>
                </a:lnTo>
                <a:lnTo>
                  <a:pt x="14" y="0"/>
                </a:lnTo>
                <a:lnTo>
                  <a:pt x="10" y="0"/>
                </a:lnTo>
                <a:lnTo>
                  <a:pt x="8" y="2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0" name="Freeform 298"/>
          <p:cNvSpPr>
            <a:spLocks noChangeAspect="1"/>
          </p:cNvSpPr>
          <p:nvPr/>
        </p:nvSpPr>
        <p:spPr bwMode="auto">
          <a:xfrm>
            <a:off x="1085850" y="6226175"/>
            <a:ext cx="63500" cy="122238"/>
          </a:xfrm>
          <a:custGeom>
            <a:avLst/>
            <a:gdLst>
              <a:gd name="T0" fmla="*/ 26 w 26"/>
              <a:gd name="T1" fmla="*/ 46 h 46"/>
              <a:gd name="T2" fmla="*/ 26 w 26"/>
              <a:gd name="T3" fmla="*/ 8 h 46"/>
              <a:gd name="T4" fmla="*/ 13 w 26"/>
              <a:gd name="T5" fmla="*/ 0 h 46"/>
              <a:gd name="T6" fmla="*/ 0 w 26"/>
              <a:gd name="T7" fmla="*/ 8 h 46"/>
              <a:gd name="T8" fmla="*/ 0 w 26"/>
              <a:gd name="T9" fmla="*/ 46 h 46"/>
              <a:gd name="T10" fmla="*/ 26 w 26"/>
              <a:gd name="T11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46">
                <a:moveTo>
                  <a:pt x="26" y="46"/>
                </a:moveTo>
                <a:lnTo>
                  <a:pt x="26" y="8"/>
                </a:lnTo>
                <a:lnTo>
                  <a:pt x="13" y="0"/>
                </a:lnTo>
                <a:lnTo>
                  <a:pt x="0" y="8"/>
                </a:lnTo>
                <a:lnTo>
                  <a:pt x="0" y="46"/>
                </a:lnTo>
                <a:lnTo>
                  <a:pt x="26" y="46"/>
                </a:lnTo>
                <a:close/>
              </a:path>
            </a:pathLst>
          </a:custGeom>
          <a:solidFill>
            <a:srgbClr val="A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1" name="Freeform 299"/>
          <p:cNvSpPr>
            <a:spLocks noChangeAspect="1"/>
          </p:cNvSpPr>
          <p:nvPr/>
        </p:nvSpPr>
        <p:spPr bwMode="auto">
          <a:xfrm>
            <a:off x="1081088" y="6221413"/>
            <a:ext cx="63500" cy="122237"/>
          </a:xfrm>
          <a:custGeom>
            <a:avLst/>
            <a:gdLst>
              <a:gd name="T0" fmla="*/ 26 w 26"/>
              <a:gd name="T1" fmla="*/ 46 h 46"/>
              <a:gd name="T2" fmla="*/ 26 w 26"/>
              <a:gd name="T3" fmla="*/ 8 h 46"/>
              <a:gd name="T4" fmla="*/ 13 w 26"/>
              <a:gd name="T5" fmla="*/ 0 h 46"/>
              <a:gd name="T6" fmla="*/ 0 w 26"/>
              <a:gd name="T7" fmla="*/ 8 h 46"/>
              <a:gd name="T8" fmla="*/ 0 w 26"/>
              <a:gd name="T9" fmla="*/ 46 h 46"/>
              <a:gd name="T10" fmla="*/ 26 w 26"/>
              <a:gd name="T11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46">
                <a:moveTo>
                  <a:pt x="26" y="46"/>
                </a:moveTo>
                <a:lnTo>
                  <a:pt x="26" y="8"/>
                </a:lnTo>
                <a:lnTo>
                  <a:pt x="13" y="0"/>
                </a:lnTo>
                <a:lnTo>
                  <a:pt x="0" y="8"/>
                </a:lnTo>
                <a:lnTo>
                  <a:pt x="0" y="46"/>
                </a:lnTo>
                <a:lnTo>
                  <a:pt x="26" y="46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2" name="Rectangle 300"/>
          <p:cNvSpPr>
            <a:spLocks noChangeAspect="1" noChangeArrowheads="1"/>
          </p:cNvSpPr>
          <p:nvPr/>
        </p:nvSpPr>
        <p:spPr bwMode="auto">
          <a:xfrm>
            <a:off x="1093788" y="6248400"/>
            <a:ext cx="9525" cy="44450"/>
          </a:xfrm>
          <a:prstGeom prst="rect">
            <a:avLst/>
          </a:prstGeom>
          <a:solidFill>
            <a:srgbClr val="D9B3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3" name="Rectangle 301"/>
          <p:cNvSpPr>
            <a:spLocks noChangeAspect="1" noChangeArrowheads="1"/>
          </p:cNvSpPr>
          <p:nvPr/>
        </p:nvSpPr>
        <p:spPr bwMode="auto">
          <a:xfrm>
            <a:off x="1087438" y="6242050"/>
            <a:ext cx="11112" cy="4603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4" name="Rectangle 302"/>
          <p:cNvSpPr>
            <a:spLocks noChangeAspect="1" noChangeArrowheads="1"/>
          </p:cNvSpPr>
          <p:nvPr/>
        </p:nvSpPr>
        <p:spPr bwMode="auto">
          <a:xfrm>
            <a:off x="1136650" y="6248400"/>
            <a:ext cx="4763" cy="100013"/>
          </a:xfrm>
          <a:prstGeom prst="rect">
            <a:avLst/>
          </a:prstGeom>
          <a:solidFill>
            <a:srgbClr val="D9B3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5" name="Rectangle 303"/>
          <p:cNvSpPr>
            <a:spLocks noChangeAspect="1" noChangeArrowheads="1"/>
          </p:cNvSpPr>
          <p:nvPr/>
        </p:nvSpPr>
        <p:spPr bwMode="auto">
          <a:xfrm>
            <a:off x="1131888" y="6242050"/>
            <a:ext cx="4762" cy="1016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6" name="Rectangle 304"/>
          <p:cNvSpPr>
            <a:spLocks noChangeAspect="1" noChangeArrowheads="1"/>
          </p:cNvSpPr>
          <p:nvPr/>
        </p:nvSpPr>
        <p:spPr bwMode="auto">
          <a:xfrm>
            <a:off x="1025525" y="6313488"/>
            <a:ext cx="68263" cy="34925"/>
          </a:xfrm>
          <a:prstGeom prst="rect">
            <a:avLst/>
          </a:prstGeom>
          <a:solidFill>
            <a:srgbClr val="A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7" name="Rectangle 305"/>
          <p:cNvSpPr>
            <a:spLocks noChangeAspect="1" noChangeArrowheads="1"/>
          </p:cNvSpPr>
          <p:nvPr/>
        </p:nvSpPr>
        <p:spPr bwMode="auto">
          <a:xfrm>
            <a:off x="1020763" y="6308725"/>
            <a:ext cx="66675" cy="349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8" name="Freeform 306"/>
          <p:cNvSpPr>
            <a:spLocks noChangeAspect="1"/>
          </p:cNvSpPr>
          <p:nvPr/>
        </p:nvSpPr>
        <p:spPr bwMode="auto">
          <a:xfrm>
            <a:off x="1016000" y="6288088"/>
            <a:ext cx="82550" cy="25400"/>
          </a:xfrm>
          <a:custGeom>
            <a:avLst/>
            <a:gdLst>
              <a:gd name="T0" fmla="*/ 0 w 34"/>
              <a:gd name="T1" fmla="*/ 10 h 10"/>
              <a:gd name="T2" fmla="*/ 34 w 34"/>
              <a:gd name="T3" fmla="*/ 10 h 10"/>
              <a:gd name="T4" fmla="*/ 29 w 34"/>
              <a:gd name="T5" fmla="*/ 0 h 10"/>
              <a:gd name="T6" fmla="*/ 7 w 34"/>
              <a:gd name="T7" fmla="*/ 0 h 10"/>
              <a:gd name="T8" fmla="*/ 0 w 34"/>
              <a:gd name="T9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10">
                <a:moveTo>
                  <a:pt x="0" y="10"/>
                </a:moveTo>
                <a:lnTo>
                  <a:pt x="34" y="10"/>
                </a:lnTo>
                <a:lnTo>
                  <a:pt x="29" y="0"/>
                </a:lnTo>
                <a:lnTo>
                  <a:pt x="7" y="0"/>
                </a:lnTo>
                <a:lnTo>
                  <a:pt x="0" y="10"/>
                </a:lnTo>
                <a:close/>
              </a:path>
            </a:pathLst>
          </a:custGeom>
          <a:solidFill>
            <a:srgbClr val="D9B3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" name="Freeform 307"/>
          <p:cNvSpPr>
            <a:spLocks noChangeAspect="1"/>
          </p:cNvSpPr>
          <p:nvPr/>
        </p:nvSpPr>
        <p:spPr bwMode="auto">
          <a:xfrm>
            <a:off x="1011238" y="6281738"/>
            <a:ext cx="82550" cy="26987"/>
          </a:xfrm>
          <a:custGeom>
            <a:avLst/>
            <a:gdLst>
              <a:gd name="T0" fmla="*/ 0 w 34"/>
              <a:gd name="T1" fmla="*/ 10 h 10"/>
              <a:gd name="T2" fmla="*/ 34 w 34"/>
              <a:gd name="T3" fmla="*/ 10 h 10"/>
              <a:gd name="T4" fmla="*/ 29 w 34"/>
              <a:gd name="T5" fmla="*/ 0 h 10"/>
              <a:gd name="T6" fmla="*/ 7 w 34"/>
              <a:gd name="T7" fmla="*/ 0 h 10"/>
              <a:gd name="T8" fmla="*/ 0 w 34"/>
              <a:gd name="T9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10">
                <a:moveTo>
                  <a:pt x="0" y="10"/>
                </a:moveTo>
                <a:lnTo>
                  <a:pt x="34" y="10"/>
                </a:lnTo>
                <a:lnTo>
                  <a:pt x="29" y="0"/>
                </a:lnTo>
                <a:lnTo>
                  <a:pt x="7" y="0"/>
                </a:lnTo>
                <a:lnTo>
                  <a:pt x="0" y="1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" name="Freeform 308"/>
          <p:cNvSpPr>
            <a:spLocks noChangeAspect="1"/>
          </p:cNvSpPr>
          <p:nvPr/>
        </p:nvSpPr>
        <p:spPr bwMode="auto">
          <a:xfrm>
            <a:off x="1027113" y="6319838"/>
            <a:ext cx="60325" cy="1587"/>
          </a:xfrm>
          <a:custGeom>
            <a:avLst/>
            <a:gdLst>
              <a:gd name="T0" fmla="*/ 25 w 25"/>
              <a:gd name="T1" fmla="*/ 0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25" y="0"/>
                </a:moveTo>
                <a:lnTo>
                  <a:pt x="0" y="0"/>
                </a:lnTo>
                <a:lnTo>
                  <a:pt x="25" y="0"/>
                </a:lnTo>
                <a:close/>
              </a:path>
            </a:pathLst>
          </a:custGeom>
          <a:solidFill>
            <a:srgbClr val="D9B3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" name="Freeform 309"/>
          <p:cNvSpPr>
            <a:spLocks noChangeAspect="1"/>
          </p:cNvSpPr>
          <p:nvPr/>
        </p:nvSpPr>
        <p:spPr bwMode="auto">
          <a:xfrm>
            <a:off x="1025525" y="6313488"/>
            <a:ext cx="60325" cy="3175"/>
          </a:xfrm>
          <a:custGeom>
            <a:avLst/>
            <a:gdLst>
              <a:gd name="T0" fmla="*/ 25 w 25"/>
              <a:gd name="T1" fmla="*/ 0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25" y="0"/>
                </a:moveTo>
                <a:lnTo>
                  <a:pt x="0" y="0"/>
                </a:lnTo>
                <a:lnTo>
                  <a:pt x="25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" name="Rectangle 310"/>
          <p:cNvSpPr>
            <a:spLocks noChangeAspect="1" noChangeArrowheads="1"/>
          </p:cNvSpPr>
          <p:nvPr/>
        </p:nvSpPr>
        <p:spPr bwMode="auto">
          <a:xfrm>
            <a:off x="1027113" y="6327775"/>
            <a:ext cx="25400" cy="20638"/>
          </a:xfrm>
          <a:prstGeom prst="rect">
            <a:avLst/>
          </a:prstGeom>
          <a:solidFill>
            <a:srgbClr val="D9B3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" name="Rectangle 311"/>
          <p:cNvSpPr>
            <a:spLocks noChangeAspect="1" noChangeArrowheads="1"/>
          </p:cNvSpPr>
          <p:nvPr/>
        </p:nvSpPr>
        <p:spPr bwMode="auto">
          <a:xfrm>
            <a:off x="1025525" y="6321425"/>
            <a:ext cx="22225" cy="222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" name="Freeform 312"/>
          <p:cNvSpPr>
            <a:spLocks noChangeAspect="1"/>
          </p:cNvSpPr>
          <p:nvPr/>
        </p:nvSpPr>
        <p:spPr bwMode="auto">
          <a:xfrm>
            <a:off x="1819275" y="6332538"/>
            <a:ext cx="2828925" cy="525462"/>
          </a:xfrm>
          <a:custGeom>
            <a:avLst/>
            <a:gdLst>
              <a:gd name="T0" fmla="*/ 601 w 601"/>
              <a:gd name="T1" fmla="*/ 142 h 198"/>
              <a:gd name="T2" fmla="*/ 8 w 601"/>
              <a:gd name="T3" fmla="*/ 0 h 198"/>
              <a:gd name="T4" fmla="*/ 0 w 601"/>
              <a:gd name="T5" fmla="*/ 0 h 198"/>
              <a:gd name="T6" fmla="*/ 476 w 601"/>
              <a:gd name="T7" fmla="*/ 198 h 198"/>
              <a:gd name="T8" fmla="*/ 601 w 601"/>
              <a:gd name="T9" fmla="*/ 198 h 198"/>
              <a:gd name="T10" fmla="*/ 601 w 601"/>
              <a:gd name="T11" fmla="*/ 142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1" h="198">
                <a:moveTo>
                  <a:pt x="601" y="142"/>
                </a:moveTo>
                <a:lnTo>
                  <a:pt x="8" y="0"/>
                </a:lnTo>
                <a:lnTo>
                  <a:pt x="0" y="0"/>
                </a:lnTo>
                <a:lnTo>
                  <a:pt x="476" y="198"/>
                </a:lnTo>
                <a:lnTo>
                  <a:pt x="601" y="198"/>
                </a:lnTo>
                <a:lnTo>
                  <a:pt x="601" y="142"/>
                </a:lnTo>
                <a:close/>
              </a:path>
            </a:pathLst>
          </a:custGeom>
          <a:solidFill>
            <a:srgbClr val="48C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" name="Freeform 313"/>
          <p:cNvSpPr>
            <a:spLocks noChangeAspect="1"/>
          </p:cNvSpPr>
          <p:nvPr/>
        </p:nvSpPr>
        <p:spPr bwMode="auto">
          <a:xfrm>
            <a:off x="1931988" y="6332538"/>
            <a:ext cx="1801812" cy="244475"/>
          </a:xfrm>
          <a:custGeom>
            <a:avLst/>
            <a:gdLst>
              <a:gd name="T0" fmla="*/ 0 w 555"/>
              <a:gd name="T1" fmla="*/ 0 h 92"/>
              <a:gd name="T2" fmla="*/ 555 w 555"/>
              <a:gd name="T3" fmla="*/ 92 h 92"/>
              <a:gd name="T4" fmla="*/ 555 w 555"/>
              <a:gd name="T5" fmla="*/ 31 h 92"/>
              <a:gd name="T6" fmla="*/ 21 w 555"/>
              <a:gd name="T7" fmla="*/ 0 h 92"/>
              <a:gd name="T8" fmla="*/ 0 w 555"/>
              <a:gd name="T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5" h="92">
                <a:moveTo>
                  <a:pt x="0" y="0"/>
                </a:moveTo>
                <a:lnTo>
                  <a:pt x="555" y="92"/>
                </a:lnTo>
                <a:lnTo>
                  <a:pt x="555" y="31"/>
                </a:lnTo>
                <a:lnTo>
                  <a:pt x="2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" name="Line 314"/>
          <p:cNvSpPr>
            <a:spLocks noChangeAspect="1" noChangeShapeType="1"/>
          </p:cNvSpPr>
          <p:nvPr/>
        </p:nvSpPr>
        <p:spPr bwMode="auto">
          <a:xfrm>
            <a:off x="657225" y="6426200"/>
            <a:ext cx="1588" cy="1222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" name="Line 315"/>
          <p:cNvSpPr>
            <a:spLocks noChangeAspect="1" noChangeShapeType="1"/>
          </p:cNvSpPr>
          <p:nvPr/>
        </p:nvSpPr>
        <p:spPr bwMode="auto">
          <a:xfrm>
            <a:off x="688975" y="6419850"/>
            <a:ext cx="1588" cy="1222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" name="Line 316"/>
          <p:cNvSpPr>
            <a:spLocks noChangeAspect="1" noChangeShapeType="1"/>
          </p:cNvSpPr>
          <p:nvPr/>
        </p:nvSpPr>
        <p:spPr bwMode="auto">
          <a:xfrm>
            <a:off x="717550" y="6415088"/>
            <a:ext cx="1588" cy="1158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" name="Line 317"/>
          <p:cNvSpPr>
            <a:spLocks noChangeAspect="1" noChangeShapeType="1"/>
          </p:cNvSpPr>
          <p:nvPr/>
        </p:nvSpPr>
        <p:spPr bwMode="auto">
          <a:xfrm>
            <a:off x="744538" y="6410325"/>
            <a:ext cx="1587" cy="1111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0" name="Line 318"/>
          <p:cNvSpPr>
            <a:spLocks noChangeAspect="1" noChangeShapeType="1"/>
          </p:cNvSpPr>
          <p:nvPr/>
        </p:nvSpPr>
        <p:spPr bwMode="auto">
          <a:xfrm>
            <a:off x="773113" y="6410325"/>
            <a:ext cx="3175" cy="1047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1" name="Line 319"/>
          <p:cNvSpPr>
            <a:spLocks noChangeAspect="1" noChangeShapeType="1"/>
          </p:cNvSpPr>
          <p:nvPr/>
        </p:nvSpPr>
        <p:spPr bwMode="auto">
          <a:xfrm>
            <a:off x="800100" y="6403975"/>
            <a:ext cx="1588" cy="1031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2" name="Line 320"/>
          <p:cNvSpPr>
            <a:spLocks noChangeAspect="1" noChangeShapeType="1"/>
          </p:cNvSpPr>
          <p:nvPr/>
        </p:nvSpPr>
        <p:spPr bwMode="auto">
          <a:xfrm>
            <a:off x="823913" y="6399213"/>
            <a:ext cx="3175" cy="1031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3" name="Line 321"/>
          <p:cNvSpPr>
            <a:spLocks noChangeAspect="1" noChangeShapeType="1"/>
          </p:cNvSpPr>
          <p:nvPr/>
        </p:nvSpPr>
        <p:spPr bwMode="auto">
          <a:xfrm>
            <a:off x="847725" y="6394450"/>
            <a:ext cx="3175" cy="968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4" name="Line 322"/>
          <p:cNvSpPr>
            <a:spLocks noChangeAspect="1" noChangeShapeType="1"/>
          </p:cNvSpPr>
          <p:nvPr/>
        </p:nvSpPr>
        <p:spPr bwMode="auto">
          <a:xfrm>
            <a:off x="869950" y="6394450"/>
            <a:ext cx="3175" cy="873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5" name="Line 323"/>
          <p:cNvSpPr>
            <a:spLocks noChangeAspect="1" noChangeShapeType="1"/>
          </p:cNvSpPr>
          <p:nvPr/>
        </p:nvSpPr>
        <p:spPr bwMode="auto">
          <a:xfrm>
            <a:off x="893763" y="6388100"/>
            <a:ext cx="3175" cy="873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6" name="Line 324"/>
          <p:cNvSpPr>
            <a:spLocks noChangeAspect="1" noChangeShapeType="1"/>
          </p:cNvSpPr>
          <p:nvPr/>
        </p:nvSpPr>
        <p:spPr bwMode="auto">
          <a:xfrm>
            <a:off x="911225" y="6386513"/>
            <a:ext cx="3175" cy="793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7" name="Line 325"/>
          <p:cNvSpPr>
            <a:spLocks noChangeAspect="1" noChangeShapeType="1"/>
          </p:cNvSpPr>
          <p:nvPr/>
        </p:nvSpPr>
        <p:spPr bwMode="auto">
          <a:xfrm>
            <a:off x="930275" y="6386513"/>
            <a:ext cx="3175" cy="730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8" name="Line 326"/>
          <p:cNvSpPr>
            <a:spLocks noChangeAspect="1" noChangeShapeType="1"/>
          </p:cNvSpPr>
          <p:nvPr/>
        </p:nvSpPr>
        <p:spPr bwMode="auto">
          <a:xfrm>
            <a:off x="949325" y="6380163"/>
            <a:ext cx="3175" cy="698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9" name="Line 327"/>
          <p:cNvSpPr>
            <a:spLocks noChangeAspect="1" noChangeShapeType="1"/>
          </p:cNvSpPr>
          <p:nvPr/>
        </p:nvSpPr>
        <p:spPr bwMode="auto">
          <a:xfrm>
            <a:off x="969963" y="6375400"/>
            <a:ext cx="1587" cy="666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00" name="Line 328"/>
          <p:cNvSpPr>
            <a:spLocks noChangeAspect="1" noChangeShapeType="1"/>
          </p:cNvSpPr>
          <p:nvPr/>
        </p:nvSpPr>
        <p:spPr bwMode="auto">
          <a:xfrm>
            <a:off x="985838" y="6375400"/>
            <a:ext cx="3175" cy="60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01" name="Line 329"/>
          <p:cNvSpPr>
            <a:spLocks noChangeAspect="1" noChangeShapeType="1"/>
          </p:cNvSpPr>
          <p:nvPr/>
        </p:nvSpPr>
        <p:spPr bwMode="auto">
          <a:xfrm>
            <a:off x="1000125" y="6370638"/>
            <a:ext cx="3175" cy="555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02" name="Line 330"/>
          <p:cNvSpPr>
            <a:spLocks noChangeAspect="1" noChangeShapeType="1"/>
          </p:cNvSpPr>
          <p:nvPr/>
        </p:nvSpPr>
        <p:spPr bwMode="auto">
          <a:xfrm>
            <a:off x="1020763" y="6364288"/>
            <a:ext cx="1587" cy="555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03" name="Line 331"/>
          <p:cNvSpPr>
            <a:spLocks noChangeAspect="1" noChangeShapeType="1"/>
          </p:cNvSpPr>
          <p:nvPr/>
        </p:nvSpPr>
        <p:spPr bwMode="auto">
          <a:xfrm>
            <a:off x="1031875" y="6364288"/>
            <a:ext cx="3175" cy="508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04" name="Line 332"/>
          <p:cNvSpPr>
            <a:spLocks noChangeAspect="1" noChangeShapeType="1"/>
          </p:cNvSpPr>
          <p:nvPr/>
        </p:nvSpPr>
        <p:spPr bwMode="auto">
          <a:xfrm>
            <a:off x="1047750" y="6359525"/>
            <a:ext cx="1588" cy="444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05" name="Line 333"/>
          <p:cNvSpPr>
            <a:spLocks noChangeAspect="1" noChangeShapeType="1"/>
          </p:cNvSpPr>
          <p:nvPr/>
        </p:nvSpPr>
        <p:spPr bwMode="auto">
          <a:xfrm>
            <a:off x="1057275" y="6354763"/>
            <a:ext cx="1588" cy="444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06" name="Line 334"/>
          <p:cNvSpPr>
            <a:spLocks noChangeAspect="1" noChangeShapeType="1"/>
          </p:cNvSpPr>
          <p:nvPr/>
        </p:nvSpPr>
        <p:spPr bwMode="auto">
          <a:xfrm>
            <a:off x="1071563" y="6354763"/>
            <a:ext cx="1587" cy="396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07" name="Line 335"/>
          <p:cNvSpPr>
            <a:spLocks noChangeAspect="1" noChangeShapeType="1"/>
          </p:cNvSpPr>
          <p:nvPr/>
        </p:nvSpPr>
        <p:spPr bwMode="auto">
          <a:xfrm>
            <a:off x="1085850" y="6348413"/>
            <a:ext cx="1588" cy="396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08" name="Line 336"/>
          <p:cNvSpPr>
            <a:spLocks noChangeAspect="1" noChangeShapeType="1"/>
          </p:cNvSpPr>
          <p:nvPr/>
        </p:nvSpPr>
        <p:spPr bwMode="auto">
          <a:xfrm>
            <a:off x="1093788" y="6343650"/>
            <a:ext cx="1587" cy="428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09" name="Line 337"/>
          <p:cNvSpPr>
            <a:spLocks noChangeAspect="1" noChangeShapeType="1"/>
          </p:cNvSpPr>
          <p:nvPr/>
        </p:nvSpPr>
        <p:spPr bwMode="auto">
          <a:xfrm>
            <a:off x="1108075" y="6343650"/>
            <a:ext cx="1588" cy="365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0" name="Line 338"/>
          <p:cNvSpPr>
            <a:spLocks noChangeAspect="1" noChangeShapeType="1"/>
          </p:cNvSpPr>
          <p:nvPr/>
        </p:nvSpPr>
        <p:spPr bwMode="auto">
          <a:xfrm>
            <a:off x="1122363" y="6338888"/>
            <a:ext cx="1587" cy="365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1" name="Line 339"/>
          <p:cNvSpPr>
            <a:spLocks noChangeAspect="1" noChangeShapeType="1"/>
          </p:cNvSpPr>
          <p:nvPr/>
        </p:nvSpPr>
        <p:spPr bwMode="auto">
          <a:xfrm>
            <a:off x="1131888" y="6332538"/>
            <a:ext cx="1587" cy="381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2" name="Line 340"/>
          <p:cNvSpPr>
            <a:spLocks noChangeAspect="1" noChangeShapeType="1"/>
          </p:cNvSpPr>
          <p:nvPr/>
        </p:nvSpPr>
        <p:spPr bwMode="auto">
          <a:xfrm>
            <a:off x="1144588" y="6332538"/>
            <a:ext cx="1587" cy="317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3" name="Line 341"/>
          <p:cNvSpPr>
            <a:spLocks noChangeAspect="1" noChangeShapeType="1"/>
          </p:cNvSpPr>
          <p:nvPr/>
        </p:nvSpPr>
        <p:spPr bwMode="auto">
          <a:xfrm>
            <a:off x="1154113" y="6327775"/>
            <a:ext cx="1587" cy="317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4" name="Line 342"/>
          <p:cNvSpPr>
            <a:spLocks noChangeAspect="1" noChangeShapeType="1"/>
          </p:cNvSpPr>
          <p:nvPr/>
        </p:nvSpPr>
        <p:spPr bwMode="auto">
          <a:xfrm>
            <a:off x="1168400" y="6321425"/>
            <a:ext cx="1588" cy="333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5" name="Line 343"/>
          <p:cNvSpPr>
            <a:spLocks noChangeAspect="1" noChangeShapeType="1"/>
          </p:cNvSpPr>
          <p:nvPr/>
        </p:nvSpPr>
        <p:spPr bwMode="auto">
          <a:xfrm>
            <a:off x="1182688" y="6319838"/>
            <a:ext cx="3175" cy="285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6" name="Line 344"/>
          <p:cNvSpPr>
            <a:spLocks noChangeAspect="1" noChangeShapeType="1"/>
          </p:cNvSpPr>
          <p:nvPr/>
        </p:nvSpPr>
        <p:spPr bwMode="auto">
          <a:xfrm>
            <a:off x="1192213" y="6319838"/>
            <a:ext cx="3175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7" name="Line 345"/>
          <p:cNvSpPr>
            <a:spLocks noChangeAspect="1" noChangeShapeType="1"/>
          </p:cNvSpPr>
          <p:nvPr/>
        </p:nvSpPr>
        <p:spPr bwMode="auto">
          <a:xfrm>
            <a:off x="1204913" y="6313488"/>
            <a:ext cx="1587" cy="25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8" name="Line 346"/>
          <p:cNvSpPr>
            <a:spLocks noChangeAspect="1" noChangeShapeType="1"/>
          </p:cNvSpPr>
          <p:nvPr/>
        </p:nvSpPr>
        <p:spPr bwMode="auto">
          <a:xfrm>
            <a:off x="1219200" y="6308725"/>
            <a:ext cx="1588" cy="238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9" name="Line 347"/>
          <p:cNvSpPr>
            <a:spLocks noChangeAspect="1" noChangeShapeType="1"/>
          </p:cNvSpPr>
          <p:nvPr/>
        </p:nvSpPr>
        <p:spPr bwMode="auto">
          <a:xfrm>
            <a:off x="1228725" y="6303963"/>
            <a:ext cx="3175" cy="23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0" name="Line 348"/>
          <p:cNvSpPr>
            <a:spLocks noChangeAspect="1" noChangeShapeType="1"/>
          </p:cNvSpPr>
          <p:nvPr/>
        </p:nvSpPr>
        <p:spPr bwMode="auto">
          <a:xfrm>
            <a:off x="41275" y="6465888"/>
            <a:ext cx="1588" cy="2349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1" name="Line 349"/>
          <p:cNvSpPr>
            <a:spLocks noChangeAspect="1" noChangeShapeType="1"/>
          </p:cNvSpPr>
          <p:nvPr/>
        </p:nvSpPr>
        <p:spPr bwMode="auto">
          <a:xfrm>
            <a:off x="438150" y="6450013"/>
            <a:ext cx="3175" cy="1587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2" name="Line 350"/>
          <p:cNvSpPr>
            <a:spLocks noChangeAspect="1" noChangeShapeType="1"/>
          </p:cNvSpPr>
          <p:nvPr/>
        </p:nvSpPr>
        <p:spPr bwMode="auto">
          <a:xfrm>
            <a:off x="212725" y="6465888"/>
            <a:ext cx="3175" cy="1984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3" name="Line 351"/>
          <p:cNvSpPr>
            <a:spLocks noChangeAspect="1" noChangeShapeType="1"/>
          </p:cNvSpPr>
          <p:nvPr/>
        </p:nvSpPr>
        <p:spPr bwMode="auto">
          <a:xfrm>
            <a:off x="279400" y="6465888"/>
            <a:ext cx="1588" cy="1825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4" name="Line 352"/>
          <p:cNvSpPr>
            <a:spLocks noChangeAspect="1" noChangeShapeType="1"/>
          </p:cNvSpPr>
          <p:nvPr/>
        </p:nvSpPr>
        <p:spPr bwMode="auto">
          <a:xfrm>
            <a:off x="334963" y="6454775"/>
            <a:ext cx="1587" cy="1809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5" name="Line 353"/>
          <p:cNvSpPr>
            <a:spLocks noChangeAspect="1" noChangeShapeType="1"/>
          </p:cNvSpPr>
          <p:nvPr/>
        </p:nvSpPr>
        <p:spPr bwMode="auto">
          <a:xfrm>
            <a:off x="385763" y="6454775"/>
            <a:ext cx="1587" cy="1651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6" name="Line 354"/>
          <p:cNvSpPr>
            <a:spLocks noChangeAspect="1" noChangeShapeType="1"/>
          </p:cNvSpPr>
          <p:nvPr/>
        </p:nvSpPr>
        <p:spPr bwMode="auto">
          <a:xfrm>
            <a:off x="130175" y="6465888"/>
            <a:ext cx="3175" cy="2190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7" name="Line 355"/>
          <p:cNvSpPr>
            <a:spLocks noChangeAspect="1" noChangeShapeType="1"/>
          </p:cNvSpPr>
          <p:nvPr/>
        </p:nvSpPr>
        <p:spPr bwMode="auto">
          <a:xfrm>
            <a:off x="474663" y="6446838"/>
            <a:ext cx="3175" cy="15081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8" name="Line 356"/>
          <p:cNvSpPr>
            <a:spLocks noChangeAspect="1" noChangeShapeType="1"/>
          </p:cNvSpPr>
          <p:nvPr/>
        </p:nvSpPr>
        <p:spPr bwMode="auto">
          <a:xfrm flipV="1">
            <a:off x="515938" y="6442075"/>
            <a:ext cx="3175" cy="1460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9" name="Line 357"/>
          <p:cNvSpPr>
            <a:spLocks noChangeAspect="1" noChangeShapeType="1"/>
          </p:cNvSpPr>
          <p:nvPr/>
        </p:nvSpPr>
        <p:spPr bwMode="auto">
          <a:xfrm>
            <a:off x="560388" y="6435725"/>
            <a:ext cx="1587" cy="1412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0" name="Line 358"/>
          <p:cNvSpPr>
            <a:spLocks noChangeAspect="1" noChangeShapeType="1"/>
          </p:cNvSpPr>
          <p:nvPr/>
        </p:nvSpPr>
        <p:spPr bwMode="auto">
          <a:xfrm>
            <a:off x="590550" y="6430963"/>
            <a:ext cx="3175" cy="1428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1" name="Line 359"/>
          <p:cNvSpPr>
            <a:spLocks noChangeAspect="1" noChangeShapeType="1"/>
          </p:cNvSpPr>
          <p:nvPr/>
        </p:nvSpPr>
        <p:spPr bwMode="auto">
          <a:xfrm>
            <a:off x="627063" y="6426200"/>
            <a:ext cx="3175" cy="1381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2" name="Freeform 360"/>
          <p:cNvSpPr>
            <a:spLocks noChangeAspect="1"/>
          </p:cNvSpPr>
          <p:nvPr/>
        </p:nvSpPr>
        <p:spPr bwMode="auto">
          <a:xfrm>
            <a:off x="4763" y="6332538"/>
            <a:ext cx="1274762" cy="525462"/>
          </a:xfrm>
          <a:custGeom>
            <a:avLst/>
            <a:gdLst>
              <a:gd name="T0" fmla="*/ 0 w 526"/>
              <a:gd name="T1" fmla="*/ 154 h 198"/>
              <a:gd name="T2" fmla="*/ 148 w 526"/>
              <a:gd name="T3" fmla="*/ 127 h 198"/>
              <a:gd name="T4" fmla="*/ 296 w 526"/>
              <a:gd name="T5" fmla="*/ 85 h 198"/>
              <a:gd name="T6" fmla="*/ 424 w 526"/>
              <a:gd name="T7" fmla="*/ 41 h 198"/>
              <a:gd name="T8" fmla="*/ 511 w 526"/>
              <a:gd name="T9" fmla="*/ 0 h 198"/>
              <a:gd name="T10" fmla="*/ 526 w 526"/>
              <a:gd name="T11" fmla="*/ 0 h 198"/>
              <a:gd name="T12" fmla="*/ 459 w 526"/>
              <a:gd name="T13" fmla="*/ 48 h 198"/>
              <a:gd name="T14" fmla="*/ 351 w 526"/>
              <a:gd name="T15" fmla="*/ 110 h 198"/>
              <a:gd name="T16" fmla="*/ 242 w 526"/>
              <a:gd name="T17" fmla="*/ 167 h 198"/>
              <a:gd name="T18" fmla="*/ 167 w 526"/>
              <a:gd name="T19" fmla="*/ 198 h 198"/>
              <a:gd name="T20" fmla="*/ 0 w 526"/>
              <a:gd name="T21" fmla="*/ 198 h 198"/>
              <a:gd name="T22" fmla="*/ 0 w 526"/>
              <a:gd name="T23" fmla="*/ 154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26" h="198">
                <a:moveTo>
                  <a:pt x="0" y="154"/>
                </a:moveTo>
                <a:lnTo>
                  <a:pt x="148" y="127"/>
                </a:lnTo>
                <a:lnTo>
                  <a:pt x="296" y="85"/>
                </a:lnTo>
                <a:lnTo>
                  <a:pt x="424" y="41"/>
                </a:lnTo>
                <a:lnTo>
                  <a:pt x="511" y="0"/>
                </a:lnTo>
                <a:lnTo>
                  <a:pt x="526" y="0"/>
                </a:lnTo>
                <a:lnTo>
                  <a:pt x="459" y="48"/>
                </a:lnTo>
                <a:lnTo>
                  <a:pt x="351" y="110"/>
                </a:lnTo>
                <a:lnTo>
                  <a:pt x="242" y="167"/>
                </a:lnTo>
                <a:lnTo>
                  <a:pt x="167" y="198"/>
                </a:lnTo>
                <a:lnTo>
                  <a:pt x="0" y="198"/>
                </a:lnTo>
                <a:lnTo>
                  <a:pt x="0" y="154"/>
                </a:lnTo>
                <a:close/>
              </a:path>
            </a:pathLst>
          </a:custGeom>
          <a:solidFill>
            <a:srgbClr val="192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3" name="Freeform 361"/>
          <p:cNvSpPr>
            <a:spLocks noChangeAspect="1"/>
          </p:cNvSpPr>
          <p:nvPr/>
        </p:nvSpPr>
        <p:spPr bwMode="auto">
          <a:xfrm>
            <a:off x="479425" y="6332538"/>
            <a:ext cx="1927225" cy="525462"/>
          </a:xfrm>
          <a:custGeom>
            <a:avLst/>
            <a:gdLst>
              <a:gd name="T0" fmla="*/ 795 w 795"/>
              <a:gd name="T1" fmla="*/ 198 h 198"/>
              <a:gd name="T2" fmla="*/ 649 w 795"/>
              <a:gd name="T3" fmla="*/ 77 h 198"/>
              <a:gd name="T4" fmla="*/ 538 w 795"/>
              <a:gd name="T5" fmla="*/ 0 h 198"/>
              <a:gd name="T6" fmla="*/ 330 w 795"/>
              <a:gd name="T7" fmla="*/ 0 h 198"/>
              <a:gd name="T8" fmla="*/ 326 w 795"/>
              <a:gd name="T9" fmla="*/ 6 h 198"/>
              <a:gd name="T10" fmla="*/ 317 w 795"/>
              <a:gd name="T11" fmla="*/ 14 h 198"/>
              <a:gd name="T12" fmla="*/ 288 w 795"/>
              <a:gd name="T13" fmla="*/ 35 h 198"/>
              <a:gd name="T14" fmla="*/ 202 w 795"/>
              <a:gd name="T15" fmla="*/ 92 h 198"/>
              <a:gd name="T16" fmla="*/ 98 w 795"/>
              <a:gd name="T17" fmla="*/ 152 h 198"/>
              <a:gd name="T18" fmla="*/ 0 w 795"/>
              <a:gd name="T19" fmla="*/ 198 h 198"/>
              <a:gd name="T20" fmla="*/ 795 w 795"/>
              <a:gd name="T21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5" h="198">
                <a:moveTo>
                  <a:pt x="795" y="198"/>
                </a:moveTo>
                <a:lnTo>
                  <a:pt x="649" y="77"/>
                </a:lnTo>
                <a:lnTo>
                  <a:pt x="538" y="0"/>
                </a:lnTo>
                <a:lnTo>
                  <a:pt x="330" y="0"/>
                </a:lnTo>
                <a:lnTo>
                  <a:pt x="326" y="6"/>
                </a:lnTo>
                <a:lnTo>
                  <a:pt x="317" y="14"/>
                </a:lnTo>
                <a:lnTo>
                  <a:pt x="288" y="35"/>
                </a:lnTo>
                <a:lnTo>
                  <a:pt x="202" y="92"/>
                </a:lnTo>
                <a:lnTo>
                  <a:pt x="98" y="152"/>
                </a:lnTo>
                <a:lnTo>
                  <a:pt x="0" y="198"/>
                </a:lnTo>
                <a:lnTo>
                  <a:pt x="795" y="1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4" name="Freeform 362"/>
          <p:cNvSpPr>
            <a:spLocks noChangeAspect="1"/>
          </p:cNvSpPr>
          <p:nvPr/>
        </p:nvSpPr>
        <p:spPr bwMode="auto">
          <a:xfrm>
            <a:off x="1800225" y="6332538"/>
            <a:ext cx="1173163" cy="525462"/>
          </a:xfrm>
          <a:custGeom>
            <a:avLst/>
            <a:gdLst>
              <a:gd name="T0" fmla="*/ 0 w 484"/>
              <a:gd name="T1" fmla="*/ 0 h 198"/>
              <a:gd name="T2" fmla="*/ 340 w 484"/>
              <a:gd name="T3" fmla="*/ 198 h 198"/>
              <a:gd name="T4" fmla="*/ 484 w 484"/>
              <a:gd name="T5" fmla="*/ 198 h 198"/>
              <a:gd name="T6" fmla="*/ 8 w 484"/>
              <a:gd name="T7" fmla="*/ 0 h 198"/>
              <a:gd name="T8" fmla="*/ 0 w 484"/>
              <a:gd name="T9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4" h="198">
                <a:moveTo>
                  <a:pt x="0" y="0"/>
                </a:moveTo>
                <a:lnTo>
                  <a:pt x="340" y="198"/>
                </a:lnTo>
                <a:lnTo>
                  <a:pt x="484" y="198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rgbClr val="192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5" name="Freeform 363"/>
          <p:cNvSpPr>
            <a:spLocks noChangeAspect="1"/>
          </p:cNvSpPr>
          <p:nvPr/>
        </p:nvSpPr>
        <p:spPr bwMode="auto">
          <a:xfrm>
            <a:off x="409575" y="6332538"/>
            <a:ext cx="869950" cy="525462"/>
          </a:xfrm>
          <a:custGeom>
            <a:avLst/>
            <a:gdLst>
              <a:gd name="T0" fmla="*/ 359 w 359"/>
              <a:gd name="T1" fmla="*/ 0 h 198"/>
              <a:gd name="T2" fmla="*/ 292 w 359"/>
              <a:gd name="T3" fmla="*/ 48 h 198"/>
              <a:gd name="T4" fmla="*/ 184 w 359"/>
              <a:gd name="T5" fmla="*/ 110 h 198"/>
              <a:gd name="T6" fmla="*/ 75 w 359"/>
              <a:gd name="T7" fmla="*/ 167 h 198"/>
              <a:gd name="T8" fmla="*/ 0 w 359"/>
              <a:gd name="T9" fmla="*/ 198 h 198"/>
              <a:gd name="T10" fmla="*/ 29 w 359"/>
              <a:gd name="T11" fmla="*/ 198 h 198"/>
              <a:gd name="T12" fmla="*/ 127 w 359"/>
              <a:gd name="T13" fmla="*/ 152 h 198"/>
              <a:gd name="T14" fmla="*/ 231 w 359"/>
              <a:gd name="T15" fmla="*/ 92 h 198"/>
              <a:gd name="T16" fmla="*/ 317 w 359"/>
              <a:gd name="T17" fmla="*/ 35 h 198"/>
              <a:gd name="T18" fmla="*/ 346 w 359"/>
              <a:gd name="T19" fmla="*/ 14 h 198"/>
              <a:gd name="T20" fmla="*/ 355 w 359"/>
              <a:gd name="T21" fmla="*/ 6 h 198"/>
              <a:gd name="T22" fmla="*/ 359 w 359"/>
              <a:gd name="T23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59" h="198">
                <a:moveTo>
                  <a:pt x="359" y="0"/>
                </a:moveTo>
                <a:lnTo>
                  <a:pt x="292" y="48"/>
                </a:lnTo>
                <a:lnTo>
                  <a:pt x="184" y="110"/>
                </a:lnTo>
                <a:lnTo>
                  <a:pt x="75" y="167"/>
                </a:lnTo>
                <a:lnTo>
                  <a:pt x="0" y="198"/>
                </a:lnTo>
                <a:lnTo>
                  <a:pt x="29" y="198"/>
                </a:lnTo>
                <a:lnTo>
                  <a:pt x="127" y="152"/>
                </a:lnTo>
                <a:lnTo>
                  <a:pt x="231" y="92"/>
                </a:lnTo>
                <a:lnTo>
                  <a:pt x="317" y="35"/>
                </a:lnTo>
                <a:lnTo>
                  <a:pt x="346" y="14"/>
                </a:lnTo>
                <a:lnTo>
                  <a:pt x="355" y="6"/>
                </a:lnTo>
                <a:lnTo>
                  <a:pt x="359" y="0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6" name="Freeform 364"/>
          <p:cNvSpPr>
            <a:spLocks noChangeAspect="1"/>
          </p:cNvSpPr>
          <p:nvPr/>
        </p:nvSpPr>
        <p:spPr bwMode="auto">
          <a:xfrm>
            <a:off x="1784350" y="6332538"/>
            <a:ext cx="839788" cy="525462"/>
          </a:xfrm>
          <a:custGeom>
            <a:avLst/>
            <a:gdLst>
              <a:gd name="T0" fmla="*/ 0 w 347"/>
              <a:gd name="T1" fmla="*/ 0 h 198"/>
              <a:gd name="T2" fmla="*/ 7 w 347"/>
              <a:gd name="T3" fmla="*/ 0 h 198"/>
              <a:gd name="T4" fmla="*/ 347 w 347"/>
              <a:gd name="T5" fmla="*/ 198 h 198"/>
              <a:gd name="T6" fmla="*/ 257 w 347"/>
              <a:gd name="T7" fmla="*/ 198 h 198"/>
              <a:gd name="T8" fmla="*/ 111 w 347"/>
              <a:gd name="T9" fmla="*/ 77 h 198"/>
              <a:gd name="T10" fmla="*/ 0 w 347"/>
              <a:gd name="T11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7" h="198">
                <a:moveTo>
                  <a:pt x="0" y="0"/>
                </a:moveTo>
                <a:lnTo>
                  <a:pt x="7" y="0"/>
                </a:lnTo>
                <a:lnTo>
                  <a:pt x="347" y="198"/>
                </a:lnTo>
                <a:lnTo>
                  <a:pt x="257" y="198"/>
                </a:lnTo>
                <a:lnTo>
                  <a:pt x="111" y="77"/>
                </a:lnTo>
                <a:lnTo>
                  <a:pt x="0" y="0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7" name="Freeform 365"/>
          <p:cNvSpPr>
            <a:spLocks noChangeAspect="1"/>
          </p:cNvSpPr>
          <p:nvPr/>
        </p:nvSpPr>
        <p:spPr bwMode="auto">
          <a:xfrm>
            <a:off x="1536700" y="6332538"/>
            <a:ext cx="14288" cy="6350"/>
          </a:xfrm>
          <a:custGeom>
            <a:avLst/>
            <a:gdLst>
              <a:gd name="T0" fmla="*/ 6 w 6"/>
              <a:gd name="T1" fmla="*/ 2 h 2"/>
              <a:gd name="T2" fmla="*/ 6 w 6"/>
              <a:gd name="T3" fmla="*/ 0 h 2"/>
              <a:gd name="T4" fmla="*/ 4 w 6"/>
              <a:gd name="T5" fmla="*/ 0 h 2"/>
              <a:gd name="T6" fmla="*/ 0 w 6"/>
              <a:gd name="T7" fmla="*/ 0 h 2"/>
              <a:gd name="T8" fmla="*/ 2 w 6"/>
              <a:gd name="T9" fmla="*/ 0 h 2"/>
              <a:gd name="T10" fmla="*/ 0 w 6"/>
              <a:gd name="T11" fmla="*/ 2 h 2"/>
              <a:gd name="T12" fmla="*/ 6 w 6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2">
                <a:moveTo>
                  <a:pt x="6" y="2"/>
                </a:moveTo>
                <a:lnTo>
                  <a:pt x="6" y="0"/>
                </a:lnTo>
                <a:lnTo>
                  <a:pt x="4" y="0"/>
                </a:lnTo>
                <a:lnTo>
                  <a:pt x="0" y="0"/>
                </a:lnTo>
                <a:lnTo>
                  <a:pt x="2" y="0"/>
                </a:lnTo>
                <a:lnTo>
                  <a:pt x="0" y="2"/>
                </a:lnTo>
                <a:lnTo>
                  <a:pt x="6" y="2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8" name="Freeform 366"/>
          <p:cNvSpPr>
            <a:spLocks noChangeAspect="1"/>
          </p:cNvSpPr>
          <p:nvPr/>
        </p:nvSpPr>
        <p:spPr bwMode="auto">
          <a:xfrm>
            <a:off x="1531938" y="6497638"/>
            <a:ext cx="31750" cy="28575"/>
          </a:xfrm>
          <a:custGeom>
            <a:avLst/>
            <a:gdLst>
              <a:gd name="T0" fmla="*/ 13 w 13"/>
              <a:gd name="T1" fmla="*/ 0 h 11"/>
              <a:gd name="T2" fmla="*/ 13 w 13"/>
              <a:gd name="T3" fmla="*/ 11 h 11"/>
              <a:gd name="T4" fmla="*/ 0 w 13"/>
              <a:gd name="T5" fmla="*/ 11 h 11"/>
              <a:gd name="T6" fmla="*/ 2 w 13"/>
              <a:gd name="T7" fmla="*/ 0 h 11"/>
              <a:gd name="T8" fmla="*/ 13 w 13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1">
                <a:moveTo>
                  <a:pt x="13" y="0"/>
                </a:moveTo>
                <a:lnTo>
                  <a:pt x="13" y="11"/>
                </a:lnTo>
                <a:lnTo>
                  <a:pt x="0" y="11"/>
                </a:lnTo>
                <a:lnTo>
                  <a:pt x="2" y="0"/>
                </a:lnTo>
                <a:lnTo>
                  <a:pt x="13" y="0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9" name="Freeform 367"/>
          <p:cNvSpPr>
            <a:spLocks noChangeAspect="1"/>
          </p:cNvSpPr>
          <p:nvPr/>
        </p:nvSpPr>
        <p:spPr bwMode="auto">
          <a:xfrm>
            <a:off x="1527175" y="6553200"/>
            <a:ext cx="36513" cy="34925"/>
          </a:xfrm>
          <a:custGeom>
            <a:avLst/>
            <a:gdLst>
              <a:gd name="T0" fmla="*/ 15 w 15"/>
              <a:gd name="T1" fmla="*/ 0 h 13"/>
              <a:gd name="T2" fmla="*/ 13 w 15"/>
              <a:gd name="T3" fmla="*/ 13 h 13"/>
              <a:gd name="T4" fmla="*/ 0 w 15"/>
              <a:gd name="T5" fmla="*/ 13 h 13"/>
              <a:gd name="T6" fmla="*/ 0 w 15"/>
              <a:gd name="T7" fmla="*/ 6 h 13"/>
              <a:gd name="T8" fmla="*/ 2 w 15"/>
              <a:gd name="T9" fmla="*/ 0 h 13"/>
              <a:gd name="T10" fmla="*/ 15 w 15"/>
              <a:gd name="T11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13">
                <a:moveTo>
                  <a:pt x="15" y="0"/>
                </a:moveTo>
                <a:lnTo>
                  <a:pt x="13" y="13"/>
                </a:lnTo>
                <a:lnTo>
                  <a:pt x="0" y="13"/>
                </a:lnTo>
                <a:lnTo>
                  <a:pt x="0" y="6"/>
                </a:lnTo>
                <a:lnTo>
                  <a:pt x="2" y="0"/>
                </a:lnTo>
                <a:lnTo>
                  <a:pt x="15" y="0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0" name="Freeform 368"/>
          <p:cNvSpPr>
            <a:spLocks noChangeAspect="1"/>
          </p:cNvSpPr>
          <p:nvPr/>
        </p:nvSpPr>
        <p:spPr bwMode="auto">
          <a:xfrm>
            <a:off x="1508125" y="6624638"/>
            <a:ext cx="50800" cy="55562"/>
          </a:xfrm>
          <a:custGeom>
            <a:avLst/>
            <a:gdLst>
              <a:gd name="T0" fmla="*/ 21 w 21"/>
              <a:gd name="T1" fmla="*/ 0 h 21"/>
              <a:gd name="T2" fmla="*/ 19 w 21"/>
              <a:gd name="T3" fmla="*/ 21 h 21"/>
              <a:gd name="T4" fmla="*/ 0 w 21"/>
              <a:gd name="T5" fmla="*/ 21 h 21"/>
              <a:gd name="T6" fmla="*/ 4 w 21"/>
              <a:gd name="T7" fmla="*/ 0 h 21"/>
              <a:gd name="T8" fmla="*/ 21 w 21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1" y="0"/>
                </a:moveTo>
                <a:lnTo>
                  <a:pt x="19" y="21"/>
                </a:lnTo>
                <a:lnTo>
                  <a:pt x="0" y="21"/>
                </a:lnTo>
                <a:lnTo>
                  <a:pt x="4" y="0"/>
                </a:lnTo>
                <a:lnTo>
                  <a:pt x="21" y="0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1" name="Freeform 369"/>
          <p:cNvSpPr>
            <a:spLocks noChangeAspect="1"/>
          </p:cNvSpPr>
          <p:nvPr/>
        </p:nvSpPr>
        <p:spPr bwMode="auto">
          <a:xfrm>
            <a:off x="1466850" y="6724650"/>
            <a:ext cx="84138" cy="98425"/>
          </a:xfrm>
          <a:custGeom>
            <a:avLst/>
            <a:gdLst>
              <a:gd name="T0" fmla="*/ 35 w 35"/>
              <a:gd name="T1" fmla="*/ 0 h 37"/>
              <a:gd name="T2" fmla="*/ 27 w 35"/>
              <a:gd name="T3" fmla="*/ 37 h 37"/>
              <a:gd name="T4" fmla="*/ 0 w 35"/>
              <a:gd name="T5" fmla="*/ 37 h 37"/>
              <a:gd name="T6" fmla="*/ 8 w 35"/>
              <a:gd name="T7" fmla="*/ 17 h 37"/>
              <a:gd name="T8" fmla="*/ 12 w 35"/>
              <a:gd name="T9" fmla="*/ 0 h 37"/>
              <a:gd name="T10" fmla="*/ 35 w 35"/>
              <a:gd name="T11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" h="37">
                <a:moveTo>
                  <a:pt x="35" y="0"/>
                </a:moveTo>
                <a:lnTo>
                  <a:pt x="27" y="37"/>
                </a:lnTo>
                <a:lnTo>
                  <a:pt x="0" y="37"/>
                </a:lnTo>
                <a:lnTo>
                  <a:pt x="8" y="17"/>
                </a:lnTo>
                <a:lnTo>
                  <a:pt x="12" y="0"/>
                </a:lnTo>
                <a:lnTo>
                  <a:pt x="35" y="0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2" name="Freeform 370"/>
          <p:cNvSpPr>
            <a:spLocks noChangeAspect="1"/>
          </p:cNvSpPr>
          <p:nvPr/>
        </p:nvSpPr>
        <p:spPr bwMode="auto">
          <a:xfrm>
            <a:off x="1536700" y="6454775"/>
            <a:ext cx="26988" cy="31750"/>
          </a:xfrm>
          <a:custGeom>
            <a:avLst/>
            <a:gdLst>
              <a:gd name="T0" fmla="*/ 9 w 11"/>
              <a:gd name="T1" fmla="*/ 0 h 12"/>
              <a:gd name="T2" fmla="*/ 11 w 11"/>
              <a:gd name="T3" fmla="*/ 12 h 12"/>
              <a:gd name="T4" fmla="*/ 0 w 11"/>
              <a:gd name="T5" fmla="*/ 12 h 12"/>
              <a:gd name="T6" fmla="*/ 2 w 11"/>
              <a:gd name="T7" fmla="*/ 0 h 12"/>
              <a:gd name="T8" fmla="*/ 9 w 11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2">
                <a:moveTo>
                  <a:pt x="9" y="0"/>
                </a:moveTo>
                <a:lnTo>
                  <a:pt x="11" y="12"/>
                </a:lnTo>
                <a:lnTo>
                  <a:pt x="0" y="12"/>
                </a:lnTo>
                <a:lnTo>
                  <a:pt x="2" y="0"/>
                </a:lnTo>
                <a:lnTo>
                  <a:pt x="9" y="0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3" name="Rectangle 371"/>
          <p:cNvSpPr>
            <a:spLocks noChangeAspect="1" noChangeArrowheads="1"/>
          </p:cNvSpPr>
          <p:nvPr/>
        </p:nvSpPr>
        <p:spPr bwMode="auto">
          <a:xfrm>
            <a:off x="1541463" y="6430963"/>
            <a:ext cx="17462" cy="15875"/>
          </a:xfrm>
          <a:prstGeom prst="rect">
            <a:avLst/>
          </a:pr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4" name="Rectangle 372"/>
          <p:cNvSpPr>
            <a:spLocks noChangeAspect="1" noChangeArrowheads="1"/>
          </p:cNvSpPr>
          <p:nvPr/>
        </p:nvSpPr>
        <p:spPr bwMode="auto">
          <a:xfrm>
            <a:off x="1541463" y="6403975"/>
            <a:ext cx="17462" cy="15875"/>
          </a:xfrm>
          <a:prstGeom prst="rect">
            <a:avLst/>
          </a:pr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5" name="Freeform 373"/>
          <p:cNvSpPr>
            <a:spLocks noChangeAspect="1"/>
          </p:cNvSpPr>
          <p:nvPr/>
        </p:nvSpPr>
        <p:spPr bwMode="auto">
          <a:xfrm>
            <a:off x="1541463" y="6388100"/>
            <a:ext cx="17462" cy="11113"/>
          </a:xfrm>
          <a:custGeom>
            <a:avLst/>
            <a:gdLst>
              <a:gd name="T0" fmla="*/ 5 w 7"/>
              <a:gd name="T1" fmla="*/ 0 h 4"/>
              <a:gd name="T2" fmla="*/ 7 w 7"/>
              <a:gd name="T3" fmla="*/ 2 h 4"/>
              <a:gd name="T4" fmla="*/ 7 w 7"/>
              <a:gd name="T5" fmla="*/ 4 h 4"/>
              <a:gd name="T6" fmla="*/ 0 w 7"/>
              <a:gd name="T7" fmla="*/ 4 h 4"/>
              <a:gd name="T8" fmla="*/ 0 w 7"/>
              <a:gd name="T9" fmla="*/ 0 h 4"/>
              <a:gd name="T10" fmla="*/ 5 w 7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4">
                <a:moveTo>
                  <a:pt x="5" y="0"/>
                </a:moveTo>
                <a:lnTo>
                  <a:pt x="7" y="2"/>
                </a:lnTo>
                <a:lnTo>
                  <a:pt x="7" y="4"/>
                </a:lnTo>
                <a:lnTo>
                  <a:pt x="0" y="4"/>
                </a:lnTo>
                <a:lnTo>
                  <a:pt x="0" y="0"/>
                </a:lnTo>
                <a:lnTo>
                  <a:pt x="5" y="0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6" name="Rectangle 374"/>
          <p:cNvSpPr>
            <a:spLocks noChangeAspect="1" noChangeArrowheads="1"/>
          </p:cNvSpPr>
          <p:nvPr/>
        </p:nvSpPr>
        <p:spPr bwMode="auto">
          <a:xfrm>
            <a:off x="1541463" y="6375400"/>
            <a:ext cx="12700" cy="11113"/>
          </a:xfrm>
          <a:prstGeom prst="rect">
            <a:avLst/>
          </a:pr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7" name="Freeform 375"/>
          <p:cNvSpPr>
            <a:spLocks noChangeAspect="1"/>
          </p:cNvSpPr>
          <p:nvPr/>
        </p:nvSpPr>
        <p:spPr bwMode="auto">
          <a:xfrm>
            <a:off x="1541463" y="6370638"/>
            <a:ext cx="12700" cy="1587"/>
          </a:xfrm>
          <a:custGeom>
            <a:avLst/>
            <a:gdLst>
              <a:gd name="T0" fmla="*/ 0 w 5"/>
              <a:gd name="T1" fmla="*/ 5 w 5"/>
              <a:gd name="T2" fmla="*/ 0 w 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5">
                <a:moveTo>
                  <a:pt x="0" y="0"/>
                </a:move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8" name="Freeform 376"/>
          <p:cNvSpPr>
            <a:spLocks noChangeAspect="1"/>
          </p:cNvSpPr>
          <p:nvPr/>
        </p:nvSpPr>
        <p:spPr bwMode="auto">
          <a:xfrm>
            <a:off x="1541463" y="6359525"/>
            <a:ext cx="12700" cy="4763"/>
          </a:xfrm>
          <a:custGeom>
            <a:avLst/>
            <a:gdLst>
              <a:gd name="T0" fmla="*/ 0 w 5"/>
              <a:gd name="T1" fmla="*/ 0 h 2"/>
              <a:gd name="T2" fmla="*/ 0 w 5"/>
              <a:gd name="T3" fmla="*/ 2 h 2"/>
              <a:gd name="T4" fmla="*/ 5 w 5"/>
              <a:gd name="T5" fmla="*/ 2 h 2"/>
              <a:gd name="T6" fmla="*/ 5 w 5"/>
              <a:gd name="T7" fmla="*/ 0 h 2"/>
              <a:gd name="T8" fmla="*/ 4 w 5"/>
              <a:gd name="T9" fmla="*/ 0 h 2"/>
              <a:gd name="T10" fmla="*/ 0 w 5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2">
                <a:moveTo>
                  <a:pt x="0" y="0"/>
                </a:moveTo>
                <a:lnTo>
                  <a:pt x="0" y="2"/>
                </a:lnTo>
                <a:lnTo>
                  <a:pt x="5" y="2"/>
                </a:lnTo>
                <a:lnTo>
                  <a:pt x="5" y="0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9" name="Rectangle 377"/>
          <p:cNvSpPr>
            <a:spLocks noChangeAspect="1" noChangeArrowheads="1"/>
          </p:cNvSpPr>
          <p:nvPr/>
        </p:nvSpPr>
        <p:spPr bwMode="auto">
          <a:xfrm>
            <a:off x="1541463" y="6348413"/>
            <a:ext cx="9525" cy="6350"/>
          </a:xfrm>
          <a:prstGeom prst="rect">
            <a:avLst/>
          </a:pr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0" name="Freeform 378"/>
          <p:cNvSpPr>
            <a:spLocks noChangeAspect="1"/>
          </p:cNvSpPr>
          <p:nvPr/>
        </p:nvSpPr>
        <p:spPr bwMode="auto">
          <a:xfrm>
            <a:off x="1541463" y="6343650"/>
            <a:ext cx="9525" cy="3175"/>
          </a:xfrm>
          <a:custGeom>
            <a:avLst/>
            <a:gdLst>
              <a:gd name="T0" fmla="*/ 0 w 4"/>
              <a:gd name="T1" fmla="*/ 4 w 4"/>
              <a:gd name="T2" fmla="*/ 0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">
                <a:moveTo>
                  <a:pt x="0" y="0"/>
                </a:move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1" name="Freeform 379"/>
          <p:cNvSpPr>
            <a:spLocks noChangeAspect="1"/>
          </p:cNvSpPr>
          <p:nvPr/>
        </p:nvSpPr>
        <p:spPr bwMode="auto">
          <a:xfrm>
            <a:off x="1982788" y="6332538"/>
            <a:ext cx="1293812" cy="82550"/>
          </a:xfrm>
          <a:custGeom>
            <a:avLst/>
            <a:gdLst>
              <a:gd name="T0" fmla="*/ 534 w 534"/>
              <a:gd name="T1" fmla="*/ 31 h 31"/>
              <a:gd name="T2" fmla="*/ 534 w 534"/>
              <a:gd name="T3" fmla="*/ 0 h 31"/>
              <a:gd name="T4" fmla="*/ 0 w 534"/>
              <a:gd name="T5" fmla="*/ 0 h 31"/>
              <a:gd name="T6" fmla="*/ 534 w 534"/>
              <a:gd name="T7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4" h="31">
                <a:moveTo>
                  <a:pt x="534" y="31"/>
                </a:moveTo>
                <a:lnTo>
                  <a:pt x="534" y="0"/>
                </a:lnTo>
                <a:lnTo>
                  <a:pt x="0" y="0"/>
                </a:lnTo>
                <a:lnTo>
                  <a:pt x="534" y="31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2" name="Freeform 380"/>
          <p:cNvSpPr>
            <a:spLocks noChangeAspect="1"/>
          </p:cNvSpPr>
          <p:nvPr/>
        </p:nvSpPr>
        <p:spPr bwMode="auto">
          <a:xfrm>
            <a:off x="1839913" y="6332538"/>
            <a:ext cx="2808287" cy="376237"/>
          </a:xfrm>
          <a:custGeom>
            <a:avLst/>
            <a:gdLst>
              <a:gd name="T0" fmla="*/ 0 w 593"/>
              <a:gd name="T1" fmla="*/ 0 h 142"/>
              <a:gd name="T2" fmla="*/ 593 w 593"/>
              <a:gd name="T3" fmla="*/ 142 h 142"/>
              <a:gd name="T4" fmla="*/ 593 w 593"/>
              <a:gd name="T5" fmla="*/ 92 h 142"/>
              <a:gd name="T6" fmla="*/ 38 w 593"/>
              <a:gd name="T7" fmla="*/ 0 h 142"/>
              <a:gd name="T8" fmla="*/ 2 w 593"/>
              <a:gd name="T9" fmla="*/ 0 h 142"/>
              <a:gd name="T10" fmla="*/ 0 w 593"/>
              <a:gd name="T11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3" h="142">
                <a:moveTo>
                  <a:pt x="0" y="0"/>
                </a:moveTo>
                <a:lnTo>
                  <a:pt x="593" y="142"/>
                </a:lnTo>
                <a:lnTo>
                  <a:pt x="593" y="92"/>
                </a:lnTo>
                <a:lnTo>
                  <a:pt x="38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27C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3" name="Rectangle 381"/>
          <p:cNvSpPr>
            <a:spLocks noChangeAspect="1" noChangeArrowheads="1"/>
          </p:cNvSpPr>
          <p:nvPr/>
        </p:nvSpPr>
        <p:spPr bwMode="auto">
          <a:xfrm>
            <a:off x="1819275" y="6313488"/>
            <a:ext cx="6350" cy="19050"/>
          </a:xfrm>
          <a:prstGeom prst="rect">
            <a:avLst/>
          </a:prstGeom>
          <a:solidFill>
            <a:srgbClr val="8575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4" name="Rectangle 382"/>
          <p:cNvSpPr>
            <a:spLocks noChangeAspect="1" noChangeArrowheads="1"/>
          </p:cNvSpPr>
          <p:nvPr/>
        </p:nvSpPr>
        <p:spPr bwMode="auto">
          <a:xfrm>
            <a:off x="1814513" y="6308725"/>
            <a:ext cx="4762" cy="190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5" name="Rectangle 383"/>
          <p:cNvSpPr>
            <a:spLocks noChangeAspect="1" noChangeArrowheads="1"/>
          </p:cNvSpPr>
          <p:nvPr/>
        </p:nvSpPr>
        <p:spPr bwMode="auto">
          <a:xfrm>
            <a:off x="1871663" y="6313488"/>
            <a:ext cx="9525" cy="50800"/>
          </a:xfrm>
          <a:prstGeom prst="rect">
            <a:avLst/>
          </a:prstGeom>
          <a:solidFill>
            <a:srgbClr val="8575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6" name="Rectangle 384"/>
          <p:cNvSpPr>
            <a:spLocks noChangeAspect="1" noChangeArrowheads="1"/>
          </p:cNvSpPr>
          <p:nvPr/>
        </p:nvSpPr>
        <p:spPr bwMode="auto">
          <a:xfrm>
            <a:off x="1866900" y="6308725"/>
            <a:ext cx="9525" cy="508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7" name="Rectangle 385"/>
          <p:cNvSpPr>
            <a:spLocks noChangeAspect="1" noChangeArrowheads="1"/>
          </p:cNvSpPr>
          <p:nvPr/>
        </p:nvSpPr>
        <p:spPr bwMode="auto">
          <a:xfrm>
            <a:off x="1978025" y="6313488"/>
            <a:ext cx="14288" cy="106362"/>
          </a:xfrm>
          <a:prstGeom prst="rect">
            <a:avLst/>
          </a:prstGeom>
          <a:solidFill>
            <a:srgbClr val="8575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8" name="Rectangle 386"/>
          <p:cNvSpPr>
            <a:spLocks noChangeAspect="1" noChangeArrowheads="1"/>
          </p:cNvSpPr>
          <p:nvPr/>
        </p:nvSpPr>
        <p:spPr bwMode="auto">
          <a:xfrm>
            <a:off x="1973263" y="6308725"/>
            <a:ext cx="14287" cy="10636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9" name="Rectangle 387"/>
          <p:cNvSpPr>
            <a:spLocks noChangeAspect="1" noChangeArrowheads="1"/>
          </p:cNvSpPr>
          <p:nvPr/>
        </p:nvSpPr>
        <p:spPr bwMode="auto">
          <a:xfrm>
            <a:off x="2103438" y="6319838"/>
            <a:ext cx="23812" cy="171450"/>
          </a:xfrm>
          <a:prstGeom prst="rect">
            <a:avLst/>
          </a:prstGeom>
          <a:solidFill>
            <a:srgbClr val="8575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0" name="Rectangle 388"/>
          <p:cNvSpPr>
            <a:spLocks noChangeAspect="1" noChangeArrowheads="1"/>
          </p:cNvSpPr>
          <p:nvPr/>
        </p:nvSpPr>
        <p:spPr bwMode="auto">
          <a:xfrm>
            <a:off x="2098675" y="6313488"/>
            <a:ext cx="23813" cy="17303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" name="Rectangle 389"/>
          <p:cNvSpPr>
            <a:spLocks noChangeAspect="1" noChangeArrowheads="1"/>
          </p:cNvSpPr>
          <p:nvPr/>
        </p:nvSpPr>
        <p:spPr bwMode="auto">
          <a:xfrm>
            <a:off x="2378075" y="6321425"/>
            <a:ext cx="38100" cy="322263"/>
          </a:xfrm>
          <a:prstGeom prst="rect">
            <a:avLst/>
          </a:prstGeom>
          <a:solidFill>
            <a:srgbClr val="8575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2" name="Rectangle 390"/>
          <p:cNvSpPr>
            <a:spLocks noChangeAspect="1" noChangeArrowheads="1"/>
          </p:cNvSpPr>
          <p:nvPr/>
        </p:nvSpPr>
        <p:spPr bwMode="auto">
          <a:xfrm>
            <a:off x="2373313" y="6319838"/>
            <a:ext cx="38100" cy="3175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3" name="Line 391"/>
          <p:cNvSpPr>
            <a:spLocks noChangeAspect="1" noChangeShapeType="1"/>
          </p:cNvSpPr>
          <p:nvPr/>
        </p:nvSpPr>
        <p:spPr bwMode="auto">
          <a:xfrm>
            <a:off x="1814513" y="6319838"/>
            <a:ext cx="1457325" cy="904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4" name="Line 392"/>
          <p:cNvSpPr>
            <a:spLocks noChangeAspect="1" noChangeShapeType="1"/>
          </p:cNvSpPr>
          <p:nvPr/>
        </p:nvSpPr>
        <p:spPr bwMode="auto">
          <a:xfrm flipH="1" flipV="1">
            <a:off x="1814513" y="6327775"/>
            <a:ext cx="1452562" cy="37623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465" name="Object 393"/>
          <p:cNvGraphicFramePr>
            <a:graphicFrameLocks noChangeAspect="1"/>
          </p:cNvGraphicFramePr>
          <p:nvPr/>
        </p:nvGraphicFramePr>
        <p:xfrm>
          <a:off x="914400" y="5924550"/>
          <a:ext cx="534988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3" r:id="rId9" imgW="2844800" imgH="4572000" progId="MS_ClipArt_Gallery">
                  <p:embed/>
                </p:oleObj>
              </mc:Choice>
              <mc:Fallback>
                <p:oleObj r:id="rId9" imgW="2844800" imgH="4572000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924550"/>
                        <a:ext cx="534988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73" name="Object 401"/>
          <p:cNvGraphicFramePr>
            <a:graphicFrameLocks noChangeAspect="1"/>
          </p:cNvGraphicFramePr>
          <p:nvPr/>
        </p:nvGraphicFramePr>
        <p:xfrm>
          <a:off x="152400" y="1524000"/>
          <a:ext cx="13716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4" r:id="rId11" imgW="713232" imgH="704088" progId="MS_ClipArt_Gallery">
                  <p:embed/>
                </p:oleObj>
              </mc:Choice>
              <mc:Fallback>
                <p:oleObj r:id="rId11" imgW="713232" imgH="704088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0"/>
                        <a:ext cx="13716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74" name="AutoShape 402"/>
          <p:cNvSpPr>
            <a:spLocks noChangeAspect="1" noChangeArrowheads="1"/>
          </p:cNvSpPr>
          <p:nvPr/>
        </p:nvSpPr>
        <p:spPr bwMode="auto">
          <a:xfrm>
            <a:off x="1905000" y="1600200"/>
            <a:ext cx="1646238" cy="685800"/>
          </a:xfrm>
          <a:prstGeom prst="rightArrow">
            <a:avLst>
              <a:gd name="adj1" fmla="val 50000"/>
              <a:gd name="adj2" fmla="val 6001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HNO</a:t>
            </a:r>
            <a:r>
              <a:rPr lang="en-US" baseline="-25000"/>
              <a:t>3</a:t>
            </a:r>
            <a:r>
              <a:rPr lang="en-US"/>
              <a:t>, PANs</a:t>
            </a:r>
          </a:p>
        </p:txBody>
      </p:sp>
      <p:pic>
        <p:nvPicPr>
          <p:cNvPr id="3502" name="Picture 430" descr="MCj02961850000[1]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5638800"/>
            <a:ext cx="487363" cy="828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05" name="Freeform 433"/>
          <p:cNvSpPr>
            <a:spLocks/>
          </p:cNvSpPr>
          <p:nvPr/>
        </p:nvSpPr>
        <p:spPr bwMode="auto">
          <a:xfrm>
            <a:off x="7315200" y="6381750"/>
            <a:ext cx="785813" cy="174625"/>
          </a:xfrm>
          <a:custGeom>
            <a:avLst/>
            <a:gdLst>
              <a:gd name="T0" fmla="*/ 0 w 495"/>
              <a:gd name="T1" fmla="*/ 110 h 110"/>
              <a:gd name="T2" fmla="*/ 36 w 495"/>
              <a:gd name="T3" fmla="*/ 84 h 110"/>
              <a:gd name="T4" fmla="*/ 77 w 495"/>
              <a:gd name="T5" fmla="*/ 53 h 110"/>
              <a:gd name="T6" fmla="*/ 185 w 495"/>
              <a:gd name="T7" fmla="*/ 27 h 110"/>
              <a:gd name="T8" fmla="*/ 447 w 495"/>
              <a:gd name="T9" fmla="*/ 33 h 110"/>
              <a:gd name="T10" fmla="*/ 473 w 495"/>
              <a:gd name="T11" fmla="*/ 53 h 110"/>
              <a:gd name="T12" fmla="*/ 478 w 495"/>
              <a:gd name="T13" fmla="*/ 69 h 110"/>
              <a:gd name="T14" fmla="*/ 489 w 495"/>
              <a:gd name="T15" fmla="*/ 79 h 110"/>
              <a:gd name="T16" fmla="*/ 494 w 495"/>
              <a:gd name="T17" fmla="*/ 105 h 110"/>
              <a:gd name="T18" fmla="*/ 0 w 495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5" h="110">
                <a:moveTo>
                  <a:pt x="0" y="110"/>
                </a:moveTo>
                <a:cubicBezTo>
                  <a:pt x="13" y="96"/>
                  <a:pt x="20" y="92"/>
                  <a:pt x="36" y="84"/>
                </a:cubicBezTo>
                <a:cubicBezTo>
                  <a:pt x="52" y="76"/>
                  <a:pt x="61" y="60"/>
                  <a:pt x="77" y="53"/>
                </a:cubicBezTo>
                <a:cubicBezTo>
                  <a:pt x="112" y="38"/>
                  <a:pt x="147" y="32"/>
                  <a:pt x="185" y="27"/>
                </a:cubicBezTo>
                <a:cubicBezTo>
                  <a:pt x="269" y="1"/>
                  <a:pt x="365" y="0"/>
                  <a:pt x="447" y="33"/>
                </a:cubicBezTo>
                <a:cubicBezTo>
                  <a:pt x="455" y="40"/>
                  <a:pt x="466" y="44"/>
                  <a:pt x="473" y="53"/>
                </a:cubicBezTo>
                <a:cubicBezTo>
                  <a:pt x="476" y="57"/>
                  <a:pt x="475" y="64"/>
                  <a:pt x="478" y="69"/>
                </a:cubicBezTo>
                <a:cubicBezTo>
                  <a:pt x="481" y="73"/>
                  <a:pt x="485" y="76"/>
                  <a:pt x="489" y="79"/>
                </a:cubicBezTo>
                <a:cubicBezTo>
                  <a:pt x="495" y="97"/>
                  <a:pt x="494" y="89"/>
                  <a:pt x="494" y="105"/>
                </a:cubicBezTo>
                <a:cubicBezTo>
                  <a:pt x="494" y="105"/>
                  <a:pt x="0" y="110"/>
                  <a:pt x="0" y="110"/>
                </a:cubicBez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506" name="AutoShape 434"/>
          <p:cNvCxnSpPr>
            <a:cxnSpLocks noChangeShapeType="1"/>
            <a:stCxn id="3505" idx="0"/>
            <a:endCxn id="3505" idx="8"/>
          </p:cNvCxnSpPr>
          <p:nvPr/>
        </p:nvCxnSpPr>
        <p:spPr bwMode="auto">
          <a:xfrm flipV="1">
            <a:off x="7315200" y="6548438"/>
            <a:ext cx="784225" cy="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09" name="AutoShape 437"/>
          <p:cNvSpPr>
            <a:spLocks noChangeArrowheads="1"/>
          </p:cNvSpPr>
          <p:nvPr/>
        </p:nvSpPr>
        <p:spPr bwMode="auto">
          <a:xfrm>
            <a:off x="685800" y="2819400"/>
            <a:ext cx="1219200" cy="1600200"/>
          </a:xfrm>
          <a:prstGeom prst="upArrow">
            <a:avLst>
              <a:gd name="adj1" fmla="val 50000"/>
              <a:gd name="adj2" fmla="val 328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10" name="AutoShape 438"/>
          <p:cNvSpPr>
            <a:spLocks noChangeAspect="1" noChangeArrowheads="1"/>
          </p:cNvSpPr>
          <p:nvPr/>
        </p:nvSpPr>
        <p:spPr bwMode="auto">
          <a:xfrm>
            <a:off x="5486400" y="1600200"/>
            <a:ext cx="1570038" cy="685800"/>
          </a:xfrm>
          <a:prstGeom prst="rightArrow">
            <a:avLst>
              <a:gd name="adj1" fmla="val 50000"/>
              <a:gd name="adj2" fmla="val 5723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PANs</a:t>
            </a:r>
          </a:p>
        </p:txBody>
      </p:sp>
      <p:sp>
        <p:nvSpPr>
          <p:cNvPr id="3511" name="AutoShape 439"/>
          <p:cNvSpPr>
            <a:spLocks noChangeArrowheads="1"/>
          </p:cNvSpPr>
          <p:nvPr/>
        </p:nvSpPr>
        <p:spPr bwMode="auto">
          <a:xfrm>
            <a:off x="7162800" y="2590800"/>
            <a:ext cx="762000" cy="2362200"/>
          </a:xfrm>
          <a:prstGeom prst="downArrow">
            <a:avLst>
              <a:gd name="adj1" fmla="val 50000"/>
              <a:gd name="adj2" fmla="val 7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13" name="Text Box 441"/>
          <p:cNvSpPr txBox="1">
            <a:spLocks noChangeArrowheads="1"/>
          </p:cNvSpPr>
          <p:nvPr/>
        </p:nvSpPr>
        <p:spPr bwMode="auto">
          <a:xfrm>
            <a:off x="914400" y="3581400"/>
            <a:ext cx="679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VOC</a:t>
            </a:r>
          </a:p>
          <a:p>
            <a:r>
              <a:rPr lang="en-US"/>
              <a:t>NOx</a:t>
            </a:r>
          </a:p>
        </p:txBody>
      </p:sp>
      <p:sp>
        <p:nvSpPr>
          <p:cNvPr id="3516" name="Text Box 444"/>
          <p:cNvSpPr txBox="1">
            <a:spLocks noChangeArrowheads="1"/>
          </p:cNvSpPr>
          <p:nvPr/>
        </p:nvSpPr>
        <p:spPr bwMode="auto">
          <a:xfrm>
            <a:off x="7086600" y="4953000"/>
            <a:ext cx="852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/>
              <a:t>NO</a:t>
            </a:r>
            <a:r>
              <a:rPr lang="en-US" sz="2800" b="1" baseline="-25000"/>
              <a:t>x</a:t>
            </a:r>
          </a:p>
        </p:txBody>
      </p:sp>
      <p:sp>
        <p:nvSpPr>
          <p:cNvPr id="3519" name="Text Box 447"/>
          <p:cNvSpPr txBox="1">
            <a:spLocks noChangeArrowheads="1"/>
          </p:cNvSpPr>
          <p:nvPr/>
        </p:nvSpPr>
        <p:spPr bwMode="auto">
          <a:xfrm>
            <a:off x="7239000" y="1752600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(cold)</a:t>
            </a:r>
          </a:p>
        </p:txBody>
      </p:sp>
      <p:sp>
        <p:nvSpPr>
          <p:cNvPr id="3520" name="Text Box 448"/>
          <p:cNvSpPr txBox="1">
            <a:spLocks noChangeArrowheads="1"/>
          </p:cNvSpPr>
          <p:nvPr/>
        </p:nvSpPr>
        <p:spPr bwMode="auto">
          <a:xfrm>
            <a:off x="8001000" y="594360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(warm)</a:t>
            </a:r>
          </a:p>
        </p:txBody>
      </p:sp>
      <p:graphicFrame>
        <p:nvGraphicFramePr>
          <p:cNvPr id="3521" name="Object 449"/>
          <p:cNvGraphicFramePr>
            <a:graphicFrameLocks noChangeAspect="1"/>
          </p:cNvGraphicFramePr>
          <p:nvPr/>
        </p:nvGraphicFramePr>
        <p:xfrm>
          <a:off x="7772400" y="2895600"/>
          <a:ext cx="13716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5" r:id="rId14" imgW="713232" imgH="704088" progId="MS_ClipArt_Gallery">
                  <p:embed/>
                </p:oleObj>
              </mc:Choice>
              <mc:Fallback>
                <p:oleObj r:id="rId14" imgW="713232" imgH="704088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895600"/>
                        <a:ext cx="13716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24" name="AutoShape 452"/>
          <p:cNvSpPr>
            <a:spLocks noChangeArrowheads="1"/>
          </p:cNvSpPr>
          <p:nvPr/>
        </p:nvSpPr>
        <p:spPr bwMode="auto">
          <a:xfrm flipV="1">
            <a:off x="1600200" y="3124200"/>
            <a:ext cx="533400" cy="990600"/>
          </a:xfrm>
          <a:prstGeom prst="curvedRightArrow">
            <a:avLst>
              <a:gd name="adj1" fmla="val 37143"/>
              <a:gd name="adj2" fmla="val 74286"/>
              <a:gd name="adj3" fmla="val 411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25" name="Text Box 453"/>
          <p:cNvSpPr txBox="1">
            <a:spLocks noChangeArrowheads="1"/>
          </p:cNvSpPr>
          <p:nvPr/>
        </p:nvSpPr>
        <p:spPr bwMode="auto">
          <a:xfrm>
            <a:off x="2133600" y="38100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NO</a:t>
            </a:r>
          </a:p>
        </p:txBody>
      </p:sp>
      <p:sp>
        <p:nvSpPr>
          <p:cNvPr id="3526" name="Text Box 454"/>
          <p:cNvSpPr txBox="1">
            <a:spLocks noChangeArrowheads="1"/>
          </p:cNvSpPr>
          <p:nvPr/>
        </p:nvSpPr>
        <p:spPr bwMode="auto">
          <a:xfrm>
            <a:off x="2057400" y="3124200"/>
            <a:ext cx="611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NO</a:t>
            </a:r>
            <a:r>
              <a:rPr lang="en-US" baseline="-25000"/>
              <a:t>2</a:t>
            </a:r>
          </a:p>
        </p:txBody>
      </p:sp>
      <p:sp>
        <p:nvSpPr>
          <p:cNvPr id="3527" name="AutoShape 455"/>
          <p:cNvSpPr>
            <a:spLocks noChangeArrowheads="1"/>
          </p:cNvSpPr>
          <p:nvPr/>
        </p:nvSpPr>
        <p:spPr bwMode="auto">
          <a:xfrm>
            <a:off x="2590800" y="3200400"/>
            <a:ext cx="457200" cy="990600"/>
          </a:xfrm>
          <a:prstGeom prst="curvedLeftArrow">
            <a:avLst>
              <a:gd name="adj1" fmla="val 43333"/>
              <a:gd name="adj2" fmla="val 86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29" name="AutoShape 457"/>
          <p:cNvSpPr>
            <a:spLocks noChangeArrowheads="1"/>
          </p:cNvSpPr>
          <p:nvPr/>
        </p:nvSpPr>
        <p:spPr bwMode="auto">
          <a:xfrm>
            <a:off x="3048000" y="3429000"/>
            <a:ext cx="533400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0" name="Text Box 458"/>
          <p:cNvSpPr txBox="1">
            <a:spLocks noChangeArrowheads="1"/>
          </p:cNvSpPr>
          <p:nvPr/>
        </p:nvSpPr>
        <p:spPr bwMode="auto">
          <a:xfrm>
            <a:off x="3657600" y="3328988"/>
            <a:ext cx="647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3300"/>
                </a:solidFill>
              </a:rPr>
              <a:t>O</a:t>
            </a:r>
            <a:r>
              <a:rPr lang="en-US" sz="3200" b="1" baseline="-25000">
                <a:solidFill>
                  <a:srgbClr val="FF3300"/>
                </a:solidFill>
              </a:rPr>
              <a:t>3</a:t>
            </a:r>
          </a:p>
        </p:txBody>
      </p:sp>
      <p:pic>
        <p:nvPicPr>
          <p:cNvPr id="3531" name="Picture 459" descr="MCj02328160000[1]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82" y="5991603"/>
            <a:ext cx="10334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" name="Picture 460" descr="MCj03047850000[1]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5462587"/>
            <a:ext cx="4413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5" name="AutoShape 463"/>
          <p:cNvSpPr>
            <a:spLocks noChangeArrowheads="1"/>
          </p:cNvSpPr>
          <p:nvPr/>
        </p:nvSpPr>
        <p:spPr bwMode="auto">
          <a:xfrm>
            <a:off x="3886200" y="4953000"/>
            <a:ext cx="3200400" cy="457200"/>
          </a:xfrm>
          <a:prstGeom prst="rightArrow">
            <a:avLst>
              <a:gd name="adj1" fmla="val 50000"/>
              <a:gd name="adj2" fmla="val 1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smtClean="0"/>
              <a:t>CO, CH4, long lived VOC</a:t>
            </a:r>
            <a:endParaRPr lang="en-US" dirty="0"/>
          </a:p>
        </p:txBody>
      </p:sp>
      <p:sp>
        <p:nvSpPr>
          <p:cNvPr id="3536" name="AutoShape 464"/>
          <p:cNvSpPr>
            <a:spLocks noChangeArrowheads="1"/>
          </p:cNvSpPr>
          <p:nvPr/>
        </p:nvSpPr>
        <p:spPr bwMode="auto">
          <a:xfrm rot="-1623883">
            <a:off x="7848600" y="4800600"/>
            <a:ext cx="533400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7" name="Text Box 465"/>
          <p:cNvSpPr txBox="1">
            <a:spLocks noChangeArrowheads="1"/>
          </p:cNvSpPr>
          <p:nvPr/>
        </p:nvSpPr>
        <p:spPr bwMode="auto">
          <a:xfrm>
            <a:off x="8382000" y="4495800"/>
            <a:ext cx="647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3300"/>
                </a:solidFill>
              </a:rPr>
              <a:t>O</a:t>
            </a:r>
            <a:r>
              <a:rPr lang="en-US" sz="3200" b="1" baseline="-2500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3539" name="AutoShape 467"/>
          <p:cNvSpPr>
            <a:spLocks noChangeArrowheads="1"/>
          </p:cNvSpPr>
          <p:nvPr/>
        </p:nvSpPr>
        <p:spPr bwMode="auto">
          <a:xfrm>
            <a:off x="3962400" y="5867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NOx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542F1-24D8-1F43-B3B7-30A4D1FAC744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190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NOy</a:t>
            </a:r>
            <a:r>
              <a:rPr lang="en-US" dirty="0" smtClean="0"/>
              <a:t> partitioning polluted vs. remote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653" r="165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463862" y="6455103"/>
            <a:ext cx="184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Singh et al., NASA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54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Ozone “hole”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ym typeface="Wingdings"/>
              </a:rPr>
              <a:t>Lower Stratosphere “denitrified” and chlorine activated</a:t>
            </a:r>
          </a:p>
          <a:p>
            <a:pPr marL="0" indent="0">
              <a:buNone/>
            </a:pPr>
            <a:endParaRPr lang="en-US" sz="2400" dirty="0" smtClean="0">
              <a:sym typeface="Wingdings"/>
            </a:endParaRP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ClONO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 + </a:t>
            </a:r>
            <a:r>
              <a:rPr lang="en-US" sz="2400" dirty="0" err="1">
                <a:sym typeface="Wingdings"/>
              </a:rPr>
              <a:t>HCl</a:t>
            </a:r>
            <a:r>
              <a:rPr lang="en-US" sz="2400" dirty="0">
                <a:sym typeface="Wingdings"/>
              </a:rPr>
              <a:t>(s) </a:t>
            </a:r>
            <a:r>
              <a:rPr lang="en-US" sz="2400" dirty="0" smtClean="0">
                <a:sym typeface="Wingdings"/>
              </a:rPr>
              <a:t>	 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Cl</a:t>
            </a:r>
            <a:r>
              <a:rPr lang="en-US" sz="2400" baseline="-25000" dirty="0">
                <a:solidFill>
                  <a:srgbClr val="FF0000"/>
                </a:solidFill>
                <a:sym typeface="Wingdings"/>
              </a:rPr>
              <a:t>2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HNO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(s)</a:t>
            </a:r>
            <a:r>
              <a:rPr lang="en-US" sz="2400" baseline="-25000" dirty="0">
                <a:sym typeface="Wingdings"/>
              </a:rPr>
              <a:t>		</a:t>
            </a: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ClONO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 + </a:t>
            </a:r>
            <a:r>
              <a:rPr lang="en-US" sz="2400" dirty="0" smtClean="0">
                <a:sym typeface="Wingdings"/>
              </a:rPr>
              <a:t>H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O(</a:t>
            </a:r>
            <a:r>
              <a:rPr lang="en-US" sz="2400" dirty="0">
                <a:sym typeface="Wingdings"/>
              </a:rPr>
              <a:t>s) </a:t>
            </a:r>
            <a:r>
              <a:rPr lang="en-US" sz="2400" dirty="0" smtClean="0">
                <a:sym typeface="Wingdings"/>
              </a:rPr>
              <a:t>	 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HOCl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HNO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(s)</a:t>
            </a:r>
            <a:r>
              <a:rPr lang="en-US" sz="2400" baseline="-25000" dirty="0">
                <a:sym typeface="Wingdings"/>
              </a:rPr>
              <a:t>		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N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O</a:t>
            </a:r>
            <a:r>
              <a:rPr lang="en-US" sz="2400" baseline="-25000" dirty="0" smtClean="0">
                <a:sym typeface="Wingdings"/>
              </a:rPr>
              <a:t>5  </a:t>
            </a:r>
            <a:r>
              <a:rPr lang="en-US" sz="2400" dirty="0">
                <a:sym typeface="Wingdings"/>
              </a:rPr>
              <a:t>+ </a:t>
            </a:r>
            <a:r>
              <a:rPr lang="en-US" sz="2400" dirty="0" err="1">
                <a:sym typeface="Wingdings"/>
              </a:rPr>
              <a:t>HCl</a:t>
            </a:r>
            <a:r>
              <a:rPr lang="en-US" sz="2400" dirty="0">
                <a:sym typeface="Wingdings"/>
              </a:rPr>
              <a:t>(s) </a:t>
            </a:r>
            <a:r>
              <a:rPr lang="en-US" sz="2400" dirty="0" smtClean="0">
                <a:sym typeface="Wingdings"/>
              </a:rPr>
              <a:t>		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ClNO</a:t>
            </a:r>
            <a:r>
              <a:rPr lang="en-US" sz="2400" baseline="-25000" dirty="0" smtClean="0">
                <a:solidFill>
                  <a:srgbClr val="FF0000"/>
                </a:solidFill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HNO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(s</a:t>
            </a:r>
            <a:r>
              <a:rPr lang="en-US" sz="2400" dirty="0" smtClean="0">
                <a:sym typeface="Wingdings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N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O</a:t>
            </a:r>
            <a:r>
              <a:rPr lang="en-US" sz="2400" baseline="-25000" dirty="0">
                <a:sym typeface="Wingdings"/>
              </a:rPr>
              <a:t>5  </a:t>
            </a:r>
            <a:r>
              <a:rPr lang="en-US" sz="2400" dirty="0">
                <a:sym typeface="Wingdings"/>
              </a:rPr>
              <a:t>+ H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O(s)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		 </a:t>
            </a:r>
            <a:r>
              <a:rPr lang="en-US" sz="2400" dirty="0" smtClean="0">
                <a:sym typeface="Wingdings"/>
              </a:rPr>
              <a:t>2 HNO</a:t>
            </a:r>
            <a:r>
              <a:rPr lang="en-US" sz="2400" baseline="-25000" dirty="0" smtClean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(s)</a:t>
            </a:r>
            <a:r>
              <a:rPr lang="en-US" sz="2400" baseline="-25000" dirty="0">
                <a:sym typeface="Wingdings"/>
              </a:rPr>
              <a:t>			</a:t>
            </a:r>
          </a:p>
          <a:p>
            <a:pPr marL="0" indent="0">
              <a:buNone/>
            </a:pPr>
            <a:endParaRPr lang="en-US" sz="2800" baseline="-25000" dirty="0" smtClean="0">
              <a:sym typeface="Wingdings"/>
            </a:endParaRPr>
          </a:p>
          <a:p>
            <a:pPr marL="0" indent="0">
              <a:buNone/>
            </a:pPr>
            <a:endParaRPr lang="en-US" sz="2800" baseline="-25000" dirty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				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Cl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		 </a:t>
            </a:r>
            <a:r>
              <a:rPr lang="en-US" sz="2400" dirty="0" err="1">
                <a:sym typeface="Wingdings"/>
              </a:rPr>
              <a:t>ClO</a:t>
            </a:r>
            <a:r>
              <a:rPr lang="en-US" sz="2400" dirty="0">
                <a:sym typeface="Wingdings"/>
              </a:rPr>
              <a:t> + O</a:t>
            </a:r>
            <a:r>
              <a:rPr lang="en-US" sz="2400" baseline="-25000" dirty="0">
                <a:sym typeface="Wingdings"/>
              </a:rPr>
              <a:t>2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				</a:t>
            </a:r>
            <a:r>
              <a:rPr lang="en-US" sz="2400" dirty="0" err="1" smtClean="0">
                <a:sym typeface="Wingdings"/>
              </a:rPr>
              <a:t>ClO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O	 </a:t>
            </a:r>
            <a:r>
              <a:rPr lang="en-US" sz="2400" dirty="0" err="1">
                <a:sym typeface="Wingdings"/>
              </a:rPr>
              <a:t>Cl</a:t>
            </a:r>
            <a:r>
              <a:rPr lang="en-US" sz="2400" dirty="0">
                <a:sym typeface="Wingdings"/>
              </a:rPr>
              <a:t> + O</a:t>
            </a:r>
            <a:r>
              <a:rPr lang="en-US" sz="2400" baseline="-25000" dirty="0">
                <a:sym typeface="Wingdings"/>
              </a:rPr>
              <a:t>2</a:t>
            </a:r>
          </a:p>
          <a:p>
            <a:pPr marL="0" indent="0">
              <a:buNone/>
            </a:pPr>
            <a:endParaRPr lang="en-US" sz="2400" baseline="-25000" dirty="0">
              <a:sym typeface="Wingdings"/>
            </a:endParaRP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     </a:t>
            </a:r>
            <a:r>
              <a:rPr lang="en-US" sz="2400" dirty="0" smtClean="0">
                <a:sym typeface="Wingdings"/>
              </a:rPr>
              <a:t>					 </a:t>
            </a:r>
            <a:r>
              <a:rPr lang="en-US" sz="2400" dirty="0">
                <a:sym typeface="Wingdings"/>
              </a:rPr>
              <a:t>O + 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  2 O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						</a:t>
            </a:r>
            <a:endParaRPr lang="en-US" sz="2400" baseline="-25000" dirty="0">
              <a:sym typeface="Wingdings"/>
            </a:endParaRPr>
          </a:p>
          <a:p>
            <a:pPr marL="0" indent="0">
              <a:buNone/>
            </a:pPr>
            <a:endParaRPr lang="en-US" sz="2400" baseline="-25000" dirty="0" smtClean="0">
              <a:sym typeface="Wingdings"/>
            </a:endParaRPr>
          </a:p>
          <a:p>
            <a:pPr marL="0" indent="0">
              <a:buNone/>
            </a:pPr>
            <a:endParaRPr lang="en-US" sz="2400" dirty="0">
              <a:sym typeface="Wingdings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89959" y="5496909"/>
            <a:ext cx="34859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ight Arrow 3"/>
          <p:cNvSpPr/>
          <p:nvPr/>
        </p:nvSpPr>
        <p:spPr>
          <a:xfrm>
            <a:off x="1208690" y="4580759"/>
            <a:ext cx="1059793" cy="2715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477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Arctic </a:t>
            </a:r>
            <a:r>
              <a:rPr lang="en-US" dirty="0" err="1" smtClean="0"/>
              <a:t>NOy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98" b="798"/>
          <a:stretch>
            <a:fillRect/>
          </a:stretch>
        </p:blipFill>
        <p:spPr>
          <a:xfrm>
            <a:off x="-231177" y="1221620"/>
            <a:ext cx="8917977" cy="4904544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170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7DFDD-960D-7942-967B-7AC1AC951FB3}" type="slidenum">
              <a:rPr lang="en-US"/>
              <a:pPr/>
              <a:t>71</a:t>
            </a:fld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6705600"/>
            <a:ext cx="1600200" cy="152400"/>
          </a:xfrm>
        </p:spPr>
        <p:txBody>
          <a:bodyPr>
            <a:normAutofit fontScale="90000"/>
          </a:bodyPr>
          <a:lstStyle/>
          <a:p>
            <a:r>
              <a:rPr lang="en-US" sz="700">
                <a:solidFill>
                  <a:srgbClr val="FF0000"/>
                </a:solidFill>
              </a:rPr>
              <a:t>ATL, Cumb.,Johnsv.,PP, SOS99</a:t>
            </a:r>
          </a:p>
        </p:txBody>
      </p:sp>
      <p:pic>
        <p:nvPicPr>
          <p:cNvPr id="16388" name="Picture 4" descr="Layout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81200"/>
            <a:ext cx="8763000" cy="4297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69548" y="304800"/>
            <a:ext cx="79172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008000"/>
                </a:solidFill>
              </a:rPr>
              <a:t>Atlanta: High anthropogenic and biogenic NMHC</a:t>
            </a:r>
            <a:br>
              <a:rPr lang="en-US" sz="2400" dirty="0">
                <a:solidFill>
                  <a:srgbClr val="008000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Power plants: Mainly biogenic </a:t>
            </a:r>
            <a:r>
              <a:rPr lang="en-US" sz="2400" dirty="0" smtClean="0">
                <a:solidFill>
                  <a:schemeClr val="tx2"/>
                </a:solidFill>
              </a:rPr>
              <a:t>NMHC from surrounding forest</a:t>
            </a:r>
            <a:r>
              <a:rPr lang="en-US" sz="2400" dirty="0">
                <a:solidFill>
                  <a:schemeClr val="tx2"/>
                </a:solidFill>
              </a:rPr>
              <a:t/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Johnsonville power plant: </a:t>
            </a:r>
            <a:r>
              <a:rPr lang="en-US" sz="2400" dirty="0" err="1" smtClean="0">
                <a:solidFill>
                  <a:schemeClr val="accent1"/>
                </a:solidFill>
              </a:rPr>
              <a:t>NO</a:t>
            </a:r>
            <a:r>
              <a:rPr lang="en-US" sz="2400" baseline="-25000" dirty="0" err="1" smtClean="0">
                <a:solidFill>
                  <a:schemeClr val="accent1"/>
                </a:solidFill>
              </a:rPr>
              <a:t>x</a:t>
            </a:r>
            <a:r>
              <a:rPr lang="en-US" sz="2400" dirty="0" smtClean="0">
                <a:solidFill>
                  <a:schemeClr val="accent1"/>
                </a:solidFill>
              </a:rPr>
              <a:t> emission controlled</a:t>
            </a:r>
            <a:r>
              <a:rPr lang="en-US" sz="2400" dirty="0">
                <a:solidFill>
                  <a:schemeClr val="accent1"/>
                </a:solidFill>
              </a:rPr>
              <a:t/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Cumberland power plant: very high </a:t>
            </a:r>
            <a:r>
              <a:rPr lang="en-US" sz="2400" dirty="0" err="1">
                <a:solidFill>
                  <a:srgbClr val="FF0000"/>
                </a:solidFill>
              </a:rPr>
              <a:t>NO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emission (no control)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"/>
            <a:ext cx="426720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429000"/>
            <a:ext cx="4256088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5475288" y="3916363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-111" charset="0"/>
              </a:rPr>
              <a:t>Mexico City Outflow</a:t>
            </a:r>
          </a:p>
        </p:txBody>
      </p:sp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6172200" y="838200"/>
            <a:ext cx="152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-111" charset="0"/>
              </a:rPr>
              <a:t>New York City Outflow</a:t>
            </a:r>
          </a:p>
        </p:txBody>
      </p:sp>
      <p:sp>
        <p:nvSpPr>
          <p:cNvPr id="2054" name="TextBox 8"/>
          <p:cNvSpPr txBox="1">
            <a:spLocks noChangeArrowheads="1"/>
          </p:cNvSpPr>
          <p:nvPr/>
        </p:nvSpPr>
        <p:spPr bwMode="auto">
          <a:xfrm>
            <a:off x="228600" y="1833179"/>
            <a:ext cx="434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11" charset="0"/>
              </a:rPr>
              <a:t>NYC – </a:t>
            </a:r>
            <a:r>
              <a:rPr lang="en-US" dirty="0" smtClean="0">
                <a:latin typeface="Calibri" pitchFamily="-111" charset="0"/>
              </a:rPr>
              <a:t>low level outflow, lower VOC:</a:t>
            </a:r>
          </a:p>
          <a:p>
            <a:r>
              <a:rPr lang="en-US" dirty="0">
                <a:latin typeface="Calibri" pitchFamily="-111" charset="0"/>
              </a:rPr>
              <a:t>R</a:t>
            </a:r>
            <a:r>
              <a:rPr lang="en-US" dirty="0" smtClean="0">
                <a:latin typeface="Calibri" pitchFamily="-111" charset="0"/>
              </a:rPr>
              <a:t>apid </a:t>
            </a:r>
            <a:r>
              <a:rPr lang="en-US" dirty="0">
                <a:latin typeface="Calibri" pitchFamily="-111" charset="0"/>
              </a:rPr>
              <a:t>conversion of </a:t>
            </a:r>
            <a:r>
              <a:rPr lang="en-US" dirty="0" err="1">
                <a:latin typeface="Calibri" pitchFamily="-111" charset="0"/>
              </a:rPr>
              <a:t>NOx</a:t>
            </a:r>
            <a:r>
              <a:rPr lang="en-US" dirty="0">
                <a:latin typeface="Calibri" pitchFamily="-111" charset="0"/>
              </a:rPr>
              <a:t> into HNO</a:t>
            </a:r>
            <a:r>
              <a:rPr lang="en-US" baseline="-25000" dirty="0">
                <a:latin typeface="Calibri" pitchFamily="-111" charset="0"/>
              </a:rPr>
              <a:t>3</a:t>
            </a:r>
            <a:r>
              <a:rPr lang="en-US" dirty="0">
                <a:latin typeface="Calibri" pitchFamily="-111" charset="0"/>
              </a:rPr>
              <a:t>. Very little </a:t>
            </a:r>
            <a:r>
              <a:rPr lang="en-US" dirty="0" err="1">
                <a:latin typeface="Calibri" pitchFamily="-111" charset="0"/>
              </a:rPr>
              <a:t>NOx</a:t>
            </a:r>
            <a:r>
              <a:rPr lang="en-US" dirty="0">
                <a:latin typeface="Calibri" pitchFamily="-111" charset="0"/>
              </a:rPr>
              <a:t> remains one day downwind to produce additional ozone.</a:t>
            </a:r>
          </a:p>
        </p:txBody>
      </p:sp>
      <p:sp>
        <p:nvSpPr>
          <p:cNvPr id="2055" name="TextBox 9"/>
          <p:cNvSpPr txBox="1">
            <a:spLocks noChangeArrowheads="1"/>
          </p:cNvSpPr>
          <p:nvPr/>
        </p:nvSpPr>
        <p:spPr bwMode="auto">
          <a:xfrm>
            <a:off x="228600" y="3505200"/>
            <a:ext cx="42672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11" charset="0"/>
              </a:rPr>
              <a:t>MC </a:t>
            </a:r>
            <a:r>
              <a:rPr lang="en-US" dirty="0" smtClean="0">
                <a:latin typeface="Calibri" pitchFamily="-111" charset="0"/>
              </a:rPr>
              <a:t>–high VOC , and outflow at higher altitudes: </a:t>
            </a:r>
          </a:p>
          <a:p>
            <a:r>
              <a:rPr lang="en-US" dirty="0" smtClean="0">
                <a:latin typeface="Calibri" pitchFamily="-111" charset="0"/>
              </a:rPr>
              <a:t>Reactive </a:t>
            </a:r>
            <a:r>
              <a:rPr lang="en-US" dirty="0">
                <a:latin typeface="Calibri" pitchFamily="-111" charset="0"/>
              </a:rPr>
              <a:t>nitrogen is carried out in its organic forms (PANs), which release </a:t>
            </a:r>
            <a:r>
              <a:rPr lang="en-US" dirty="0" err="1">
                <a:latin typeface="Calibri" pitchFamily="-111" charset="0"/>
              </a:rPr>
              <a:t>NOx</a:t>
            </a:r>
            <a:r>
              <a:rPr lang="en-US" dirty="0">
                <a:latin typeface="Calibri" pitchFamily="-111" charset="0"/>
              </a:rPr>
              <a:t> on a regional scale. This results in additional ozone production  further downwind.</a:t>
            </a:r>
          </a:p>
          <a:p>
            <a:endParaRPr lang="en-US" sz="800" dirty="0">
              <a:latin typeface="Calibri" pitchFamily="-111" charset="0"/>
            </a:endParaRPr>
          </a:p>
          <a:p>
            <a:r>
              <a:rPr lang="en-US" dirty="0">
                <a:latin typeface="Calibri" pitchFamily="-111" charset="0"/>
              </a:rPr>
              <a:t>The </a:t>
            </a:r>
            <a:r>
              <a:rPr lang="en-US" dirty="0" smtClean="0">
                <a:latin typeface="Calibri" pitchFamily="-111" charset="0"/>
              </a:rPr>
              <a:t>high </a:t>
            </a:r>
            <a:r>
              <a:rPr lang="en-US" dirty="0" err="1">
                <a:latin typeface="Calibri" pitchFamily="-111" charset="0"/>
              </a:rPr>
              <a:t>NOx</a:t>
            </a:r>
            <a:r>
              <a:rPr lang="en-US" dirty="0">
                <a:latin typeface="Calibri" pitchFamily="-111" charset="0"/>
              </a:rPr>
              <a:t> and very high hydrocarbon emissions typical for a megacity like MC combine non-linearly to extend its impacts to a much larger region.</a:t>
            </a:r>
          </a:p>
        </p:txBody>
      </p:sp>
      <p:sp>
        <p:nvSpPr>
          <p:cNvPr id="2056" name="TextBox 10"/>
          <p:cNvSpPr txBox="1">
            <a:spLocks noChangeArrowheads="1"/>
          </p:cNvSpPr>
          <p:nvPr/>
        </p:nvSpPr>
        <p:spPr bwMode="auto">
          <a:xfrm>
            <a:off x="419100" y="53370"/>
            <a:ext cx="3733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latin typeface="Calibri" pitchFamily="-111" charset="0"/>
              </a:rPr>
              <a:t>New York City vs. Mexico City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28600" y="3352800"/>
            <a:ext cx="4038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4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 emissions (PANs ?)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191" r="1191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074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5E4E-31A8-ED44-AA7D-42E7350CF6C1}" type="slidenum">
              <a:rPr lang="en-US"/>
              <a:pPr/>
              <a:t>74</a:t>
            </a:fld>
            <a:endParaRPr lang="en-US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5791200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</a:rPr>
              <a:t>Ratios of different PANs species as indicators of the relative importance of certain hydrocarbon species (and emitters) for the photochemical production of ozone</a:t>
            </a:r>
            <a:br>
              <a:rPr lang="en-US" sz="3200">
                <a:solidFill>
                  <a:schemeClr val="tx1"/>
                </a:solidFill>
              </a:rPr>
            </a:br>
            <a:r>
              <a:rPr lang="en-US" sz="3200">
                <a:solidFill>
                  <a:schemeClr val="tx1"/>
                </a:solidFill>
              </a:rPr>
              <a:t/>
            </a:r>
            <a:br>
              <a:rPr lang="en-US" sz="3200">
                <a:solidFill>
                  <a:schemeClr val="tx1"/>
                </a:solidFill>
              </a:rPr>
            </a:br>
            <a:r>
              <a:rPr lang="en-US" sz="3200">
                <a:solidFill>
                  <a:schemeClr val="accent2"/>
                </a:solidFill>
              </a:rPr>
              <a:t>biogenic or anthropogenic 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ED9A-CFFA-FF4E-93EB-FA78A32FA921}" type="slidenum">
              <a:rPr lang="en-US"/>
              <a:pPr/>
              <a:t>75</a:t>
            </a:fld>
            <a:endParaRPr lang="en-US"/>
          </a:p>
        </p:txBody>
      </p:sp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1295400" y="1676400"/>
            <a:ext cx="305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>
                <a:solidFill>
                  <a:srgbClr val="FF0000"/>
                </a:solidFill>
              </a:rPr>
              <a:t>CH</a:t>
            </a:r>
            <a:r>
              <a:rPr lang="en-US" sz="3600" baseline="-25000">
                <a:solidFill>
                  <a:srgbClr val="FF0000"/>
                </a:solidFill>
              </a:rPr>
              <a:t>3 </a:t>
            </a:r>
            <a:r>
              <a:rPr lang="en-US" sz="3600">
                <a:solidFill>
                  <a:srgbClr val="FF0000"/>
                </a:solidFill>
              </a:rPr>
              <a:t>– CH</a:t>
            </a:r>
            <a:r>
              <a:rPr lang="en-US" sz="3600" baseline="-25000">
                <a:solidFill>
                  <a:srgbClr val="FF0000"/>
                </a:solidFill>
              </a:rPr>
              <a:t>2</a:t>
            </a:r>
            <a:r>
              <a:rPr lang="en-US" sz="3600">
                <a:solidFill>
                  <a:srgbClr val="FF0000"/>
                </a:solidFill>
              </a:rPr>
              <a:t> – C</a:t>
            </a:r>
            <a:r>
              <a:rPr lang="en-US" sz="3600"/>
              <a:t> </a:t>
            </a:r>
          </a:p>
        </p:txBody>
      </p:sp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4114800" y="838200"/>
            <a:ext cx="51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>
                <a:solidFill>
                  <a:schemeClr val="accent2"/>
                </a:solidFill>
              </a:rPr>
              <a:t>O</a:t>
            </a: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4191000" y="2514600"/>
            <a:ext cx="257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>
                <a:solidFill>
                  <a:schemeClr val="accent1"/>
                </a:solidFill>
              </a:rPr>
              <a:t>O – O – NO</a:t>
            </a:r>
            <a:r>
              <a:rPr lang="en-US" sz="3600" baseline="-25000">
                <a:solidFill>
                  <a:schemeClr val="accent1"/>
                </a:solidFill>
              </a:rPr>
              <a:t>2</a:t>
            </a:r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200709" name="Line 5"/>
          <p:cNvSpPr>
            <a:spLocks noChangeShapeType="1"/>
          </p:cNvSpPr>
          <p:nvPr/>
        </p:nvSpPr>
        <p:spPr bwMode="auto">
          <a:xfrm flipH="1">
            <a:off x="4038600" y="1447800"/>
            <a:ext cx="152400" cy="3048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0" name="Line 6"/>
          <p:cNvSpPr>
            <a:spLocks noChangeShapeType="1"/>
          </p:cNvSpPr>
          <p:nvPr/>
        </p:nvSpPr>
        <p:spPr bwMode="auto">
          <a:xfrm flipH="1">
            <a:off x="4114800" y="1447800"/>
            <a:ext cx="152400" cy="3048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1" name="Line 7"/>
          <p:cNvSpPr>
            <a:spLocks noChangeShapeType="1"/>
          </p:cNvSpPr>
          <p:nvPr/>
        </p:nvSpPr>
        <p:spPr bwMode="auto">
          <a:xfrm>
            <a:off x="4038600" y="2286000"/>
            <a:ext cx="228600" cy="304800"/>
          </a:xfrm>
          <a:prstGeom prst="line">
            <a:avLst/>
          </a:prstGeom>
          <a:noFill/>
          <a:ln w="158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1981200" y="3352800"/>
            <a:ext cx="44291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/>
              <a:t>eroxy</a:t>
            </a:r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/>
              <a:t>ropionyl </a:t>
            </a:r>
            <a:r>
              <a:rPr lang="en-US">
                <a:solidFill>
                  <a:srgbClr val="FF0000"/>
                </a:solidFill>
              </a:rPr>
              <a:t>n</a:t>
            </a:r>
            <a:r>
              <a:rPr lang="en-US"/>
              <a:t>itrate</a:t>
            </a:r>
          </a:p>
          <a:p>
            <a:pPr algn="l"/>
            <a:r>
              <a:rPr lang="en-US"/>
              <a:t>(Peroxypropionic nitric anhydride)</a:t>
            </a:r>
          </a:p>
          <a:p>
            <a:pPr algn="l"/>
            <a:endParaRPr lang="en-US"/>
          </a:p>
        </p:txBody>
      </p:sp>
      <p:sp>
        <p:nvSpPr>
          <p:cNvPr id="200713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53200"/>
            <a:ext cx="990600" cy="304800"/>
          </a:xfrm>
        </p:spPr>
        <p:txBody>
          <a:bodyPr/>
          <a:lstStyle/>
          <a:p>
            <a:r>
              <a:rPr lang="en-US" sz="800"/>
              <a:t>PPN structure</a:t>
            </a:r>
          </a:p>
        </p:txBody>
      </p:sp>
      <p:pic>
        <p:nvPicPr>
          <p:cNvPr id="200714" name="Picture 10" descr="ac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15" name="Text Box 11"/>
          <p:cNvSpPr txBox="1">
            <a:spLocks noChangeArrowheads="1"/>
          </p:cNvSpPr>
          <p:nvPr/>
        </p:nvSpPr>
        <p:spPr bwMode="auto">
          <a:xfrm>
            <a:off x="5588000" y="4953000"/>
            <a:ext cx="34988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CH</a:t>
            </a:r>
            <a:r>
              <a:rPr lang="en-US" sz="3600" baseline="-25000">
                <a:solidFill>
                  <a:srgbClr val="FF0000"/>
                </a:solidFill>
              </a:rPr>
              <a:t>3 </a:t>
            </a:r>
            <a:r>
              <a:rPr lang="en-US" sz="3600">
                <a:solidFill>
                  <a:srgbClr val="FF0000"/>
                </a:solidFill>
              </a:rPr>
              <a:t>– CH</a:t>
            </a:r>
            <a:r>
              <a:rPr lang="en-US" sz="3600" baseline="-25000">
                <a:solidFill>
                  <a:srgbClr val="FF0000"/>
                </a:solidFill>
              </a:rPr>
              <a:t>2 </a:t>
            </a:r>
            <a:r>
              <a:rPr lang="en-US" sz="3600">
                <a:solidFill>
                  <a:srgbClr val="FF0000"/>
                </a:solidFill>
              </a:rPr>
              <a:t>– CH</a:t>
            </a:r>
            <a:r>
              <a:rPr lang="en-US" sz="3600" baseline="-25000">
                <a:solidFill>
                  <a:srgbClr val="FF0000"/>
                </a:solidFill>
              </a:rPr>
              <a:t>3</a:t>
            </a:r>
            <a:r>
              <a:rPr lang="en-US" sz="3600"/>
              <a:t> </a:t>
            </a:r>
          </a:p>
          <a:p>
            <a:r>
              <a:rPr lang="en-US"/>
              <a:t>Propane</a:t>
            </a:r>
          </a:p>
        </p:txBody>
      </p:sp>
      <p:sp>
        <p:nvSpPr>
          <p:cNvPr id="200716" name="Text Box 12"/>
          <p:cNvSpPr txBox="1">
            <a:spLocks noChangeArrowheads="1"/>
          </p:cNvSpPr>
          <p:nvPr/>
        </p:nvSpPr>
        <p:spPr bwMode="auto">
          <a:xfrm>
            <a:off x="5638800" y="914400"/>
            <a:ext cx="1031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/>
              <a:t>PPN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B3FE-DD07-824C-961F-26C1B3D8BE3E}" type="slidenum">
              <a:rPr lang="en-US"/>
              <a:pPr/>
              <a:t>76</a:t>
            </a:fld>
            <a:endParaRPr lang="en-US"/>
          </a:p>
        </p:txBody>
      </p:sp>
      <p:sp>
        <p:nvSpPr>
          <p:cNvPr id="20509" name="Oval 29"/>
          <p:cNvSpPr>
            <a:spLocks noChangeArrowheads="1"/>
          </p:cNvSpPr>
          <p:nvPr/>
        </p:nvSpPr>
        <p:spPr bwMode="auto">
          <a:xfrm>
            <a:off x="8091714" y="2022324"/>
            <a:ext cx="914400" cy="8382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0" name="Line 30"/>
          <p:cNvSpPr>
            <a:spLocks noChangeShapeType="1"/>
          </p:cNvSpPr>
          <p:nvPr/>
        </p:nvSpPr>
        <p:spPr bwMode="auto">
          <a:xfrm flipV="1">
            <a:off x="8244114" y="2174724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184614" y="2209800"/>
            <a:ext cx="90174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/>
              <a:t>Alkanes&gt;C</a:t>
            </a:r>
            <a:r>
              <a:rPr lang="en-US" sz="2800" baseline="-25000" dirty="0"/>
              <a:t>3</a:t>
            </a:r>
            <a:r>
              <a:rPr lang="en-US" sz="2800" dirty="0"/>
              <a:t> + OH + </a:t>
            </a:r>
            <a:r>
              <a:rPr lang="en-US" sz="2800" dirty="0" err="1"/>
              <a:t>NO</a:t>
            </a:r>
            <a:r>
              <a:rPr lang="en-US" sz="2800" baseline="-25000" dirty="0" err="1"/>
              <a:t>x</a:t>
            </a:r>
            <a:r>
              <a:rPr lang="en-US" sz="2800" dirty="0"/>
              <a:t>  </a:t>
            </a:r>
            <a:r>
              <a:rPr lang="en-US" sz="2800" dirty="0">
                <a:sym typeface="Wingdings" charset="0"/>
              </a:rPr>
              <a:t>   </a:t>
            </a:r>
            <a:r>
              <a:rPr lang="en-US" sz="2800" dirty="0">
                <a:solidFill>
                  <a:srgbClr val="FF3300"/>
                </a:solidFill>
                <a:sym typeface="Wingdings" charset="0"/>
              </a:rPr>
              <a:t>O</a:t>
            </a:r>
            <a:r>
              <a:rPr lang="en-US" sz="2800" baseline="-25000" dirty="0">
                <a:solidFill>
                  <a:srgbClr val="FF3300"/>
                </a:solidFill>
                <a:sym typeface="Wingdings" charset="0"/>
              </a:rPr>
              <a:t>3</a:t>
            </a:r>
            <a:r>
              <a:rPr lang="en-US" sz="2800" dirty="0">
                <a:sym typeface="Wingdings" charset="0"/>
              </a:rPr>
              <a:t>      </a:t>
            </a:r>
            <a:r>
              <a:rPr lang="en-US" sz="2800" b="1" dirty="0">
                <a:solidFill>
                  <a:schemeClr val="accent2"/>
                </a:solidFill>
                <a:sym typeface="Wingdings" charset="0"/>
              </a:rPr>
              <a:t>PAN     PPN    </a:t>
            </a:r>
            <a:r>
              <a:rPr lang="en-US" sz="2800" b="1" dirty="0" err="1">
                <a:solidFill>
                  <a:schemeClr val="accent2"/>
                </a:solidFill>
                <a:sym typeface="Wingdings" charset="0"/>
              </a:rPr>
              <a:t>PiBN</a:t>
            </a:r>
            <a:r>
              <a:rPr lang="en-US" sz="2800" dirty="0">
                <a:solidFill>
                  <a:schemeClr val="accent2"/>
                </a:solidFill>
                <a:sym typeface="Wingdings" charset="0"/>
              </a:rPr>
              <a:t>   MPAN</a:t>
            </a:r>
          </a:p>
        </p:txBody>
      </p:sp>
      <p:sp>
        <p:nvSpPr>
          <p:cNvPr id="20512" name="Oval 32"/>
          <p:cNvSpPr>
            <a:spLocks noChangeArrowheads="1"/>
          </p:cNvSpPr>
          <p:nvPr/>
        </p:nvSpPr>
        <p:spPr bwMode="auto">
          <a:xfrm>
            <a:off x="8077200" y="990600"/>
            <a:ext cx="914400" cy="9144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 flipV="1">
            <a:off x="8229600" y="1143000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4" name="Text Box 34"/>
          <p:cNvSpPr txBox="1">
            <a:spLocks noChangeArrowheads="1"/>
          </p:cNvSpPr>
          <p:nvPr/>
        </p:nvSpPr>
        <p:spPr bwMode="auto">
          <a:xfrm>
            <a:off x="116411" y="1219200"/>
            <a:ext cx="90856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/>
              <a:t>Propane + OH + </a:t>
            </a:r>
            <a:r>
              <a:rPr lang="en-US" sz="2800" dirty="0" err="1"/>
              <a:t>NO</a:t>
            </a:r>
            <a:r>
              <a:rPr lang="en-US" sz="2800" baseline="-25000" dirty="0" err="1"/>
              <a:t>x</a:t>
            </a:r>
            <a:r>
              <a:rPr lang="en-US" sz="2800" dirty="0"/>
              <a:t>       </a:t>
            </a:r>
            <a:r>
              <a:rPr lang="en-US" sz="2800" dirty="0">
                <a:sym typeface="Wingdings" charset="0"/>
              </a:rPr>
              <a:t>    </a:t>
            </a:r>
            <a:r>
              <a:rPr lang="en-US" sz="2800" dirty="0">
                <a:solidFill>
                  <a:srgbClr val="FF3300"/>
                </a:solidFill>
                <a:sym typeface="Wingdings" charset="0"/>
              </a:rPr>
              <a:t>O</a:t>
            </a:r>
            <a:r>
              <a:rPr lang="en-US" sz="2800" baseline="-25000" dirty="0">
                <a:solidFill>
                  <a:srgbClr val="FF3300"/>
                </a:solidFill>
                <a:sym typeface="Wingdings" charset="0"/>
              </a:rPr>
              <a:t>3</a:t>
            </a:r>
            <a:r>
              <a:rPr lang="en-US" sz="2800" dirty="0">
                <a:sym typeface="Wingdings" charset="0"/>
              </a:rPr>
              <a:t>      </a:t>
            </a:r>
            <a:r>
              <a:rPr lang="en-US" sz="2800" b="1" dirty="0">
                <a:solidFill>
                  <a:schemeClr val="accent2"/>
                </a:solidFill>
                <a:sym typeface="Wingdings" charset="0"/>
              </a:rPr>
              <a:t>PAN     PPN    </a:t>
            </a:r>
            <a:r>
              <a:rPr lang="en-US" sz="2800" dirty="0" err="1">
                <a:solidFill>
                  <a:schemeClr val="accent2"/>
                </a:solidFill>
                <a:sym typeface="Wingdings" charset="0"/>
              </a:rPr>
              <a:t>PiBN</a:t>
            </a:r>
            <a:r>
              <a:rPr lang="en-US" sz="2800" dirty="0">
                <a:solidFill>
                  <a:schemeClr val="accent2"/>
                </a:solidFill>
                <a:sym typeface="Wingdings" charset="0"/>
              </a:rPr>
              <a:t>   MPAN</a:t>
            </a:r>
          </a:p>
        </p:txBody>
      </p:sp>
      <p:sp>
        <p:nvSpPr>
          <p:cNvPr id="20515" name="Oval 35"/>
          <p:cNvSpPr>
            <a:spLocks noChangeArrowheads="1"/>
          </p:cNvSpPr>
          <p:nvPr/>
        </p:nvSpPr>
        <p:spPr bwMode="auto">
          <a:xfrm>
            <a:off x="7086600" y="990600"/>
            <a:ext cx="914400" cy="9144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 flipV="1">
            <a:off x="7239000" y="1143000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7" name="Oval 37"/>
          <p:cNvSpPr>
            <a:spLocks noChangeArrowheads="1"/>
          </p:cNvSpPr>
          <p:nvPr/>
        </p:nvSpPr>
        <p:spPr bwMode="auto">
          <a:xfrm>
            <a:off x="7980438" y="10180"/>
            <a:ext cx="914400" cy="9144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8" name="Line 38"/>
          <p:cNvSpPr>
            <a:spLocks noChangeShapeType="1"/>
          </p:cNvSpPr>
          <p:nvPr/>
        </p:nvSpPr>
        <p:spPr bwMode="auto">
          <a:xfrm flipV="1">
            <a:off x="8153400" y="197858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9" name="Text Box 39"/>
          <p:cNvSpPr txBox="1">
            <a:spLocks noChangeArrowheads="1"/>
          </p:cNvSpPr>
          <p:nvPr/>
        </p:nvSpPr>
        <p:spPr bwMode="auto">
          <a:xfrm>
            <a:off x="116411" y="269522"/>
            <a:ext cx="90275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/>
              <a:t>Ethane + OH + </a:t>
            </a:r>
            <a:r>
              <a:rPr lang="en-US" sz="2800" dirty="0" err="1"/>
              <a:t>NO</a:t>
            </a:r>
            <a:r>
              <a:rPr lang="en-US" sz="2800" baseline="-25000" dirty="0" err="1"/>
              <a:t>x</a:t>
            </a:r>
            <a:r>
              <a:rPr lang="en-US" sz="2800" dirty="0"/>
              <a:t>         </a:t>
            </a:r>
            <a:r>
              <a:rPr lang="en-US" sz="2800" dirty="0">
                <a:sym typeface="Wingdings" charset="0"/>
              </a:rPr>
              <a:t>    </a:t>
            </a:r>
            <a:r>
              <a:rPr lang="en-US" sz="2800" dirty="0">
                <a:solidFill>
                  <a:srgbClr val="FF3300"/>
                </a:solidFill>
                <a:sym typeface="Wingdings" charset="0"/>
              </a:rPr>
              <a:t>O</a:t>
            </a:r>
            <a:r>
              <a:rPr lang="en-US" sz="2800" baseline="-25000" dirty="0">
                <a:solidFill>
                  <a:srgbClr val="FF3300"/>
                </a:solidFill>
                <a:sym typeface="Wingdings" charset="0"/>
              </a:rPr>
              <a:t>3</a:t>
            </a:r>
            <a:r>
              <a:rPr lang="en-US" sz="2800" dirty="0">
                <a:sym typeface="Wingdings" charset="0"/>
              </a:rPr>
              <a:t>      </a:t>
            </a:r>
            <a:r>
              <a:rPr lang="en-US" sz="2800" b="1" dirty="0">
                <a:solidFill>
                  <a:schemeClr val="accent2"/>
                </a:solidFill>
                <a:sym typeface="Wingdings" charset="0"/>
              </a:rPr>
              <a:t>PAN     </a:t>
            </a:r>
            <a:r>
              <a:rPr lang="en-US" sz="2800" dirty="0">
                <a:solidFill>
                  <a:schemeClr val="accent2"/>
                </a:solidFill>
                <a:sym typeface="Wingdings" charset="0"/>
              </a:rPr>
              <a:t>PPN    </a:t>
            </a:r>
            <a:r>
              <a:rPr lang="en-US" sz="2800" dirty="0" err="1">
                <a:solidFill>
                  <a:schemeClr val="accent2"/>
                </a:solidFill>
                <a:sym typeface="Wingdings" charset="0"/>
              </a:rPr>
              <a:t>PiBN</a:t>
            </a:r>
            <a:r>
              <a:rPr lang="en-US" sz="2800" dirty="0">
                <a:solidFill>
                  <a:schemeClr val="accent2"/>
                </a:solidFill>
                <a:sym typeface="Wingdings" charset="0"/>
              </a:rPr>
              <a:t>   MPAN</a:t>
            </a:r>
          </a:p>
        </p:txBody>
      </p:sp>
      <p:sp>
        <p:nvSpPr>
          <p:cNvPr id="20520" name="Oval 40"/>
          <p:cNvSpPr>
            <a:spLocks noChangeArrowheads="1"/>
          </p:cNvSpPr>
          <p:nvPr/>
        </p:nvSpPr>
        <p:spPr bwMode="auto">
          <a:xfrm>
            <a:off x="7010400" y="0"/>
            <a:ext cx="914400" cy="9144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1" name="Line 41"/>
          <p:cNvSpPr>
            <a:spLocks noChangeShapeType="1"/>
          </p:cNvSpPr>
          <p:nvPr/>
        </p:nvSpPr>
        <p:spPr bwMode="auto">
          <a:xfrm flipV="1">
            <a:off x="7162800" y="152400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2" name="Oval 42"/>
          <p:cNvSpPr>
            <a:spLocks noChangeArrowheads="1"/>
          </p:cNvSpPr>
          <p:nvPr/>
        </p:nvSpPr>
        <p:spPr bwMode="auto">
          <a:xfrm>
            <a:off x="6096000" y="0"/>
            <a:ext cx="914400" cy="9144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3" name="Line 43"/>
          <p:cNvSpPr>
            <a:spLocks noChangeShapeType="1"/>
          </p:cNvSpPr>
          <p:nvPr/>
        </p:nvSpPr>
        <p:spPr bwMode="auto">
          <a:xfrm flipV="1">
            <a:off x="6248400" y="152400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4" name="Rectangle 4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705600"/>
            <a:ext cx="1752600" cy="152400"/>
          </a:xfrm>
        </p:spPr>
        <p:txBody>
          <a:bodyPr>
            <a:normAutofit fontScale="90000"/>
          </a:bodyPr>
          <a:lstStyle/>
          <a:p>
            <a:r>
              <a:rPr lang="en-US" sz="600"/>
              <a:t>Formation of PANs from NMHC – Summary1</a:t>
            </a:r>
          </a:p>
        </p:txBody>
      </p:sp>
      <p:sp>
        <p:nvSpPr>
          <p:cNvPr id="20527" name="Text Box 47"/>
          <p:cNvSpPr txBox="1">
            <a:spLocks noChangeArrowheads="1"/>
          </p:cNvSpPr>
          <p:nvPr/>
        </p:nvSpPr>
        <p:spPr bwMode="auto">
          <a:xfrm>
            <a:off x="685800" y="3810000"/>
            <a:ext cx="8077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What does PAN/PPN look like for </a:t>
            </a:r>
            <a:r>
              <a:rPr lang="en-US" sz="2800" dirty="0" err="1"/>
              <a:t>anthropogenically</a:t>
            </a:r>
            <a:r>
              <a:rPr lang="en-US" sz="2800" dirty="0"/>
              <a:t> polluted air?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1A96-A1E6-0647-9B25-3098C59F45B1}" type="slidenum">
              <a:rPr lang="en-US"/>
              <a:pPr/>
              <a:t>77</a:t>
            </a:fld>
            <a:endParaRPr lang="en-US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8300"/>
            <a:ext cx="842327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705600"/>
            <a:ext cx="2057400" cy="152400"/>
          </a:xfrm>
        </p:spPr>
        <p:txBody>
          <a:bodyPr>
            <a:normAutofit fontScale="90000"/>
          </a:bodyPr>
          <a:lstStyle/>
          <a:p>
            <a:r>
              <a:rPr lang="en-US" sz="600"/>
              <a:t>PAN/PPN Houston all data</a:t>
            </a:r>
            <a:endParaRPr lang="en-US"/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1198488" y="90714"/>
            <a:ext cx="6215894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/>
              <a:t>TexAQS 2000 campaign, urban and industrial pollution</a:t>
            </a:r>
          </a:p>
          <a:p>
            <a:r>
              <a:rPr lang="en-US"/>
              <a:t>PAN vs. PPN</a:t>
            </a:r>
          </a:p>
          <a:p>
            <a:r>
              <a:rPr lang="en-US"/>
              <a:t>Slope ~ 6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BBC3-65A5-F745-B9B8-69018D7F5489}" type="slidenum">
              <a:rPr lang="en-US"/>
              <a:pPr/>
              <a:t>78</a:t>
            </a:fld>
            <a:endParaRPr lang="en-US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8300"/>
            <a:ext cx="842327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54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705600"/>
            <a:ext cx="1752600" cy="152400"/>
          </a:xfrm>
        </p:spPr>
        <p:txBody>
          <a:bodyPr>
            <a:normAutofit fontScale="90000"/>
          </a:bodyPr>
          <a:lstStyle/>
          <a:p>
            <a:r>
              <a:rPr lang="en-US" sz="600"/>
              <a:t>PAN/PPN TRACE</a:t>
            </a:r>
            <a:endParaRPr lang="en-US"/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679450" y="381000"/>
            <a:ext cx="7823200" cy="11874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TRACE-P 2001 campaign - Asian urban and industr. pollution</a:t>
            </a:r>
          </a:p>
          <a:p>
            <a:r>
              <a:rPr lang="en-US"/>
              <a:t>PAN vs. PPN</a:t>
            </a:r>
          </a:p>
          <a:p>
            <a:r>
              <a:rPr lang="en-US"/>
              <a:t>Slope ~ 6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2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E3F-7D90-264D-AF63-F60613126313}" type="slidenum">
              <a:rPr lang="en-US"/>
              <a:pPr/>
              <a:t>79</a:t>
            </a:fld>
            <a:endParaRPr lang="en-US"/>
          </a:p>
        </p:txBody>
      </p:sp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2667000" y="1066800"/>
            <a:ext cx="1365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>
                <a:solidFill>
                  <a:srgbClr val="FF0000"/>
                </a:solidFill>
              </a:rPr>
              <a:t>C – C</a:t>
            </a:r>
            <a:r>
              <a:rPr lang="en-US" sz="3600"/>
              <a:t> </a:t>
            </a: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886200" y="228600"/>
            <a:ext cx="51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>
                <a:solidFill>
                  <a:schemeClr val="accent2"/>
                </a:solidFill>
              </a:rPr>
              <a:t>O</a:t>
            </a:r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3962400" y="1905000"/>
            <a:ext cx="257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>
                <a:solidFill>
                  <a:schemeClr val="accent1"/>
                </a:solidFill>
              </a:rPr>
              <a:t>O – O – NO</a:t>
            </a:r>
            <a:r>
              <a:rPr lang="en-US" sz="3600" baseline="-25000">
                <a:solidFill>
                  <a:schemeClr val="accent1"/>
                </a:solidFill>
              </a:rPr>
              <a:t>2</a:t>
            </a:r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203781" name="Line 5"/>
          <p:cNvSpPr>
            <a:spLocks noChangeShapeType="1"/>
          </p:cNvSpPr>
          <p:nvPr/>
        </p:nvSpPr>
        <p:spPr bwMode="auto">
          <a:xfrm flipH="1">
            <a:off x="3810000" y="838200"/>
            <a:ext cx="152400" cy="3048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2" name="Line 6"/>
          <p:cNvSpPr>
            <a:spLocks noChangeShapeType="1"/>
          </p:cNvSpPr>
          <p:nvPr/>
        </p:nvSpPr>
        <p:spPr bwMode="auto">
          <a:xfrm flipH="1">
            <a:off x="3886200" y="838200"/>
            <a:ext cx="152400" cy="3048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Line 7"/>
          <p:cNvSpPr>
            <a:spLocks noChangeShapeType="1"/>
          </p:cNvSpPr>
          <p:nvPr/>
        </p:nvSpPr>
        <p:spPr bwMode="auto">
          <a:xfrm>
            <a:off x="3810000" y="1676400"/>
            <a:ext cx="228600" cy="304800"/>
          </a:xfrm>
          <a:prstGeom prst="line">
            <a:avLst/>
          </a:prstGeom>
          <a:noFill/>
          <a:ln w="158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1828800" y="2971800"/>
            <a:ext cx="3505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/>
              <a:t>eroxy</a:t>
            </a:r>
            <a:r>
              <a:rPr lang="en-US">
                <a:solidFill>
                  <a:srgbClr val="FF0000"/>
                </a:solidFill>
              </a:rPr>
              <a:t>m</a:t>
            </a:r>
            <a:r>
              <a:rPr lang="en-US"/>
              <a:t>ethacryloyl </a:t>
            </a:r>
            <a:r>
              <a:rPr lang="en-US">
                <a:solidFill>
                  <a:srgbClr val="FF0000"/>
                </a:solidFill>
              </a:rPr>
              <a:t>n</a:t>
            </a:r>
            <a:r>
              <a:rPr lang="en-US"/>
              <a:t>itrate</a:t>
            </a:r>
          </a:p>
          <a:p>
            <a:pPr algn="l"/>
            <a:r>
              <a:rPr lang="en-US"/>
              <a:t>(Methacryl-PAN)</a:t>
            </a:r>
            <a:endParaRPr lang="en-US">
              <a:cs typeface="Times New Roman" charset="0"/>
            </a:endParaRPr>
          </a:p>
        </p:txBody>
      </p:sp>
      <p:sp>
        <p:nvSpPr>
          <p:cNvPr id="203785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53200"/>
            <a:ext cx="990600" cy="304800"/>
          </a:xfrm>
        </p:spPr>
        <p:txBody>
          <a:bodyPr/>
          <a:lstStyle/>
          <a:p>
            <a:r>
              <a:rPr lang="en-US" sz="800"/>
              <a:t>MPAN structure</a:t>
            </a:r>
          </a:p>
        </p:txBody>
      </p:sp>
      <p:pic>
        <p:nvPicPr>
          <p:cNvPr id="203786" name="Picture 10" descr="ac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7" name="Line 11"/>
          <p:cNvSpPr>
            <a:spLocks noChangeShapeType="1"/>
          </p:cNvSpPr>
          <p:nvPr/>
        </p:nvSpPr>
        <p:spPr bwMode="auto">
          <a:xfrm flipH="1">
            <a:off x="2530475" y="1631950"/>
            <a:ext cx="2286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8" name="Line 12"/>
          <p:cNvSpPr>
            <a:spLocks noChangeShapeType="1"/>
          </p:cNvSpPr>
          <p:nvPr/>
        </p:nvSpPr>
        <p:spPr bwMode="auto">
          <a:xfrm flipH="1" flipV="1">
            <a:off x="2530475" y="869950"/>
            <a:ext cx="2286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9" name="Text Box 13"/>
          <p:cNvSpPr txBox="1">
            <a:spLocks noChangeArrowheads="1"/>
          </p:cNvSpPr>
          <p:nvPr/>
        </p:nvSpPr>
        <p:spPr bwMode="auto">
          <a:xfrm>
            <a:off x="1752600" y="457200"/>
            <a:ext cx="882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rgbClr val="FF0000"/>
                </a:solidFill>
              </a:rPr>
              <a:t>H</a:t>
            </a:r>
            <a:r>
              <a:rPr lang="en-US" sz="3200" baseline="-25000">
                <a:solidFill>
                  <a:srgbClr val="FF0000"/>
                </a:solidFill>
              </a:rPr>
              <a:t>2</a:t>
            </a:r>
            <a:r>
              <a:rPr lang="en-US" sz="32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3790" name="Text Box 14"/>
          <p:cNvSpPr txBox="1">
            <a:spLocks noChangeArrowheads="1"/>
          </p:cNvSpPr>
          <p:nvPr/>
        </p:nvSpPr>
        <p:spPr bwMode="auto">
          <a:xfrm>
            <a:off x="2286000" y="1905000"/>
            <a:ext cx="882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rgbClr val="FF0000"/>
                </a:solidFill>
              </a:rPr>
              <a:t>CH</a:t>
            </a:r>
            <a:r>
              <a:rPr lang="en-US" sz="3200" baseline="-25000">
                <a:solidFill>
                  <a:srgbClr val="FF0000"/>
                </a:solidFill>
              </a:rPr>
              <a:t>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03791" name="Line 15"/>
          <p:cNvSpPr>
            <a:spLocks noChangeShapeType="1"/>
          </p:cNvSpPr>
          <p:nvPr/>
        </p:nvSpPr>
        <p:spPr bwMode="auto">
          <a:xfrm flipH="1" flipV="1">
            <a:off x="2590800" y="838200"/>
            <a:ext cx="2286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92" name="Text Box 16"/>
          <p:cNvSpPr txBox="1">
            <a:spLocks noChangeArrowheads="1"/>
          </p:cNvSpPr>
          <p:nvPr/>
        </p:nvSpPr>
        <p:spPr bwMode="auto">
          <a:xfrm>
            <a:off x="5791200" y="4953000"/>
            <a:ext cx="1695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>
                <a:solidFill>
                  <a:srgbClr val="FF0000"/>
                </a:solidFill>
              </a:rPr>
              <a:t>C – CH</a:t>
            </a:r>
            <a:r>
              <a:rPr lang="en-US" sz="3600"/>
              <a:t> </a:t>
            </a: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 flipH="1">
            <a:off x="6934200" y="4724400"/>
            <a:ext cx="1524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 flipH="1">
            <a:off x="7010400" y="4724400"/>
            <a:ext cx="1524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96" name="Line 20"/>
          <p:cNvSpPr>
            <a:spLocks noChangeShapeType="1"/>
          </p:cNvSpPr>
          <p:nvPr/>
        </p:nvSpPr>
        <p:spPr bwMode="auto">
          <a:xfrm flipH="1">
            <a:off x="5654675" y="5518150"/>
            <a:ext cx="2286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 flipH="1" flipV="1">
            <a:off x="5654675" y="4756150"/>
            <a:ext cx="2286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98" name="Text Box 22"/>
          <p:cNvSpPr txBox="1">
            <a:spLocks noChangeArrowheads="1"/>
          </p:cNvSpPr>
          <p:nvPr/>
        </p:nvSpPr>
        <p:spPr bwMode="auto">
          <a:xfrm>
            <a:off x="4876800" y="4343400"/>
            <a:ext cx="882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rgbClr val="FF0000"/>
                </a:solidFill>
              </a:rPr>
              <a:t>H</a:t>
            </a:r>
            <a:r>
              <a:rPr lang="en-US" sz="3200" baseline="-25000">
                <a:solidFill>
                  <a:srgbClr val="FF0000"/>
                </a:solidFill>
              </a:rPr>
              <a:t>2</a:t>
            </a:r>
            <a:r>
              <a:rPr lang="en-US" sz="32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3799" name="Text Box 23"/>
          <p:cNvSpPr txBox="1">
            <a:spLocks noChangeArrowheads="1"/>
          </p:cNvSpPr>
          <p:nvPr/>
        </p:nvSpPr>
        <p:spPr bwMode="auto">
          <a:xfrm>
            <a:off x="5410200" y="5791200"/>
            <a:ext cx="2552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rgbClr val="FF0000"/>
                </a:solidFill>
              </a:rPr>
              <a:t>CH</a:t>
            </a:r>
            <a:r>
              <a:rPr lang="en-US" sz="3200" baseline="-25000">
                <a:solidFill>
                  <a:srgbClr val="FF0000"/>
                </a:solidFill>
              </a:rPr>
              <a:t>3 </a:t>
            </a:r>
            <a:r>
              <a:rPr lang="en-US" sz="3200">
                <a:solidFill>
                  <a:srgbClr val="FF0000"/>
                </a:solidFill>
              </a:rPr>
              <a:t>  </a:t>
            </a:r>
            <a:r>
              <a:rPr lang="en-US" sz="3200"/>
              <a:t>Isoprene</a:t>
            </a:r>
          </a:p>
        </p:txBody>
      </p:sp>
      <p:sp>
        <p:nvSpPr>
          <p:cNvPr id="203800" name="Line 24"/>
          <p:cNvSpPr>
            <a:spLocks noChangeShapeType="1"/>
          </p:cNvSpPr>
          <p:nvPr/>
        </p:nvSpPr>
        <p:spPr bwMode="auto">
          <a:xfrm flipH="1" flipV="1">
            <a:off x="5715000" y="4724400"/>
            <a:ext cx="2286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10" name="Text Box 34"/>
          <p:cNvSpPr txBox="1">
            <a:spLocks noChangeArrowheads="1"/>
          </p:cNvSpPr>
          <p:nvPr/>
        </p:nvSpPr>
        <p:spPr bwMode="auto">
          <a:xfrm>
            <a:off x="7086600" y="4267200"/>
            <a:ext cx="882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rgbClr val="FF0000"/>
                </a:solidFill>
              </a:rPr>
              <a:t>CH</a:t>
            </a:r>
            <a:r>
              <a:rPr lang="en-US" sz="3200" baseline="-25000">
                <a:solidFill>
                  <a:srgbClr val="FF0000"/>
                </a:solidFill>
              </a:rPr>
              <a:t>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03811" name="Text Box 35"/>
          <p:cNvSpPr txBox="1">
            <a:spLocks noChangeArrowheads="1"/>
          </p:cNvSpPr>
          <p:nvPr/>
        </p:nvSpPr>
        <p:spPr bwMode="auto">
          <a:xfrm>
            <a:off x="5638800" y="685800"/>
            <a:ext cx="1514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/>
              <a:t>MPAN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92" grpId="0"/>
      <p:bldP spid="203793" grpId="0" animBg="1"/>
      <p:bldP spid="203794" grpId="0" animBg="1"/>
      <p:bldP spid="203796" grpId="0" animBg="1"/>
      <p:bldP spid="203797" grpId="0" animBg="1"/>
      <p:bldP spid="203798" grpId="0"/>
      <p:bldP spid="203799" grpId="0"/>
      <p:bldP spid="203800" grpId="0" animBg="1"/>
      <p:bldP spid="2038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67" y="1046115"/>
            <a:ext cx="5625400" cy="54637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004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D27-74B5-854F-83F4-B94158FA1A6B}" type="slidenum">
              <a:rPr lang="en-US"/>
              <a:pPr/>
              <a:t>80</a:t>
            </a:fld>
            <a:endParaRPr lang="en-US"/>
          </a:p>
        </p:txBody>
      </p:sp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822325" y="3089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/>
          </a:p>
        </p:txBody>
      </p:sp>
      <p:sp>
        <p:nvSpPr>
          <p:cNvPr id="76812" name="Oval 12"/>
          <p:cNvSpPr>
            <a:spLocks noChangeArrowheads="1"/>
          </p:cNvSpPr>
          <p:nvPr/>
        </p:nvSpPr>
        <p:spPr bwMode="auto">
          <a:xfrm>
            <a:off x="6134100" y="3024237"/>
            <a:ext cx="838200" cy="8382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3" name="Line 13"/>
          <p:cNvSpPr>
            <a:spLocks noChangeShapeType="1"/>
          </p:cNvSpPr>
          <p:nvPr/>
        </p:nvSpPr>
        <p:spPr bwMode="auto">
          <a:xfrm flipV="1">
            <a:off x="6286500" y="3176637"/>
            <a:ext cx="609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7124700" y="3024237"/>
            <a:ext cx="838200" cy="8382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5" name="Line 15"/>
          <p:cNvSpPr>
            <a:spLocks noChangeShapeType="1"/>
          </p:cNvSpPr>
          <p:nvPr/>
        </p:nvSpPr>
        <p:spPr bwMode="auto">
          <a:xfrm flipV="1">
            <a:off x="7200900" y="3100437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0" y="3089275"/>
            <a:ext cx="92817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rgbClr val="008000"/>
                </a:solidFill>
              </a:rPr>
              <a:t>Isoprene</a:t>
            </a:r>
            <a:r>
              <a:rPr lang="en-US" sz="2800" dirty="0"/>
              <a:t> + OH + </a:t>
            </a:r>
            <a:r>
              <a:rPr lang="en-US" sz="2800" dirty="0" err="1"/>
              <a:t>NOx</a:t>
            </a:r>
            <a:r>
              <a:rPr lang="en-US" sz="2800" dirty="0"/>
              <a:t>        </a:t>
            </a:r>
            <a:r>
              <a:rPr lang="en-US" sz="2800" dirty="0">
                <a:sym typeface="Wingdings" charset="0"/>
              </a:rPr>
              <a:t>    O</a:t>
            </a:r>
            <a:r>
              <a:rPr lang="en-US" sz="2800" baseline="-25000" dirty="0">
                <a:sym typeface="Wingdings" charset="0"/>
              </a:rPr>
              <a:t>3</a:t>
            </a:r>
            <a:r>
              <a:rPr lang="en-US" sz="2800" dirty="0">
                <a:sym typeface="Wingdings" charset="0"/>
              </a:rPr>
              <a:t>     </a:t>
            </a:r>
            <a:r>
              <a:rPr lang="en-US" sz="2800" b="1" dirty="0">
                <a:solidFill>
                  <a:schemeClr val="accent2"/>
                </a:solidFill>
                <a:sym typeface="Wingdings" charset="0"/>
              </a:rPr>
              <a:t>PAN</a:t>
            </a:r>
            <a:r>
              <a:rPr lang="en-US" sz="2800" dirty="0">
                <a:solidFill>
                  <a:schemeClr val="accent2"/>
                </a:solidFill>
                <a:sym typeface="Wingdings" charset="0"/>
              </a:rPr>
              <a:t>     PPN     </a:t>
            </a:r>
            <a:r>
              <a:rPr lang="en-US" sz="2800" dirty="0" err="1">
                <a:solidFill>
                  <a:schemeClr val="accent2"/>
                </a:solidFill>
                <a:sym typeface="Wingdings" charset="0"/>
              </a:rPr>
              <a:t>PiBN</a:t>
            </a:r>
            <a:r>
              <a:rPr lang="en-US" sz="2800" dirty="0">
                <a:solidFill>
                  <a:schemeClr val="accent2"/>
                </a:solidFill>
                <a:sym typeface="Wingdings" charset="0"/>
              </a:rPr>
              <a:t>   </a:t>
            </a:r>
            <a:r>
              <a:rPr lang="en-US" sz="2800" b="1" dirty="0">
                <a:solidFill>
                  <a:srgbClr val="008000"/>
                </a:solidFill>
                <a:sym typeface="Wingdings" charset="0"/>
              </a:rPr>
              <a:t>MPAN</a:t>
            </a:r>
          </a:p>
        </p:txBody>
      </p:sp>
      <p:sp>
        <p:nvSpPr>
          <p:cNvPr id="76829" name="Oval 29"/>
          <p:cNvSpPr>
            <a:spLocks noChangeArrowheads="1"/>
          </p:cNvSpPr>
          <p:nvPr/>
        </p:nvSpPr>
        <p:spPr bwMode="auto">
          <a:xfrm>
            <a:off x="7968607" y="2020251"/>
            <a:ext cx="914400" cy="8382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0" name="Line 30"/>
          <p:cNvSpPr>
            <a:spLocks noChangeShapeType="1"/>
          </p:cNvSpPr>
          <p:nvPr/>
        </p:nvSpPr>
        <p:spPr bwMode="auto">
          <a:xfrm flipV="1">
            <a:off x="8121007" y="2172651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31" name="Text Box 31"/>
          <p:cNvSpPr txBox="1">
            <a:spLocks noChangeArrowheads="1"/>
          </p:cNvSpPr>
          <p:nvPr/>
        </p:nvSpPr>
        <p:spPr bwMode="auto">
          <a:xfrm>
            <a:off x="34306" y="2186913"/>
            <a:ext cx="9069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accent2"/>
                </a:solidFill>
              </a:rPr>
              <a:t>Alkanes&gt;C</a:t>
            </a:r>
            <a:r>
              <a:rPr lang="en-US" sz="2800" baseline="-25000" dirty="0">
                <a:solidFill>
                  <a:schemeClr val="accent2"/>
                </a:solidFill>
              </a:rPr>
              <a:t>3</a:t>
            </a:r>
            <a:r>
              <a:rPr lang="en-US" sz="2800" dirty="0"/>
              <a:t> + OH + </a:t>
            </a:r>
            <a:r>
              <a:rPr lang="en-US" sz="2800" dirty="0" err="1"/>
              <a:t>NOx</a:t>
            </a:r>
            <a:r>
              <a:rPr lang="en-US" sz="2800" dirty="0"/>
              <a:t>  </a:t>
            </a:r>
            <a:r>
              <a:rPr lang="en-US" sz="2800" dirty="0">
                <a:sym typeface="Wingdings" charset="0"/>
              </a:rPr>
              <a:t>   </a:t>
            </a:r>
            <a:r>
              <a:rPr lang="en-US" sz="2800" dirty="0">
                <a:solidFill>
                  <a:srgbClr val="FF3300"/>
                </a:solidFill>
                <a:sym typeface="Wingdings" charset="0"/>
              </a:rPr>
              <a:t>O</a:t>
            </a:r>
            <a:r>
              <a:rPr lang="en-US" sz="2800" baseline="-25000" dirty="0">
                <a:solidFill>
                  <a:srgbClr val="FF3300"/>
                </a:solidFill>
                <a:sym typeface="Wingdings" charset="0"/>
              </a:rPr>
              <a:t>3</a:t>
            </a:r>
            <a:r>
              <a:rPr lang="en-US" sz="2800" dirty="0">
                <a:sym typeface="Wingdings" charset="0"/>
              </a:rPr>
              <a:t>      </a:t>
            </a:r>
            <a:r>
              <a:rPr lang="en-US" sz="2800" b="1" dirty="0">
                <a:solidFill>
                  <a:schemeClr val="accent2"/>
                </a:solidFill>
                <a:sym typeface="Wingdings" charset="0"/>
              </a:rPr>
              <a:t>PAN     PPN    </a:t>
            </a:r>
            <a:r>
              <a:rPr lang="en-US" sz="2800" b="1" dirty="0" err="1">
                <a:solidFill>
                  <a:schemeClr val="accent2"/>
                </a:solidFill>
                <a:sym typeface="Wingdings" charset="0"/>
              </a:rPr>
              <a:t>PiBN</a:t>
            </a:r>
            <a:r>
              <a:rPr lang="en-US" sz="2800" dirty="0">
                <a:solidFill>
                  <a:schemeClr val="accent2"/>
                </a:solidFill>
                <a:sym typeface="Wingdings" charset="0"/>
              </a:rPr>
              <a:t>   </a:t>
            </a:r>
            <a:r>
              <a:rPr lang="en-US" sz="2800" dirty="0">
                <a:solidFill>
                  <a:srgbClr val="008000"/>
                </a:solidFill>
                <a:sym typeface="Wingdings" charset="0"/>
              </a:rPr>
              <a:t>MPAN</a:t>
            </a:r>
          </a:p>
        </p:txBody>
      </p:sp>
      <p:sp>
        <p:nvSpPr>
          <p:cNvPr id="76832" name="Oval 32"/>
          <p:cNvSpPr>
            <a:spLocks noChangeArrowheads="1"/>
          </p:cNvSpPr>
          <p:nvPr/>
        </p:nvSpPr>
        <p:spPr bwMode="auto">
          <a:xfrm>
            <a:off x="7939648" y="1064206"/>
            <a:ext cx="914400" cy="9144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3" name="Line 33"/>
          <p:cNvSpPr>
            <a:spLocks noChangeShapeType="1"/>
          </p:cNvSpPr>
          <p:nvPr/>
        </p:nvSpPr>
        <p:spPr bwMode="auto">
          <a:xfrm flipV="1">
            <a:off x="8092048" y="1216606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34" name="Text Box 34"/>
          <p:cNvSpPr txBox="1">
            <a:spLocks noChangeArrowheads="1"/>
          </p:cNvSpPr>
          <p:nvPr/>
        </p:nvSpPr>
        <p:spPr bwMode="auto">
          <a:xfrm>
            <a:off x="0" y="1229380"/>
            <a:ext cx="90471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accent2"/>
                </a:solidFill>
              </a:rPr>
              <a:t>Alkanes&gt;C</a:t>
            </a:r>
            <a:r>
              <a:rPr lang="en-US" sz="2800" baseline="-25000" dirty="0">
                <a:solidFill>
                  <a:schemeClr val="accent2"/>
                </a:solidFill>
              </a:rPr>
              <a:t>2</a:t>
            </a:r>
            <a:r>
              <a:rPr lang="en-US" sz="2800" dirty="0"/>
              <a:t> + OH + </a:t>
            </a:r>
            <a:r>
              <a:rPr lang="en-US" sz="2800" dirty="0" err="1"/>
              <a:t>NOx</a:t>
            </a:r>
            <a:r>
              <a:rPr lang="en-US" sz="2800" dirty="0"/>
              <a:t> </a:t>
            </a:r>
            <a:r>
              <a:rPr lang="en-US" sz="2800" dirty="0">
                <a:sym typeface="Wingdings" charset="0"/>
              </a:rPr>
              <a:t>    </a:t>
            </a:r>
            <a:r>
              <a:rPr lang="en-US" sz="2800" dirty="0">
                <a:solidFill>
                  <a:srgbClr val="FF3300"/>
                </a:solidFill>
                <a:sym typeface="Wingdings" charset="0"/>
              </a:rPr>
              <a:t>O</a:t>
            </a:r>
            <a:r>
              <a:rPr lang="en-US" sz="2800" baseline="-25000" dirty="0">
                <a:solidFill>
                  <a:srgbClr val="FF3300"/>
                </a:solidFill>
                <a:sym typeface="Wingdings" charset="0"/>
              </a:rPr>
              <a:t>3</a:t>
            </a:r>
            <a:r>
              <a:rPr lang="en-US" sz="2800" dirty="0">
                <a:sym typeface="Wingdings" charset="0"/>
              </a:rPr>
              <a:t>      </a:t>
            </a:r>
            <a:r>
              <a:rPr lang="en-US" sz="2800" b="1" dirty="0">
                <a:solidFill>
                  <a:schemeClr val="accent2"/>
                </a:solidFill>
                <a:sym typeface="Wingdings" charset="0"/>
              </a:rPr>
              <a:t>PAN     PPN    </a:t>
            </a:r>
            <a:r>
              <a:rPr lang="en-US" sz="2800" dirty="0" err="1">
                <a:solidFill>
                  <a:schemeClr val="accent2"/>
                </a:solidFill>
                <a:sym typeface="Wingdings" charset="0"/>
              </a:rPr>
              <a:t>PiBN</a:t>
            </a:r>
            <a:r>
              <a:rPr lang="en-US" sz="2800" dirty="0">
                <a:solidFill>
                  <a:schemeClr val="accent2"/>
                </a:solidFill>
                <a:sym typeface="Wingdings" charset="0"/>
              </a:rPr>
              <a:t>   </a:t>
            </a:r>
            <a:r>
              <a:rPr lang="en-US" sz="2800" dirty="0">
                <a:solidFill>
                  <a:srgbClr val="008000"/>
                </a:solidFill>
                <a:sym typeface="Wingdings" charset="0"/>
              </a:rPr>
              <a:t>MPAN</a:t>
            </a:r>
          </a:p>
        </p:txBody>
      </p:sp>
      <p:sp>
        <p:nvSpPr>
          <p:cNvPr id="76835" name="Oval 35"/>
          <p:cNvSpPr>
            <a:spLocks noChangeArrowheads="1"/>
          </p:cNvSpPr>
          <p:nvPr/>
        </p:nvSpPr>
        <p:spPr bwMode="auto">
          <a:xfrm>
            <a:off x="6949048" y="1064206"/>
            <a:ext cx="914400" cy="9144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6" name="Line 36"/>
          <p:cNvSpPr>
            <a:spLocks noChangeShapeType="1"/>
          </p:cNvSpPr>
          <p:nvPr/>
        </p:nvSpPr>
        <p:spPr bwMode="auto">
          <a:xfrm flipV="1">
            <a:off x="7101448" y="1216606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37" name="Oval 37"/>
          <p:cNvSpPr>
            <a:spLocks noChangeArrowheads="1"/>
          </p:cNvSpPr>
          <p:nvPr/>
        </p:nvSpPr>
        <p:spPr bwMode="auto">
          <a:xfrm>
            <a:off x="7928429" y="0"/>
            <a:ext cx="914400" cy="9144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8" name="Line 38"/>
          <p:cNvSpPr>
            <a:spLocks noChangeShapeType="1"/>
          </p:cNvSpPr>
          <p:nvPr/>
        </p:nvSpPr>
        <p:spPr bwMode="auto">
          <a:xfrm flipV="1">
            <a:off x="8080829" y="152400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39" name="Text Box 39"/>
          <p:cNvSpPr txBox="1">
            <a:spLocks noChangeArrowheads="1"/>
          </p:cNvSpPr>
          <p:nvPr/>
        </p:nvSpPr>
        <p:spPr bwMode="auto">
          <a:xfrm>
            <a:off x="0" y="238780"/>
            <a:ext cx="9079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solidFill>
                  <a:schemeClr val="accent2"/>
                </a:solidFill>
              </a:rPr>
              <a:t>Ethane</a:t>
            </a:r>
            <a:r>
              <a:rPr lang="en-US" sz="2800" dirty="0"/>
              <a:t> + OH + </a:t>
            </a:r>
            <a:r>
              <a:rPr lang="en-US" sz="2800" dirty="0" err="1"/>
              <a:t>NOx</a:t>
            </a:r>
            <a:r>
              <a:rPr lang="en-US" sz="2800" dirty="0"/>
              <a:t>         </a:t>
            </a:r>
            <a:r>
              <a:rPr lang="en-US" sz="2800" dirty="0">
                <a:sym typeface="Wingdings" charset="0"/>
              </a:rPr>
              <a:t>    </a:t>
            </a:r>
            <a:r>
              <a:rPr lang="en-US" sz="2800" dirty="0">
                <a:solidFill>
                  <a:srgbClr val="FF3300"/>
                </a:solidFill>
                <a:sym typeface="Wingdings" charset="0"/>
              </a:rPr>
              <a:t>O</a:t>
            </a:r>
            <a:r>
              <a:rPr lang="en-US" sz="2800" baseline="-25000" dirty="0">
                <a:solidFill>
                  <a:srgbClr val="FF3300"/>
                </a:solidFill>
                <a:sym typeface="Wingdings" charset="0"/>
              </a:rPr>
              <a:t>3</a:t>
            </a:r>
            <a:r>
              <a:rPr lang="en-US" sz="2800" dirty="0">
                <a:sym typeface="Wingdings" charset="0"/>
              </a:rPr>
              <a:t>      </a:t>
            </a:r>
            <a:r>
              <a:rPr lang="en-US" sz="2800" b="1" dirty="0">
                <a:solidFill>
                  <a:schemeClr val="accent2"/>
                </a:solidFill>
                <a:sym typeface="Wingdings" charset="0"/>
              </a:rPr>
              <a:t>PAN     </a:t>
            </a:r>
            <a:r>
              <a:rPr lang="en-US" sz="2800" dirty="0">
                <a:solidFill>
                  <a:schemeClr val="accent2"/>
                </a:solidFill>
                <a:sym typeface="Wingdings" charset="0"/>
              </a:rPr>
              <a:t>PPN    </a:t>
            </a:r>
            <a:r>
              <a:rPr lang="en-US" sz="2800" dirty="0" err="1">
                <a:solidFill>
                  <a:schemeClr val="accent2"/>
                </a:solidFill>
                <a:sym typeface="Wingdings" charset="0"/>
              </a:rPr>
              <a:t>PiBN</a:t>
            </a:r>
            <a:r>
              <a:rPr lang="en-US" sz="2800" dirty="0">
                <a:solidFill>
                  <a:schemeClr val="accent2"/>
                </a:solidFill>
                <a:sym typeface="Wingdings" charset="0"/>
              </a:rPr>
              <a:t>   </a:t>
            </a:r>
            <a:r>
              <a:rPr lang="en-US" sz="2800" dirty="0">
                <a:solidFill>
                  <a:srgbClr val="008000"/>
                </a:solidFill>
                <a:sym typeface="Wingdings" charset="0"/>
              </a:rPr>
              <a:t>MPAN</a:t>
            </a:r>
          </a:p>
        </p:txBody>
      </p:sp>
      <p:sp>
        <p:nvSpPr>
          <p:cNvPr id="76840" name="Oval 40"/>
          <p:cNvSpPr>
            <a:spLocks noChangeArrowheads="1"/>
          </p:cNvSpPr>
          <p:nvPr/>
        </p:nvSpPr>
        <p:spPr bwMode="auto">
          <a:xfrm>
            <a:off x="6937829" y="0"/>
            <a:ext cx="914400" cy="9144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1" name="Line 41"/>
          <p:cNvSpPr>
            <a:spLocks noChangeShapeType="1"/>
          </p:cNvSpPr>
          <p:nvPr/>
        </p:nvSpPr>
        <p:spPr bwMode="auto">
          <a:xfrm flipV="1">
            <a:off x="7090229" y="152400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2" name="Oval 42"/>
          <p:cNvSpPr>
            <a:spLocks noChangeArrowheads="1"/>
          </p:cNvSpPr>
          <p:nvPr/>
        </p:nvSpPr>
        <p:spPr bwMode="auto">
          <a:xfrm>
            <a:off x="6023429" y="0"/>
            <a:ext cx="914400" cy="9144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3" name="Line 43"/>
          <p:cNvSpPr>
            <a:spLocks noChangeShapeType="1"/>
          </p:cNvSpPr>
          <p:nvPr/>
        </p:nvSpPr>
        <p:spPr bwMode="auto">
          <a:xfrm flipV="1">
            <a:off x="6175829" y="152400"/>
            <a:ext cx="6096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4" name="Rectangle 4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705600"/>
            <a:ext cx="1752600" cy="152400"/>
          </a:xfrm>
        </p:spPr>
        <p:txBody>
          <a:bodyPr>
            <a:normAutofit fontScale="90000"/>
          </a:bodyPr>
          <a:lstStyle/>
          <a:p>
            <a:r>
              <a:rPr lang="en-US" sz="600"/>
              <a:t>Formation of PANs from NMHC – Summary alk/iso1</a:t>
            </a:r>
          </a:p>
        </p:txBody>
      </p:sp>
      <p:sp>
        <p:nvSpPr>
          <p:cNvPr id="76845" name="Line 45"/>
          <p:cNvSpPr>
            <a:spLocks noChangeShapeType="1"/>
          </p:cNvSpPr>
          <p:nvPr/>
        </p:nvSpPr>
        <p:spPr bwMode="auto">
          <a:xfrm flipH="1">
            <a:off x="152400" y="2895600"/>
            <a:ext cx="8763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7853-621B-874B-AF63-1349630A7BD8}" type="slidenum">
              <a:rPr lang="en-US"/>
              <a:pPr/>
              <a:t>81</a:t>
            </a:fld>
            <a:endParaRPr lang="en-US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r>
              <a:rPr lang="en-US" sz="2800">
                <a:solidFill>
                  <a:schemeClr val="tx1"/>
                </a:solidFill>
              </a:rPr>
              <a:t>SOS 99, all flights  PAN – PPN correlation</a:t>
            </a:r>
          </a:p>
        </p:txBody>
      </p:sp>
      <p:graphicFrame>
        <p:nvGraphicFramePr>
          <p:cNvPr id="209924" name="Object 4"/>
          <p:cNvGraphicFramePr>
            <a:graphicFrameLocks noChangeAspect="1"/>
          </p:cNvGraphicFramePr>
          <p:nvPr/>
        </p:nvGraphicFramePr>
        <p:xfrm>
          <a:off x="457200" y="92075"/>
          <a:ext cx="8305800" cy="664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KGPlot" r:id="rId3" imgW="9448560" imgH="7556400" progId="KGraph_Plot">
                  <p:embed/>
                </p:oleObj>
              </mc:Choice>
              <mc:Fallback>
                <p:oleObj name="KGPlot" r:id="rId3" imgW="9448560" imgH="75564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92075"/>
                        <a:ext cx="8305800" cy="664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5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8DF2-7A56-6841-8592-5202D135E517}" type="slidenum">
              <a:rPr lang="en-US"/>
              <a:pPr/>
              <a:t>82</a:t>
            </a:fld>
            <a:endParaRPr lang="en-US"/>
          </a:p>
        </p:txBody>
      </p:sp>
      <p:graphicFrame>
        <p:nvGraphicFramePr>
          <p:cNvPr id="68616" name="Object 8"/>
          <p:cNvGraphicFramePr>
            <a:graphicFrameLocks noGrp="1" noChangeAspect="1"/>
          </p:cNvGraphicFramePr>
          <p:nvPr>
            <p:ph type="body" idx="1"/>
          </p:nvPr>
        </p:nvGraphicFramePr>
        <p:xfrm>
          <a:off x="381000" y="168275"/>
          <a:ext cx="8458200" cy="638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7" name="KGPlot" r:id="rId3" imgW="9588240" imgH="7238880" progId="KGraph_Plot">
                  <p:embed/>
                </p:oleObj>
              </mc:Choice>
              <mc:Fallback>
                <p:oleObj name="KGPlot" r:id="rId3" imgW="9588240" imgH="72388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8275"/>
                        <a:ext cx="8458200" cy="6384925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2000" b="1">
                <a:solidFill>
                  <a:schemeClr val="tx1"/>
                </a:solidFill>
              </a:rPr>
              <a:t>PAN / PPN / MPAN multiple regression</a:t>
            </a:r>
            <a:br>
              <a:rPr lang="en-US" sz="2000" b="1">
                <a:solidFill>
                  <a:schemeClr val="tx1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PAN/PPN ~ 6,  PAN/MPAN ~ 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4756A-956F-5A44-A396-471683B8B609}" type="slidenum">
              <a:rPr lang="en-US"/>
              <a:pPr/>
              <a:t>83</a:t>
            </a:fld>
            <a:endParaRPr lang="en-US"/>
          </a:p>
        </p:txBody>
      </p:sp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514600"/>
            <a:ext cx="7315200" cy="1143000"/>
          </a:xfrm>
        </p:spPr>
        <p:txBody>
          <a:bodyPr/>
          <a:lstStyle/>
          <a:p>
            <a:r>
              <a:rPr lang="en-US"/>
              <a:t>What about Ozone / PAN  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6C1FD-A57C-B746-B7FC-FD75DEF8075F}" type="slidenum">
              <a:rPr lang="en-US"/>
              <a:pPr/>
              <a:t>84</a:t>
            </a:fld>
            <a:endParaRPr lang="en-US"/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29400"/>
            <a:ext cx="2133600" cy="228600"/>
          </a:xfrm>
        </p:spPr>
        <p:txBody>
          <a:bodyPr/>
          <a:lstStyle/>
          <a:p>
            <a:r>
              <a:rPr lang="en-US" sz="700">
                <a:solidFill>
                  <a:srgbClr val="FF0000"/>
                </a:solidFill>
              </a:rPr>
              <a:t>Cumberland/Johnsonville PAN/O3</a:t>
            </a:r>
          </a:p>
        </p:txBody>
      </p:sp>
      <p:pic>
        <p:nvPicPr>
          <p:cNvPr id="154627" name="Picture 3" descr="acd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4629" name="Object 5"/>
          <p:cNvGraphicFramePr>
            <a:graphicFrameLocks noChangeAspect="1"/>
          </p:cNvGraphicFramePr>
          <p:nvPr/>
        </p:nvGraphicFramePr>
        <p:xfrm>
          <a:off x="381000" y="381000"/>
          <a:ext cx="8394700" cy="610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" name="KGPlot" r:id="rId4" imgW="8394480" imgH="6108480" progId="KGraph_Plot">
                  <p:embed/>
                </p:oleObj>
              </mc:Choice>
              <mc:Fallback>
                <p:oleObj name="KGPlot" r:id="rId4" imgW="8394480" imgH="61084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81000"/>
                        <a:ext cx="8394700" cy="610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631" name="Line 7"/>
          <p:cNvSpPr>
            <a:spLocks noChangeShapeType="1"/>
          </p:cNvSpPr>
          <p:nvPr/>
        </p:nvSpPr>
        <p:spPr bwMode="auto">
          <a:xfrm flipV="1">
            <a:off x="4191000" y="2895600"/>
            <a:ext cx="22098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2" name="Line 8"/>
          <p:cNvSpPr>
            <a:spLocks noChangeShapeType="1"/>
          </p:cNvSpPr>
          <p:nvPr/>
        </p:nvSpPr>
        <p:spPr bwMode="auto">
          <a:xfrm flipV="1">
            <a:off x="2667000" y="3276600"/>
            <a:ext cx="22098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81E0-1190-454C-9946-253AB6FC3221}" type="slidenum">
              <a:rPr lang="en-US"/>
              <a:pPr/>
              <a:t>85</a:t>
            </a:fld>
            <a:endParaRPr lang="en-US"/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228600"/>
          </a:xfrm>
        </p:spPr>
        <p:txBody>
          <a:bodyPr>
            <a:normAutofit fontScale="90000"/>
          </a:bodyPr>
          <a:lstStyle/>
          <a:p>
            <a:r>
              <a:rPr lang="en-US" sz="2800">
                <a:solidFill>
                  <a:schemeClr val="tx1"/>
                </a:solidFill>
              </a:rPr>
              <a:t>O3 production from Isoprene in power plant plumes: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2000"/>
              <a:t>The yield of PAN from isoprene oxidation is about 20% (we know this from laboratory experiments)</a:t>
            </a:r>
          </a:p>
          <a:p>
            <a:pPr marL="609600" indent="-609600">
              <a:lnSpc>
                <a:spcPct val="90000"/>
              </a:lnSpc>
            </a:pPr>
            <a:endParaRPr lang="en-US" sz="2000"/>
          </a:p>
          <a:p>
            <a:pPr marL="609600" indent="-609600">
              <a:lnSpc>
                <a:spcPct val="90000"/>
              </a:lnSpc>
            </a:pPr>
            <a:r>
              <a:rPr lang="en-US" sz="2000"/>
              <a:t>The slope of ozone vs. PAN is about 15 molecules of ozone formed per molecule of PAN formed in the plumes (measured)</a:t>
            </a:r>
          </a:p>
          <a:p>
            <a:pPr marL="609600" indent="-609600">
              <a:lnSpc>
                <a:spcPct val="90000"/>
              </a:lnSpc>
            </a:pPr>
            <a:endParaRPr lang="en-US" sz="2000"/>
          </a:p>
          <a:p>
            <a:pPr marL="609600" indent="-609600">
              <a:lnSpc>
                <a:spcPct val="90000"/>
              </a:lnSpc>
            </a:pPr>
            <a:r>
              <a:rPr lang="en-US" sz="2000"/>
              <a:t>Most of the ozone is formed following oxidation of isoprene (we know this by the absence of PPN and presence of MPAN in these plumes)</a:t>
            </a:r>
          </a:p>
          <a:p>
            <a:pPr marL="609600" indent="-609600">
              <a:lnSpc>
                <a:spcPct val="90000"/>
              </a:lnSpc>
            </a:pPr>
            <a:endParaRPr lang="en-US" sz="2000"/>
          </a:p>
          <a:p>
            <a:pPr marL="609600" indent="-609600">
              <a:lnSpc>
                <a:spcPct val="90000"/>
              </a:lnSpc>
              <a:buFont typeface="Wingdings" charset="0"/>
              <a:buChar char="Ø"/>
            </a:pPr>
            <a:r>
              <a:rPr lang="en-US" sz="2000"/>
              <a:t>The </a:t>
            </a:r>
            <a:r>
              <a:rPr lang="en-US" sz="2000" b="1"/>
              <a:t>number of ozone molecules formed per isoprene molecule oxidized</a:t>
            </a:r>
            <a:r>
              <a:rPr lang="en-US" sz="2000"/>
              <a:t> can be calculated to about 15 </a:t>
            </a:r>
            <a:r>
              <a:rPr lang="en-US" sz="2000">
                <a:cs typeface="Times New Roman" charset="0"/>
              </a:rPr>
              <a:t>·</a:t>
            </a:r>
            <a:r>
              <a:rPr lang="en-US" sz="2000"/>
              <a:t> 0.2 = </a:t>
            </a:r>
            <a:r>
              <a:rPr lang="en-US" sz="2000" b="1"/>
              <a:t>3</a:t>
            </a:r>
          </a:p>
          <a:p>
            <a:pPr marL="609600" indent="-609600">
              <a:lnSpc>
                <a:spcPct val="90000"/>
              </a:lnSpc>
            </a:pPr>
            <a:endParaRPr lang="en-US" sz="2000"/>
          </a:p>
          <a:p>
            <a:pPr marL="609600" indent="-609600">
              <a:lnSpc>
                <a:spcPct val="90000"/>
              </a:lnSpc>
            </a:pPr>
            <a:r>
              <a:rPr lang="en-US" sz="2000"/>
              <a:t>Important result to test plume models, photochemical point models (test of understanding of chemistry by comparison with isoprene flux estimates – isoprene is VERY short-lived!)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1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- 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33"/>
            <a:ext cx="8229600" cy="50492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The photolysis of acetone, (CH3)2CO and reaction of Acetaldehyde, CH3CHO with OH, are sources of PAN in the atmosphere. Consider only acetone photolysis</a:t>
            </a:r>
          </a:p>
          <a:p>
            <a:pPr marL="0" indent="0">
              <a:buNone/>
            </a:pPr>
            <a:r>
              <a:rPr lang="en-US" sz="2400" dirty="0" smtClean="0"/>
              <a:t>CH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C(O)CH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+ </a:t>
            </a:r>
            <a:r>
              <a:rPr lang="en-US" sz="2400" dirty="0" err="1" smtClean="0"/>
              <a:t>hv</a:t>
            </a:r>
            <a:r>
              <a:rPr lang="en-US" sz="2400" dirty="0" smtClean="0"/>
              <a:t> +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CH</a:t>
            </a:r>
            <a:r>
              <a:rPr lang="en-US" sz="2400" baseline="-25000" dirty="0" smtClean="0">
                <a:sym typeface="Wingdings"/>
              </a:rPr>
              <a:t>3</a:t>
            </a:r>
            <a:r>
              <a:rPr lang="en-US" sz="2400" dirty="0" smtClean="0">
                <a:sym typeface="Wingdings"/>
              </a:rPr>
              <a:t>C(O)OO + CH</a:t>
            </a:r>
            <a:r>
              <a:rPr lang="en-US" sz="2400" baseline="-25000" dirty="0" smtClean="0">
                <a:sym typeface="Wingdings"/>
              </a:rPr>
              <a:t>3</a:t>
            </a: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CH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C(O)OO </a:t>
            </a:r>
            <a:r>
              <a:rPr lang="en-US" sz="2400" dirty="0" smtClean="0">
                <a:sym typeface="Wingdings"/>
              </a:rPr>
              <a:t>+ NO  CH</a:t>
            </a:r>
            <a:r>
              <a:rPr lang="en-US" sz="2400" baseline="-25000" dirty="0" smtClean="0">
                <a:sym typeface="Wingdings"/>
              </a:rPr>
              <a:t>3</a:t>
            </a:r>
            <a:r>
              <a:rPr lang="en-US" sz="2400" dirty="0" smtClean="0">
                <a:sym typeface="Wingdings"/>
              </a:rPr>
              <a:t> + CO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 + NO</a:t>
            </a:r>
            <a:r>
              <a:rPr lang="en-US" sz="2400" baseline="-25000" dirty="0" smtClean="0">
                <a:sym typeface="Wingdings"/>
              </a:rPr>
              <a:t>2</a:t>
            </a: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CH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C(O)OO + </a:t>
            </a:r>
            <a:r>
              <a:rPr lang="en-US" sz="2400" dirty="0" smtClean="0">
                <a:sym typeface="Wingdings"/>
              </a:rPr>
              <a:t>NO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  PAN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PAN  </a:t>
            </a:r>
            <a:r>
              <a:rPr lang="en-US" sz="2400" dirty="0">
                <a:sym typeface="Wingdings"/>
              </a:rPr>
              <a:t>CH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C(O)OO </a:t>
            </a:r>
            <a:r>
              <a:rPr lang="en-US" sz="2400" dirty="0" smtClean="0">
                <a:sym typeface="Wingdings"/>
              </a:rPr>
              <a:t>+ NO</a:t>
            </a:r>
            <a:r>
              <a:rPr lang="en-US" sz="2400" baseline="-25000" dirty="0" smtClean="0">
                <a:sym typeface="Wingdings"/>
              </a:rPr>
              <a:t>2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Show that:</a:t>
            </a:r>
            <a:endParaRPr lang="en-US" baseline="-250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Steady-state [PAN] is independent of [</a:t>
            </a:r>
            <a:r>
              <a:rPr lang="en-US" sz="2400" dirty="0" err="1" smtClean="0">
                <a:sym typeface="Wingdings"/>
              </a:rPr>
              <a:t>NO</a:t>
            </a:r>
            <a:r>
              <a:rPr lang="en-US" sz="2400" baseline="-25000" dirty="0" err="1" smtClean="0">
                <a:sym typeface="Wingdings"/>
              </a:rPr>
              <a:t>x</a:t>
            </a:r>
            <a:r>
              <a:rPr lang="en-US" sz="2400" dirty="0" smtClean="0">
                <a:sym typeface="Wingdings"/>
              </a:rPr>
              <a:t>]</a:t>
            </a:r>
          </a:p>
          <a:p>
            <a:r>
              <a:rPr lang="en-US" sz="2400" dirty="0" smtClean="0">
                <a:sym typeface="Wingdings"/>
              </a:rPr>
              <a:t>[PAN] increases with increasing O</a:t>
            </a:r>
            <a:r>
              <a:rPr lang="en-US" sz="2400" baseline="-25000" dirty="0" smtClean="0">
                <a:sym typeface="Wingdings"/>
              </a:rPr>
              <a:t>3</a:t>
            </a:r>
            <a:r>
              <a:rPr lang="en-US" sz="2400" dirty="0" smtClean="0">
                <a:sym typeface="Wingdings"/>
              </a:rPr>
              <a:t> and Acetone</a:t>
            </a:r>
          </a:p>
          <a:p>
            <a:pPr marL="0" indent="0">
              <a:buNone/>
            </a:pPr>
            <a:endParaRPr lang="en-US" sz="2400" dirty="0">
              <a:sym typeface="Wingdings"/>
            </a:endParaRPr>
          </a:p>
          <a:p>
            <a:pPr marL="0" indent="0">
              <a:buNone/>
            </a:pPr>
            <a:r>
              <a:rPr lang="en-US" sz="2000" dirty="0" smtClean="0">
                <a:sym typeface="Wingdings"/>
              </a:rPr>
              <a:t>*use reaction constants from ACD Textbook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527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0040"/>
            <a:ext cx="8229600" cy="2763677"/>
          </a:xfrm>
        </p:spPr>
        <p:txBody>
          <a:bodyPr>
            <a:normAutofit/>
          </a:bodyPr>
          <a:lstStyle/>
          <a:p>
            <a:r>
              <a:rPr lang="en-US" dirty="0" smtClean="0"/>
              <a:t>So does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just cycle between reservoir species and NO,NO</a:t>
            </a:r>
            <a:r>
              <a:rPr lang="en-US" baseline="-25000" dirty="0" smtClean="0"/>
              <a:t>2</a:t>
            </a:r>
            <a:r>
              <a:rPr lang="en-US" dirty="0" smtClean="0"/>
              <a:t> and hang around forever?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51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91052" y="4329109"/>
            <a:ext cx="8195748" cy="156966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ym typeface="Wingdings"/>
              </a:rPr>
              <a:t>NO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 + O</a:t>
            </a:r>
            <a:r>
              <a:rPr lang="en-US" sz="3200" baseline="-25000" dirty="0">
                <a:sym typeface="Wingdings"/>
              </a:rPr>
              <a:t>3</a:t>
            </a:r>
            <a:r>
              <a:rPr lang="en-US" sz="3200" dirty="0">
                <a:sym typeface="Wingdings"/>
              </a:rPr>
              <a:t>  NO</a:t>
            </a:r>
            <a:r>
              <a:rPr lang="en-US" sz="3200" baseline="-25000" dirty="0">
                <a:sym typeface="Wingdings"/>
              </a:rPr>
              <a:t>3</a:t>
            </a:r>
            <a:r>
              <a:rPr lang="en-US" sz="3200" dirty="0">
                <a:sym typeface="Wingdings"/>
              </a:rPr>
              <a:t> + O</a:t>
            </a:r>
            <a:r>
              <a:rPr lang="en-US" sz="3200" baseline="-25000" dirty="0">
                <a:sym typeface="Wingdings"/>
              </a:rPr>
              <a:t>2</a:t>
            </a:r>
          </a:p>
          <a:p>
            <a:pPr algn="ctr"/>
            <a:r>
              <a:rPr lang="en-US" sz="3200" dirty="0">
                <a:sym typeface="Wingdings"/>
              </a:rPr>
              <a:t>NO</a:t>
            </a:r>
            <a:r>
              <a:rPr lang="en-US" sz="3200" baseline="-25000" dirty="0">
                <a:sym typeface="Wingdings"/>
              </a:rPr>
              <a:t>3</a:t>
            </a:r>
            <a:r>
              <a:rPr lang="en-US" sz="3200" dirty="0">
                <a:sym typeface="Wingdings"/>
              </a:rPr>
              <a:t> + NO</a:t>
            </a:r>
            <a:r>
              <a:rPr lang="en-US" sz="3200" baseline="-25000" dirty="0">
                <a:sym typeface="Wingdings"/>
              </a:rPr>
              <a:t>2 </a:t>
            </a:r>
            <a:r>
              <a:rPr lang="en-US" sz="3200" dirty="0">
                <a:sym typeface="Wingdings"/>
              </a:rPr>
              <a:t>+ M</a:t>
            </a:r>
            <a:r>
              <a:rPr lang="en-US" sz="3200" baseline="-25000" dirty="0">
                <a:sym typeface="Wingdings"/>
              </a:rPr>
              <a:t>        </a:t>
            </a:r>
            <a:r>
              <a:rPr lang="en-US" sz="3200" dirty="0">
                <a:sym typeface="Wingdings"/>
              </a:rPr>
              <a:t>      N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O</a:t>
            </a:r>
            <a:r>
              <a:rPr lang="en-US" sz="3200" baseline="-25000" dirty="0">
                <a:sym typeface="Wingdings"/>
              </a:rPr>
              <a:t>5</a:t>
            </a:r>
            <a:r>
              <a:rPr lang="en-US" sz="3200" dirty="0">
                <a:sym typeface="Wingdings"/>
              </a:rPr>
              <a:t> + M</a:t>
            </a:r>
            <a:endParaRPr lang="en-US" sz="3200" baseline="-25000" dirty="0">
              <a:sym typeface="Wingdings"/>
            </a:endParaRPr>
          </a:p>
          <a:p>
            <a:pPr algn="ctr"/>
            <a:r>
              <a:rPr lang="en-US" sz="3200" dirty="0">
                <a:sym typeface="Wingdings"/>
              </a:rPr>
              <a:t>N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O</a:t>
            </a:r>
            <a:r>
              <a:rPr lang="en-US" sz="3200" baseline="-25000" dirty="0">
                <a:sym typeface="Wingdings"/>
              </a:rPr>
              <a:t>5</a:t>
            </a:r>
            <a:r>
              <a:rPr lang="en-US" sz="3200" dirty="0">
                <a:sym typeface="Wingdings"/>
              </a:rPr>
              <a:t> + H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O</a:t>
            </a:r>
            <a:r>
              <a:rPr lang="en-US" sz="3200" baseline="-25000" dirty="0">
                <a:sym typeface="Wingdings"/>
              </a:rPr>
              <a:t>(</a:t>
            </a:r>
            <a:r>
              <a:rPr lang="en-US" sz="3200" baseline="-25000" dirty="0" err="1">
                <a:sym typeface="Wingdings"/>
              </a:rPr>
              <a:t>liq</a:t>
            </a:r>
            <a:r>
              <a:rPr lang="en-US" sz="3200" baseline="-25000" dirty="0">
                <a:sym typeface="Wingdings"/>
              </a:rPr>
              <a:t>)</a:t>
            </a:r>
            <a:r>
              <a:rPr lang="en-US" sz="3200" dirty="0">
                <a:sym typeface="Wingdings"/>
              </a:rPr>
              <a:t>  HNO</a:t>
            </a:r>
            <a:r>
              <a:rPr lang="en-US" sz="3200" baseline="-25000" dirty="0">
                <a:sym typeface="Wingdings"/>
              </a:rPr>
              <a:t>3(</a:t>
            </a:r>
            <a:r>
              <a:rPr lang="en-US" sz="3200" baseline="-25000" dirty="0" err="1">
                <a:sym typeface="Wingdings"/>
              </a:rPr>
              <a:t>liq</a:t>
            </a:r>
            <a:r>
              <a:rPr lang="en-US" sz="3200" baseline="-25000" dirty="0">
                <a:sym typeface="Wingdings"/>
              </a:rPr>
              <a:t>)</a:t>
            </a:r>
            <a:r>
              <a:rPr lang="en-US" sz="3200" dirty="0">
                <a:sym typeface="Wingdings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039"/>
            <a:ext cx="8229600" cy="894822"/>
          </a:xfrm>
        </p:spPr>
        <p:txBody>
          <a:bodyPr/>
          <a:lstStyle/>
          <a:p>
            <a:r>
              <a:rPr lang="en-US" dirty="0" smtClean="0"/>
              <a:t>Tropospheric sinks of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634"/>
            <a:ext cx="8229600" cy="304310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+ OH + M </a:t>
            </a:r>
            <a:r>
              <a:rPr lang="en-US" dirty="0" smtClean="0">
                <a:sym typeface="Wingdings"/>
              </a:rPr>
              <a:t> HNO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+ M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HNO</a:t>
            </a:r>
            <a:r>
              <a:rPr lang="en-US" baseline="-25000" dirty="0" smtClean="0">
                <a:sym typeface="Wingdings"/>
              </a:rPr>
              <a:t>3 </a:t>
            </a:r>
            <a:r>
              <a:rPr lang="en-US" dirty="0" smtClean="0">
                <a:sym typeface="Wingdings"/>
              </a:rPr>
              <a:t>+ 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OH + </a:t>
            </a:r>
            <a:r>
              <a:rPr lang="en-US" dirty="0">
                <a:sym typeface="Wingdings"/>
              </a:rPr>
              <a:t>NO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 </a:t>
            </a: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>
                <a:sym typeface="Wingdings"/>
              </a:rPr>
              <a:t>HNO</a:t>
            </a:r>
            <a:r>
              <a:rPr lang="en-US" baseline="-25000" dirty="0">
                <a:sym typeface="Wingdings"/>
              </a:rPr>
              <a:t>3 </a:t>
            </a:r>
            <a:r>
              <a:rPr lang="en-US" dirty="0">
                <a:sym typeface="Wingdings"/>
              </a:rPr>
              <a:t>+ </a:t>
            </a:r>
            <a:r>
              <a:rPr lang="en-US" dirty="0" err="1">
                <a:sym typeface="Wingdings"/>
              </a:rPr>
              <a:t>hv</a:t>
            </a:r>
            <a:r>
              <a:rPr lang="en-US" dirty="0">
                <a:sym typeface="Wingdings"/>
              </a:rPr>
              <a:t>   </a:t>
            </a:r>
            <a:r>
              <a:rPr lang="en-US" dirty="0">
                <a:solidFill>
                  <a:srgbClr val="376092"/>
                </a:solidFill>
                <a:sym typeface="Wingdings"/>
              </a:rPr>
              <a:t>OH + </a:t>
            </a:r>
            <a:r>
              <a:rPr lang="en-US" dirty="0">
                <a:sym typeface="Wingdings"/>
              </a:rPr>
              <a:t>NO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 </a:t>
            </a: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HNO</a:t>
            </a:r>
            <a:r>
              <a:rPr lang="en-US" baseline="-25000" dirty="0" smtClean="0">
                <a:sym typeface="Wingdings"/>
              </a:rPr>
              <a:t>3 </a:t>
            </a:r>
            <a:r>
              <a:rPr lang="en-US" dirty="0" smtClean="0">
                <a:sym typeface="Wingdings"/>
              </a:rPr>
              <a:t>+ 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OH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  </a:t>
            </a:r>
            <a:r>
              <a:rPr lang="en-US" dirty="0" smtClean="0">
                <a:sym typeface="Wingdings"/>
              </a:rPr>
              <a:t>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 +</a:t>
            </a:r>
            <a:r>
              <a:rPr lang="en-US" dirty="0" smtClean="0">
                <a:solidFill>
                  <a:srgbClr val="376092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NO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</a:t>
            </a:r>
            <a:endParaRPr lang="en-US" dirty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NO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+ NO  2 NO</a:t>
            </a:r>
            <a:r>
              <a:rPr lang="en-US" baseline="-25000" dirty="0" smtClean="0">
                <a:sym typeface="Wingdings"/>
              </a:rPr>
              <a:t>2</a:t>
            </a:r>
          </a:p>
          <a:p>
            <a:pPr marL="0" indent="0" algn="ctr">
              <a:buNone/>
            </a:pPr>
            <a:r>
              <a:rPr lang="en-US" dirty="0">
                <a:sym typeface="Wingdings"/>
              </a:rPr>
              <a:t>NO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 + </a:t>
            </a:r>
            <a:r>
              <a:rPr lang="en-US" dirty="0" err="1" smtClean="0">
                <a:sym typeface="Wingdings"/>
              </a:rPr>
              <a:t>hv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NO + O</a:t>
            </a:r>
            <a:r>
              <a:rPr lang="en-US" baseline="-25000" dirty="0" smtClean="0">
                <a:sym typeface="Wingdings"/>
              </a:rPr>
              <a:t>2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(8%)</a:t>
            </a:r>
            <a:endParaRPr lang="en-US" dirty="0">
              <a:solidFill>
                <a:srgbClr val="FF0000"/>
              </a:solidFill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HNO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+</a:t>
            </a:r>
            <a:r>
              <a:rPr lang="en-US" dirty="0">
                <a:sym typeface="Wingdings"/>
              </a:rPr>
              <a:t>H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(</a:t>
            </a:r>
            <a:r>
              <a:rPr lang="en-US" baseline="-25000" dirty="0" err="1">
                <a:sym typeface="Wingdings"/>
              </a:rPr>
              <a:t>liq</a:t>
            </a:r>
            <a:r>
              <a:rPr lang="en-US" baseline="-25000" dirty="0">
                <a:sym typeface="Wingdings"/>
              </a:rPr>
              <a:t>)</a:t>
            </a:r>
            <a:r>
              <a:rPr lang="en-US" dirty="0">
                <a:sym typeface="Wingdings"/>
              </a:rPr>
              <a:t>   HNO</a:t>
            </a:r>
            <a:r>
              <a:rPr lang="en-US" baseline="-25000" dirty="0">
                <a:sym typeface="Wingdings"/>
              </a:rPr>
              <a:t>3 </a:t>
            </a:r>
            <a:r>
              <a:rPr lang="en-US" baseline="-25000" dirty="0" smtClean="0">
                <a:sym typeface="Wingdings"/>
              </a:rPr>
              <a:t>(</a:t>
            </a:r>
            <a:r>
              <a:rPr lang="en-US" baseline="-25000" dirty="0" err="1">
                <a:sym typeface="Wingdings"/>
              </a:rPr>
              <a:t>liq</a:t>
            </a:r>
            <a:r>
              <a:rPr lang="en-US" baseline="-25000" dirty="0">
                <a:sym typeface="Wingdings"/>
              </a:rPr>
              <a:t>)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</a:t>
            </a:r>
          </a:p>
        </p:txBody>
      </p:sp>
      <p:sp>
        <p:nvSpPr>
          <p:cNvPr id="4" name="Sun 3"/>
          <p:cNvSpPr/>
          <p:nvPr/>
        </p:nvSpPr>
        <p:spPr>
          <a:xfrm>
            <a:off x="858433" y="1810776"/>
            <a:ext cx="822960" cy="822960"/>
          </a:xfrm>
          <a:prstGeom prst="sun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Moon 4"/>
          <p:cNvSpPr/>
          <p:nvPr/>
        </p:nvSpPr>
        <p:spPr>
          <a:xfrm>
            <a:off x="1064181" y="4706478"/>
            <a:ext cx="457200" cy="822960"/>
          </a:xfrm>
          <a:prstGeom prst="moo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39583" y="5117958"/>
            <a:ext cx="74183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601862" y="5231133"/>
            <a:ext cx="741830" cy="1257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07046" y="4313168"/>
            <a:ext cx="6827352" cy="12575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88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5392" y="5381583"/>
            <a:ext cx="818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-3O</a:t>
            </a:r>
            <a:r>
              <a:rPr lang="en-US" sz="2800" baseline="-25000" dirty="0" smtClean="0">
                <a:solidFill>
                  <a:srgbClr val="660066"/>
                </a:solidFill>
              </a:rPr>
              <a:t>x</a:t>
            </a:r>
            <a:endParaRPr lang="en-US" sz="2800" baseline="-25000" dirty="0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66546" y="3664000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-</a:t>
            </a:r>
            <a:r>
              <a:rPr lang="en-US" sz="2800" dirty="0" err="1" smtClean="0">
                <a:solidFill>
                  <a:srgbClr val="FF0000"/>
                </a:solidFill>
              </a:rPr>
              <a:t>HO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800" dirty="0" smtClean="0">
                <a:solidFill>
                  <a:srgbClr val="FF0000"/>
                </a:solidFill>
              </a:rPr>
              <a:t>,</a:t>
            </a:r>
            <a:r>
              <a:rPr lang="en-US" sz="2800" dirty="0" smtClean="0">
                <a:solidFill>
                  <a:srgbClr val="660066"/>
                </a:solidFill>
              </a:rPr>
              <a:t>-O</a:t>
            </a:r>
            <a:r>
              <a:rPr lang="en-US" sz="2800" baseline="-25000" dirty="0" smtClean="0">
                <a:solidFill>
                  <a:srgbClr val="660066"/>
                </a:solidFill>
              </a:rPr>
              <a:t>x</a:t>
            </a:r>
            <a:endParaRPr lang="en-US" sz="2800" baseline="-25000" dirty="0">
              <a:solidFill>
                <a:srgbClr val="66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9783" y="3292336"/>
            <a:ext cx="818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-2O</a:t>
            </a:r>
            <a:r>
              <a:rPr lang="en-US" sz="2800" baseline="-25000" dirty="0" smtClean="0">
                <a:solidFill>
                  <a:srgbClr val="660066"/>
                </a:solidFill>
              </a:rPr>
              <a:t>x</a:t>
            </a:r>
            <a:endParaRPr lang="en-US" sz="2800" baseline="-25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22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039"/>
            <a:ext cx="8229600" cy="894822"/>
          </a:xfrm>
        </p:spPr>
        <p:txBody>
          <a:bodyPr/>
          <a:lstStyle/>
          <a:p>
            <a:r>
              <a:rPr lang="en-US" dirty="0" smtClean="0"/>
              <a:t>Tropospheric sinks of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endParaRPr lang="en-US" baseline="-25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89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4049" y="1068861"/>
            <a:ext cx="767006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Formation of nitrate aerosol*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Uptake of HNO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onto dust</a:t>
            </a:r>
          </a:p>
          <a:p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Deposition of (multifunctional) RONO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RC(O)OONO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onto plants and soils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Deposition of (multifunctional) RONO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onto aerosols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r>
              <a:rPr lang="en-US" sz="3200" dirty="0" smtClean="0"/>
              <a:t>* </a:t>
            </a:r>
            <a:r>
              <a:rPr lang="en-US" sz="2400" dirty="0" smtClean="0"/>
              <a:t>Reversible for NH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NO</a:t>
            </a:r>
            <a:r>
              <a:rPr lang="en-US" sz="2400" baseline="-25000" dirty="0" smtClean="0"/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71210" y="5952109"/>
            <a:ext cx="3087948" cy="124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674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Ozone “hole”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ym typeface="Wingdings"/>
              </a:rPr>
              <a:t>Lower Stratosphere “denitrified” and chlorine activated</a:t>
            </a:r>
          </a:p>
          <a:p>
            <a:pPr marL="0" indent="0">
              <a:buNone/>
            </a:pPr>
            <a:endParaRPr lang="en-US" sz="2400" dirty="0" smtClean="0">
              <a:sym typeface="Wingdings"/>
            </a:endParaRP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ClONO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 + </a:t>
            </a:r>
            <a:r>
              <a:rPr lang="en-US" sz="2400" dirty="0" err="1">
                <a:sym typeface="Wingdings"/>
              </a:rPr>
              <a:t>HCl</a:t>
            </a:r>
            <a:r>
              <a:rPr lang="en-US" sz="2400" dirty="0">
                <a:sym typeface="Wingdings"/>
              </a:rPr>
              <a:t>(s) </a:t>
            </a:r>
            <a:r>
              <a:rPr lang="en-US" sz="2400" dirty="0" smtClean="0">
                <a:sym typeface="Wingdings"/>
              </a:rPr>
              <a:t>	 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Cl</a:t>
            </a:r>
            <a:r>
              <a:rPr lang="en-US" sz="2400" baseline="-25000" dirty="0">
                <a:solidFill>
                  <a:srgbClr val="FF0000"/>
                </a:solidFill>
                <a:sym typeface="Wingdings"/>
              </a:rPr>
              <a:t>2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HNO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(s)</a:t>
            </a:r>
            <a:r>
              <a:rPr lang="en-US" sz="2400" baseline="-25000" dirty="0">
                <a:sym typeface="Wingdings"/>
              </a:rPr>
              <a:t>		</a:t>
            </a: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ClONO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 + </a:t>
            </a:r>
            <a:r>
              <a:rPr lang="en-US" sz="2400" dirty="0" smtClean="0">
                <a:sym typeface="Wingdings"/>
              </a:rPr>
              <a:t>H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O(</a:t>
            </a:r>
            <a:r>
              <a:rPr lang="en-US" sz="2400" dirty="0">
                <a:sym typeface="Wingdings"/>
              </a:rPr>
              <a:t>s) </a:t>
            </a:r>
            <a:r>
              <a:rPr lang="en-US" sz="2400" dirty="0" smtClean="0">
                <a:sym typeface="Wingdings"/>
              </a:rPr>
              <a:t>	 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HOCl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HNO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(s)</a:t>
            </a:r>
            <a:r>
              <a:rPr lang="en-US" sz="2400" baseline="-25000" dirty="0">
                <a:sym typeface="Wingdings"/>
              </a:rPr>
              <a:t>		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N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O</a:t>
            </a:r>
            <a:r>
              <a:rPr lang="en-US" sz="2400" baseline="-25000" dirty="0" smtClean="0">
                <a:sym typeface="Wingdings"/>
              </a:rPr>
              <a:t>5  </a:t>
            </a:r>
            <a:r>
              <a:rPr lang="en-US" sz="2400" dirty="0">
                <a:sym typeface="Wingdings"/>
              </a:rPr>
              <a:t>+ </a:t>
            </a:r>
            <a:r>
              <a:rPr lang="en-US" sz="2400" dirty="0" err="1">
                <a:sym typeface="Wingdings"/>
              </a:rPr>
              <a:t>HCl</a:t>
            </a:r>
            <a:r>
              <a:rPr lang="en-US" sz="2400" dirty="0">
                <a:sym typeface="Wingdings"/>
              </a:rPr>
              <a:t>(s) </a:t>
            </a:r>
            <a:r>
              <a:rPr lang="en-US" sz="2400" dirty="0" smtClean="0">
                <a:sym typeface="Wingdings"/>
              </a:rPr>
              <a:t>		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ClNO</a:t>
            </a:r>
            <a:r>
              <a:rPr lang="en-US" sz="2400" baseline="-25000" dirty="0" smtClean="0">
                <a:solidFill>
                  <a:srgbClr val="FF0000"/>
                </a:solidFill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HNO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(s</a:t>
            </a:r>
            <a:r>
              <a:rPr lang="en-US" sz="2400" dirty="0" smtClean="0">
                <a:sym typeface="Wingdings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N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O</a:t>
            </a:r>
            <a:r>
              <a:rPr lang="en-US" sz="2400" baseline="-25000" dirty="0">
                <a:sym typeface="Wingdings"/>
              </a:rPr>
              <a:t>5  </a:t>
            </a:r>
            <a:r>
              <a:rPr lang="en-US" sz="2400" dirty="0">
                <a:sym typeface="Wingdings"/>
              </a:rPr>
              <a:t>+ H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O(s)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		 </a:t>
            </a:r>
            <a:r>
              <a:rPr lang="en-US" sz="2400" dirty="0" smtClean="0">
                <a:sym typeface="Wingdings"/>
              </a:rPr>
              <a:t>2 HNO</a:t>
            </a:r>
            <a:r>
              <a:rPr lang="en-US" sz="2400" baseline="-25000" dirty="0" smtClean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(s)</a:t>
            </a:r>
            <a:r>
              <a:rPr lang="en-US" sz="2400" baseline="-25000" dirty="0">
                <a:sym typeface="Wingdings"/>
              </a:rPr>
              <a:t>			</a:t>
            </a:r>
          </a:p>
          <a:p>
            <a:pPr marL="0" indent="0">
              <a:buNone/>
            </a:pPr>
            <a:endParaRPr lang="en-US" sz="2800" baseline="-25000" dirty="0" smtClean="0">
              <a:sym typeface="Wingdings"/>
            </a:endParaRPr>
          </a:p>
          <a:p>
            <a:pPr marL="0" indent="0">
              <a:buNone/>
            </a:pPr>
            <a:endParaRPr lang="en-US" sz="2800" baseline="-25000" dirty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				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Cl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		 </a:t>
            </a:r>
            <a:r>
              <a:rPr lang="en-US" sz="2400" dirty="0" err="1">
                <a:sym typeface="Wingdings"/>
              </a:rPr>
              <a:t>ClO</a:t>
            </a:r>
            <a:r>
              <a:rPr lang="en-US" sz="2400" dirty="0">
                <a:sym typeface="Wingdings"/>
              </a:rPr>
              <a:t> + O</a:t>
            </a:r>
            <a:r>
              <a:rPr lang="en-US" sz="2400" baseline="-25000" dirty="0">
                <a:sym typeface="Wingdings"/>
              </a:rPr>
              <a:t>2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				</a:t>
            </a:r>
            <a:r>
              <a:rPr lang="en-US" sz="2400" dirty="0" err="1" smtClean="0">
                <a:sym typeface="Wingdings"/>
              </a:rPr>
              <a:t>ClO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+ O	 </a:t>
            </a:r>
            <a:r>
              <a:rPr lang="en-US" sz="2400" dirty="0" err="1">
                <a:sym typeface="Wingdings"/>
              </a:rPr>
              <a:t>Cl</a:t>
            </a:r>
            <a:r>
              <a:rPr lang="en-US" sz="2400" dirty="0">
                <a:sym typeface="Wingdings"/>
              </a:rPr>
              <a:t> + </a:t>
            </a:r>
            <a:r>
              <a:rPr lang="en-US" sz="2400" dirty="0" smtClean="0">
                <a:sym typeface="Wingdings"/>
              </a:rPr>
              <a:t>O</a:t>
            </a:r>
            <a:r>
              <a:rPr lang="en-US" sz="2400" baseline="-25000" dirty="0" smtClean="0">
                <a:sym typeface="Wingdings"/>
              </a:rPr>
              <a:t>2  </a:t>
            </a:r>
            <a:r>
              <a:rPr lang="en-US" sz="2400" dirty="0" smtClean="0">
                <a:sym typeface="Wingdings"/>
              </a:rPr>
              <a:t>           </a:t>
            </a:r>
            <a:r>
              <a:rPr lang="en-US" sz="1200" dirty="0" smtClean="0">
                <a:sym typeface="Wingdings"/>
              </a:rPr>
              <a:t>Pinatubo eruption, 1991, Photo: USGS</a:t>
            </a:r>
            <a:endParaRPr lang="en-US" sz="1200" baseline="-25000" dirty="0">
              <a:sym typeface="Wingdings"/>
            </a:endParaRPr>
          </a:p>
          <a:p>
            <a:pPr marL="0" indent="0">
              <a:buNone/>
            </a:pPr>
            <a:endParaRPr lang="en-US" sz="2400" baseline="-25000" dirty="0">
              <a:sym typeface="Wingdings"/>
            </a:endParaRPr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     </a:t>
            </a:r>
            <a:r>
              <a:rPr lang="en-US" sz="2400" dirty="0" smtClean="0">
                <a:sym typeface="Wingdings"/>
              </a:rPr>
              <a:t>					 </a:t>
            </a:r>
            <a:r>
              <a:rPr lang="en-US" sz="2400" dirty="0">
                <a:sym typeface="Wingdings"/>
              </a:rPr>
              <a:t>O + O</a:t>
            </a:r>
            <a:r>
              <a:rPr lang="en-US" sz="2400" baseline="-25000" dirty="0">
                <a:sym typeface="Wingdings"/>
              </a:rPr>
              <a:t>3</a:t>
            </a:r>
            <a:r>
              <a:rPr lang="en-US" sz="2400" dirty="0">
                <a:sym typeface="Wingdings"/>
              </a:rPr>
              <a:t>  2 O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						</a:t>
            </a:r>
            <a:endParaRPr lang="en-US" sz="2400" baseline="-25000" dirty="0">
              <a:sym typeface="Wingdings"/>
            </a:endParaRPr>
          </a:p>
          <a:p>
            <a:pPr marL="0" indent="0">
              <a:buNone/>
            </a:pPr>
            <a:endParaRPr lang="en-US" sz="2400" baseline="-25000" dirty="0" smtClean="0">
              <a:sym typeface="Wingdings"/>
            </a:endParaRPr>
          </a:p>
          <a:p>
            <a:pPr marL="0" indent="0">
              <a:buNone/>
            </a:pPr>
            <a:endParaRPr lang="en-US" sz="2400" dirty="0">
              <a:sym typeface="Wingdings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89959" y="5391806"/>
            <a:ext cx="34859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ight Arrow 3"/>
          <p:cNvSpPr/>
          <p:nvPr/>
        </p:nvSpPr>
        <p:spPr>
          <a:xfrm>
            <a:off x="1208690" y="4592854"/>
            <a:ext cx="1059793" cy="2715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shClo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38" y="2233098"/>
            <a:ext cx="3923862" cy="261917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March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Frank Flocke ACD  FFL@ucar.edu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E094F-5A12-714B-92B2-8DE6D2B292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0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3819</TotalTime>
  <Words>4310</Words>
  <Application>Microsoft Macintosh PowerPoint</Application>
  <PresentationFormat>On-screen Show (4:3)</PresentationFormat>
  <Paragraphs>934</Paragraphs>
  <Slides>89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Office Theme</vt:lpstr>
      <vt:lpstr>MS_ClipArt_Gallery</vt:lpstr>
      <vt:lpstr>Clip</vt:lpstr>
      <vt:lpstr>KGPlot</vt:lpstr>
      <vt:lpstr>Nitrogen Compounds in the Atmosphere</vt:lpstr>
      <vt:lpstr>Nitrogen “Families”</vt:lpstr>
      <vt:lpstr>N2</vt:lpstr>
      <vt:lpstr>N2O</vt:lpstr>
      <vt:lpstr>Stratospheric NOx Chemistry</vt:lpstr>
      <vt:lpstr>Stratospheric NOx Chemistry</vt:lpstr>
      <vt:lpstr>Ozone “hole” chemistry</vt:lpstr>
      <vt:lpstr>PowerPoint Presentation</vt:lpstr>
      <vt:lpstr>Ozone “hole” chemistry</vt:lpstr>
      <vt:lpstr>Tropospheric Reactive Nitrogen</vt:lpstr>
      <vt:lpstr>Tropospheric Reactive Nitrogen</vt:lpstr>
      <vt:lpstr>Tropospheric Reactive Nitrogen</vt:lpstr>
      <vt:lpstr>Combustion source for NOx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Modeled NOx near surface (1990s)</vt:lpstr>
      <vt:lpstr>IPCC AR4 NOx in the troposphere (2000)</vt:lpstr>
      <vt:lpstr>SCIAMACHY global mean NO2 (2004)</vt:lpstr>
      <vt:lpstr>PowerPoint Presentation</vt:lpstr>
      <vt:lpstr>NOx emissions</vt:lpstr>
      <vt:lpstr>NOx emissions</vt:lpstr>
      <vt:lpstr>NOx chemistry in the troposphere</vt:lpstr>
      <vt:lpstr>NOx chemistry in the troposphere</vt:lpstr>
      <vt:lpstr>NOx chemistry in the troposphere</vt:lpstr>
      <vt:lpstr>NOx chemistry in the troposphere</vt:lpstr>
      <vt:lpstr>Photochemical Smog – 1950’s</vt:lpstr>
      <vt:lpstr>PowerPoint Presentation</vt:lpstr>
      <vt:lpstr>Photochemical Smog – 1950’s</vt:lpstr>
      <vt:lpstr>Photochemical processes involving NOx</vt:lpstr>
      <vt:lpstr>NOx photostationary state</vt:lpstr>
      <vt:lpstr>Photochemical processes and tropospheric ozone formation</vt:lpstr>
      <vt:lpstr>Role of NOx in ozone production</vt:lpstr>
      <vt:lpstr>PowerPoint Presentation</vt:lpstr>
      <vt:lpstr>PowerPoint Presentation</vt:lpstr>
      <vt:lpstr>PowerPoint Presentation</vt:lpstr>
      <vt:lpstr>PowerPoint Presentation</vt:lpstr>
      <vt:lpstr>Near-Zero NOx troposphere</vt:lpstr>
      <vt:lpstr>Ozone production and loss</vt:lpstr>
      <vt:lpstr>Mauna Loa Hawaii</vt:lpstr>
      <vt:lpstr>PowerPoint Presentation</vt:lpstr>
      <vt:lpstr>Mauna Loa Hawaii</vt:lpstr>
      <vt:lpstr>PowerPoint Presentation</vt:lpstr>
      <vt:lpstr>Near-Zero NOx troposphere</vt:lpstr>
      <vt:lpstr>Back to the role of NOx in the chemistry of the troposphere</vt:lpstr>
      <vt:lpstr>PowerPoint Presentation</vt:lpstr>
      <vt:lpstr>NOx loss reactions (remote trop)</vt:lpstr>
      <vt:lpstr>NOx influence on HOx partitioning</vt:lpstr>
      <vt:lpstr>Problems</vt:lpstr>
      <vt:lpstr>Beyond the remote troposphere</vt:lpstr>
      <vt:lpstr>NOy: nitrogen “reservoir” species</vt:lpstr>
      <vt:lpstr>NOx catalytic efficiency</vt:lpstr>
      <vt:lpstr>A day in NOx city</vt:lpstr>
      <vt:lpstr>Experimental determination of CE</vt:lpstr>
      <vt:lpstr>NOy: nitrogen “reservoir” species</vt:lpstr>
      <vt:lpstr>HONO and ClNO2</vt:lpstr>
      <vt:lpstr>Organic Nitrates</vt:lpstr>
      <vt:lpstr>Alkyl nitrates</vt:lpstr>
      <vt:lpstr>Peroxyacyl nitrates (PANs)</vt:lpstr>
      <vt:lpstr>PAN structure</vt:lpstr>
      <vt:lpstr>PAN formation</vt:lpstr>
      <vt:lpstr>PAN formation</vt:lpstr>
      <vt:lpstr>PAN formation</vt:lpstr>
      <vt:lpstr>Atmospheric  Lifetime of PAN</vt:lpstr>
      <vt:lpstr>a  PAN’s  life</vt:lpstr>
      <vt:lpstr>NOy partitioning polluted vs. remote</vt:lpstr>
      <vt:lpstr>Arctic NOy</vt:lpstr>
      <vt:lpstr>ATL, Cumb.,Johnsv.,PP, SOS99</vt:lpstr>
      <vt:lpstr>PowerPoint Presentation</vt:lpstr>
      <vt:lpstr>CO emissions (PANs ?)</vt:lpstr>
      <vt:lpstr>Ratios of different PANs species as indicators of the relative importance of certain hydrocarbon species (and emitters) for the photochemical production of ozone  biogenic or anthropogenic ?</vt:lpstr>
      <vt:lpstr>PPN structure</vt:lpstr>
      <vt:lpstr>Formation of PANs from NMHC – Summary1</vt:lpstr>
      <vt:lpstr>PAN/PPN Houston all data</vt:lpstr>
      <vt:lpstr>PAN/PPN TRACE</vt:lpstr>
      <vt:lpstr>MPAN structure</vt:lpstr>
      <vt:lpstr>Formation of PANs from NMHC – Summary alk/iso1</vt:lpstr>
      <vt:lpstr>SOS 99, all flights  PAN – PPN correlation</vt:lpstr>
      <vt:lpstr>PAN / PPN / MPAN multiple regression PAN/PPN ~ 6,  PAN/MPAN ~ 3</vt:lpstr>
      <vt:lpstr>What about Ozone / PAN  ?</vt:lpstr>
      <vt:lpstr>Cumberland/Johnsonville PAN/O3</vt:lpstr>
      <vt:lpstr>O3 production from Isoprene in power plant plumes:</vt:lpstr>
      <vt:lpstr>Problem - Homework</vt:lpstr>
      <vt:lpstr>So does NOx just cycle between reservoir species and NO,NO2 and hang around forever?</vt:lpstr>
      <vt:lpstr>Tropospheric sinks of NOx</vt:lpstr>
      <vt:lpstr>Tropospheric sinks of NOx</vt:lpstr>
    </vt:vector>
  </TitlesOfParts>
  <Company>NCAR/ACD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 Flocke</dc:creator>
  <cp:lastModifiedBy>Frank  Flocke</cp:lastModifiedBy>
  <cp:revision>139</cp:revision>
  <dcterms:created xsi:type="dcterms:W3CDTF">2011-03-01T17:44:35Z</dcterms:created>
  <dcterms:modified xsi:type="dcterms:W3CDTF">2011-03-08T15:28:18Z</dcterms:modified>
</cp:coreProperties>
</file>