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1" r:id="rId2"/>
    <p:sldMasterId id="2147483790" r:id="rId3"/>
    <p:sldMasterId id="2147483943" r:id="rId4"/>
    <p:sldMasterId id="2147483962" r:id="rId5"/>
    <p:sldMasterId id="2147483974" r:id="rId6"/>
    <p:sldMasterId id="2147483991" r:id="rId7"/>
  </p:sldMasterIdLst>
  <p:notesMasterIdLst>
    <p:notesMasterId r:id="rId72"/>
  </p:notesMasterIdLst>
  <p:handoutMasterIdLst>
    <p:handoutMasterId r:id="rId73"/>
  </p:handoutMasterIdLst>
  <p:sldIdLst>
    <p:sldId id="787" r:id="rId8"/>
    <p:sldId id="1143" r:id="rId9"/>
    <p:sldId id="1145" r:id="rId10"/>
    <p:sldId id="1146" r:id="rId11"/>
    <p:sldId id="1147" r:id="rId12"/>
    <p:sldId id="1163" r:id="rId13"/>
    <p:sldId id="1205" r:id="rId14"/>
    <p:sldId id="1164" r:id="rId15"/>
    <p:sldId id="1206" r:id="rId16"/>
    <p:sldId id="1195" r:id="rId17"/>
    <p:sldId id="1144" r:id="rId18"/>
    <p:sldId id="1166" r:id="rId19"/>
    <p:sldId id="1167" r:id="rId20"/>
    <p:sldId id="1159" r:id="rId21"/>
    <p:sldId id="1168" r:id="rId22"/>
    <p:sldId id="1169" r:id="rId23"/>
    <p:sldId id="1170" r:id="rId24"/>
    <p:sldId id="1171" r:id="rId25"/>
    <p:sldId id="1172" r:id="rId26"/>
    <p:sldId id="1173" r:id="rId27"/>
    <p:sldId id="1174" r:id="rId28"/>
    <p:sldId id="1175" r:id="rId29"/>
    <p:sldId id="1208" r:id="rId30"/>
    <p:sldId id="1095" r:id="rId31"/>
    <p:sldId id="1176" r:id="rId32"/>
    <p:sldId id="1183" r:id="rId33"/>
    <p:sldId id="1177" r:id="rId34"/>
    <p:sldId id="1178" r:id="rId35"/>
    <p:sldId id="1179" r:id="rId36"/>
    <p:sldId id="1196" r:id="rId37"/>
    <p:sldId id="1197" r:id="rId38"/>
    <p:sldId id="1180" r:id="rId39"/>
    <p:sldId id="1198" r:id="rId40"/>
    <p:sldId id="1199" r:id="rId41"/>
    <p:sldId id="1200" r:id="rId42"/>
    <p:sldId id="1201" r:id="rId43"/>
    <p:sldId id="1202" r:id="rId44"/>
    <p:sldId id="1203" r:id="rId45"/>
    <p:sldId id="1109" r:id="rId46"/>
    <p:sldId id="1182" r:id="rId47"/>
    <p:sldId id="1209" r:id="rId48"/>
    <p:sldId id="1210" r:id="rId49"/>
    <p:sldId id="1211" r:id="rId50"/>
    <p:sldId id="1212" r:id="rId51"/>
    <p:sldId id="1184" r:id="rId52"/>
    <p:sldId id="1213" r:id="rId53"/>
    <p:sldId id="1214" r:id="rId54"/>
    <p:sldId id="1219" r:id="rId55"/>
    <p:sldId id="1185" r:id="rId56"/>
    <p:sldId id="1186" r:id="rId57"/>
    <p:sldId id="1193" r:id="rId58"/>
    <p:sldId id="1194" r:id="rId59"/>
    <p:sldId id="1137" r:id="rId60"/>
    <p:sldId id="1188" r:id="rId61"/>
    <p:sldId id="1138" r:id="rId62"/>
    <p:sldId id="1224" r:id="rId63"/>
    <p:sldId id="1225" r:id="rId64"/>
    <p:sldId id="1189" r:id="rId65"/>
    <p:sldId id="1220" r:id="rId66"/>
    <p:sldId id="1221" r:id="rId67"/>
    <p:sldId id="1227" r:id="rId68"/>
    <p:sldId id="1162" r:id="rId69"/>
    <p:sldId id="1160" r:id="rId70"/>
    <p:sldId id="1229" r:id="rId71"/>
  </p:sldIdLst>
  <p:sldSz cx="9144000" cy="6858000" type="screen4x3"/>
  <p:notesSz cx="70231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i="1" kern="1200">
        <a:solidFill>
          <a:srgbClr val="0000FF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rgbClr val="0000FF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rgbClr val="0000FF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rgbClr val="0000FF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rgbClr val="0000FF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FFFF"/>
    <a:srgbClr val="A50021"/>
    <a:srgbClr val="CC0000"/>
    <a:srgbClr val="CC6600"/>
    <a:srgbClr val="FF0000"/>
    <a:srgbClr val="008000"/>
    <a:srgbClr val="000066"/>
    <a:srgbClr val="6600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6129" autoAdjust="0"/>
  </p:normalViewPr>
  <p:slideViewPr>
    <p:cSldViewPr>
      <p:cViewPr varScale="1">
        <p:scale>
          <a:sx n="112" d="100"/>
          <a:sy n="112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2015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F0CD3A-48CD-46AF-BAC4-2EB15A513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0075"/>
            <a:ext cx="51498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2015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3" rIns="93167" bIns="46583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B45B464-130A-4A10-8545-E199A43F2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3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5B464-130A-4A10-8545-E199A43F2D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8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7182F-3A6B-43C8-8269-5720378453A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tells you something complicated is going 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0517" y="696277"/>
            <a:ext cx="46820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AEEB-AF73-3F40-ACCB-6318206A4ECE}" type="slidenum">
              <a:rPr lang="en-US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</a:t>
            </a:r>
            <a:r>
              <a:rPr lang="en-US" baseline="0" dirty="0"/>
              <a:t> want to look more closely into what this "</a:t>
            </a:r>
            <a:r>
              <a:rPr lang="en-US" baseline="0" dirty="0" err="1"/>
              <a:t>bg</a:t>
            </a:r>
            <a:r>
              <a:rPr lang="en-US" baseline="0" dirty="0"/>
              <a:t>" is.</a:t>
            </a:r>
            <a:r>
              <a:rPr lang="en-US" baseline="0" dirty="0" smtClean="0"/>
              <a:t>  It involves pollution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3AEEB-AF73-3F40-ACCB-6318206A4ECE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4EB1D-CCC8-475C-BA82-4403C7253D9C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64A6-96E8-420F-9FE7-3EAB9C004A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88617"/>
      </p:ext>
    </p:extLst>
  </p:cSld>
  <p:clrMapOvr>
    <a:masterClrMapping/>
  </p:clrMapOvr>
  <p:transition>
    <p:pull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5EC4-529A-4386-A6E6-28F261810F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06127"/>
      </p:ext>
    </p:extLst>
  </p:cSld>
  <p:clrMapOvr>
    <a:masterClrMapping/>
  </p:clrMapOvr>
  <p:transition>
    <p:pull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31DA-F69E-4BED-9EF5-0B570F406D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42451"/>
      </p:ext>
    </p:extLst>
  </p:cSld>
  <p:clrMapOvr>
    <a:masterClrMapping/>
  </p:clrMapOvr>
  <p:transition>
    <p:pull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B258-7D3E-4040-A8AE-2BF3694161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86286"/>
      </p:ext>
    </p:extLst>
  </p:cSld>
  <p:clrMapOvr>
    <a:masterClrMapping/>
  </p:clrMapOvr>
  <p:transition>
    <p:pull dir="r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4688-C383-42BB-9972-303CA599D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12665"/>
      </p:ext>
    </p:extLst>
  </p:cSld>
  <p:clrMapOvr>
    <a:masterClrMapping/>
  </p:clrMapOvr>
  <p:transition>
    <p:pull dir="r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F2B73-387B-492F-996F-D0E9C7211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82489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828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248400"/>
            <a:ext cx="5638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248400"/>
            <a:ext cx="609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11F49D2-31E0-480F-8D2F-447E5B853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CAB06-ED1E-44A5-BCCF-82071DF2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D3AE3-229A-480C-A876-B2E9B39A1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A8F0-AF47-492C-9B5E-C150081BE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B314-FEA2-46F7-88B3-939AC60AE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CFBE3-19B6-4380-BDEB-922C2E0DF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58E75-B816-44EB-A13C-028AF6D79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0F96-3F40-486B-814F-25258AACB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A334-178B-43F5-BEB5-5F2A56369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E22F8-1C40-4E62-863F-7D4BCAB5D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68E8F-0D7C-4C4B-90B4-3B859A931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9AF78-7C57-46A8-959F-B600240BD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F52D5-0DB1-4B6E-9DB9-0012142B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4FE7D-1831-4DD7-BB70-7E71C9712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75134-BDD7-44EC-84E6-D11957B3C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A17B6-E072-4DF1-A1E2-94048818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40838-92B1-42DF-8086-1704D78F0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C4DF-C7CA-480F-9CF4-D3BED0600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1573-F1B4-40EB-979C-E1D492DFE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51C5-AF2D-4587-9D33-48481939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6D4C1-42D7-4141-97B6-4B0744D27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F008B-A810-4B68-9477-AD2627464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E680F-5C3A-4198-B8C8-1307A5696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2A437-1719-45F0-AE91-20105691F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6E7B0-7046-4FBB-BDB4-CF9716244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4FDC-4638-4A92-B3B0-00C169005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F28BE-705F-4898-B20C-06BC33C68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4A17-ED0B-43FA-8334-CD6D31AE1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DD8CE-70B1-404F-9D0E-6012036C7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9F60C-193F-432F-B534-C5E802D0D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E899-1FE2-4E69-B770-B14C454FB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295400"/>
            <a:ext cx="77724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34199-F70B-4525-8B32-5A767F1A6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E1C2-BD42-4E26-A196-0A4A567D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32CD6-4D10-4288-8742-6F206B8A1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45286"/>
      </p:ext>
    </p:extLst>
  </p:cSld>
  <p:clrMapOvr>
    <a:masterClrMapping/>
  </p:clrMapOvr>
  <p:transition>
    <p:pull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1C3DD-F317-465F-A0AF-F7A49E3E9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75623"/>
      </p:ext>
    </p:extLst>
  </p:cSld>
  <p:clrMapOvr>
    <a:masterClrMapping/>
  </p:clrMapOvr>
  <p:transition>
    <p:pull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FA00-6CC2-4A49-AA55-2B65F0ECA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3975"/>
      </p:ext>
    </p:extLst>
  </p:cSld>
  <p:clrMapOvr>
    <a:masterClrMapping/>
  </p:clrMapOvr>
  <p:transition>
    <p:pull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F3FA-A3B5-462A-8BAF-CB1C04142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88382"/>
      </p:ext>
    </p:extLst>
  </p:cSld>
  <p:clrMapOvr>
    <a:masterClrMapping/>
  </p:clrMapOvr>
  <p:transition>
    <p:pull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29326-674F-4B8C-8C6C-A492B8EB1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82945"/>
      </p:ext>
    </p:extLst>
  </p:cSld>
  <p:clrMapOvr>
    <a:masterClrMapping/>
  </p:clrMapOvr>
  <p:transition>
    <p:pull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665E-CF68-4A9B-91C8-627E3ACB8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0139"/>
      </p:ext>
    </p:extLst>
  </p:cSld>
  <p:clrMapOvr>
    <a:masterClrMapping/>
  </p:clrMapOvr>
  <p:transition>
    <p:pull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21254-73C9-46D2-95A6-EF4F20A74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6631"/>
      </p:ext>
    </p:extLst>
  </p:cSld>
  <p:clrMapOvr>
    <a:masterClrMapping/>
  </p:clrMapOvr>
  <p:transition>
    <p:pull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AB92E-0EC4-4B73-86D5-6E104B4AB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21643"/>
      </p:ext>
    </p:extLst>
  </p:cSld>
  <p:clrMapOvr>
    <a:masterClrMapping/>
  </p:clrMapOvr>
  <p:transition>
    <p:pull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C7908-0180-4D66-B316-7F96BDD54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14777"/>
      </p:ext>
    </p:extLst>
  </p:cSld>
  <p:clrMapOvr>
    <a:masterClrMapping/>
  </p:clrMapOvr>
  <p:transition>
    <p:pull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C4BD1-481C-4A95-8FAD-0FE49792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0770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8E5B2-F5A7-4435-8AB5-D8E7EF47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00177"/>
      </p:ext>
    </p:extLst>
  </p:cSld>
  <p:clrMapOvr>
    <a:masterClrMapping/>
  </p:clrMapOvr>
  <p:transition>
    <p:pull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B45E3-1167-42AF-AF26-CB25DD3BD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4374"/>
      </p:ext>
    </p:extLst>
  </p:cSld>
  <p:clrMapOvr>
    <a:masterClrMapping/>
  </p:clrMapOvr>
  <p:transition>
    <p:pull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38798-2153-4E8F-BAE2-F44F71520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16702"/>
      </p:ext>
    </p:extLst>
  </p:cSld>
  <p:clrMapOvr>
    <a:masterClrMapping/>
  </p:clrMapOvr>
  <p:transition>
    <p:pull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C55E1-C593-4836-A741-2D6CB2E99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3246"/>
      </p:ext>
    </p:extLst>
  </p:cSld>
  <p:clrMapOvr>
    <a:masterClrMapping/>
  </p:clrMapOvr>
  <p:transition>
    <p:pull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7338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FD251-3C9A-4A33-918D-35D7984D3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9370"/>
      </p:ext>
    </p:extLst>
  </p:cSld>
  <p:clrMapOvr>
    <a:masterClrMapping/>
  </p:clrMapOvr>
  <p:transition>
    <p:pull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9E1C2-BD42-4E26-A196-0A4A567DE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7865"/>
      </p:ext>
    </p:extLst>
  </p:cSld>
  <p:clrMapOvr>
    <a:masterClrMapping/>
  </p:clrMapOvr>
  <p:transition>
    <p:pull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E03BF-63C1-4336-85F6-56484175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0470"/>
      </p:ext>
    </p:extLst>
  </p:cSld>
  <p:clrMapOvr>
    <a:masterClrMapping/>
  </p:clrMapOvr>
  <p:transition>
    <p:pull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EB6BB-E981-4D57-815B-50A7D24BE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6936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74C1-7D9F-4B1C-83DB-CBC9873CA9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1539-3BF8-4109-9863-E01C98F2E4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77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217B-0EB9-4532-ABD5-283FD17A98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ED5C-54FB-4659-A83C-8437F3CD90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9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E7F4C-3CC5-465D-9762-9142D9BC09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2F426-801F-4392-B6FE-ADBDA1935D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769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CC8C-084E-4F86-9C2F-A3F056B363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B72F-C963-4043-8CB4-34FDED777A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07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063F-1D9E-4400-A933-C6DE323F9E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51EF-3C3D-4A36-9FDB-E9CFF9FBFB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92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7E0F-1FF8-4D15-ACA0-1FD55C1F7D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5B27-8768-44F5-9341-9020F6C8DD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574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6E72-74CB-4B6C-AECD-242524C145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C868-8D94-4305-9D6D-B4501E7930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32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791F-EA45-43B5-8452-3ABF3E8617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95BD-673E-4EEC-8932-9E377E1ADD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854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D3141-31DC-4F46-A7A4-B17746ABF2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C6AA-6A04-4D59-98A4-D66802F325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313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B40A3-AF06-4928-8F0E-BA57002AE3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BF8D-37E6-4551-BDB4-69311E5B9E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780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CB225-8223-4E86-AF2E-49E1C7DFDD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D139-27A9-46A6-B726-095641EEBD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7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5" y="1183342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  <a:prstGeom prst="rect">
            <a:avLst/>
          </a:prstGeom>
        </p:spPr>
        <p:txBody>
          <a:bodyPr/>
          <a:lstStyle>
            <a:lvl1pPr algn="ctr">
              <a:defRPr sz="480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268A1A1D-F19F-DE41-AA34-354FE857D9C1}" type="datetime1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6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295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1456765"/>
            <a:ext cx="8308975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6" y="2756647"/>
            <a:ext cx="8308975" cy="34917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669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8000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1456765"/>
            <a:ext cx="8308975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6" y="2770188"/>
            <a:ext cx="8308975" cy="3478212"/>
          </a:xfrm>
          <a:prstGeom prst="rect">
            <a:avLst/>
          </a:prstGeom>
        </p:spPr>
        <p:txBody>
          <a:bodyPr/>
          <a:lstStyle>
            <a:lvl1pPr>
              <a:buClrTx/>
              <a:defRPr>
                <a:solidFill>
                  <a:schemeClr val="bg1"/>
                </a:solidFill>
                <a:latin typeface="Calibri"/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  <a:latin typeface="Calibri"/>
              </a:defRPr>
            </a:lvl2pPr>
            <a:lvl3pPr>
              <a:buClrTx/>
              <a:defRPr>
                <a:solidFill>
                  <a:schemeClr val="bg1"/>
                </a:solidFill>
                <a:latin typeface="Calibri"/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  <a:latin typeface="Calibri"/>
              </a:defRPr>
            </a:lvl4pPr>
            <a:lvl5pPr>
              <a:buClrTx/>
              <a:defRPr>
                <a:solidFill>
                  <a:schemeClr val="bg1"/>
                </a:solidFill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5120D744-A176-4DCB-9147-2AE7B7E87481}" type="datetimeFigureOut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3FFF1679-83E0-4571-98D7-4BB535B5F505}" type="slidenum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29239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1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3429000"/>
            <a:ext cx="6591300" cy="1371600"/>
          </a:xfrm>
          <a:prstGeom prst="rect">
            <a:avLst/>
          </a:prstGeom>
        </p:spPr>
        <p:txBody>
          <a:bodyPr anchor="b" anchorCtr="0"/>
          <a:lstStyle>
            <a:lvl1pPr algn="r">
              <a:defRPr sz="4800" b="0" cap="none" baseline="0"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1" y="4800600"/>
            <a:ext cx="6591300" cy="106680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0D192C85-604F-874D-97C2-660C8405A56C}" type="datetime1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DB0E4600-0381-4CF3-88F2-7ED7D2E3F9C8}" type="slidenum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91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5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1456765"/>
            <a:ext cx="8308975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9"/>
            <a:ext cx="3840480" cy="3464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5" y="2770189"/>
            <a:ext cx="3840480" cy="34647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9D13CD2E-1814-284D-ACEB-73598248ACFD}" type="datetime1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766A7E25-E4A9-974A-9B0E-8E065C971976}" type="slidenum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761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5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1456765"/>
            <a:ext cx="8308975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5"/>
            <a:ext cx="3840480" cy="6454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5"/>
            <a:ext cx="3840480" cy="64545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89D98879-8F01-4D4B-9F79-5153DD279D51}" type="datetime1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766A7E25-E4A9-974A-9B0E-8E065C971976}" type="slidenum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172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1456765"/>
            <a:ext cx="8308975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9967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4BA09C92-0751-844B-96AC-45F2925D9F74}" type="datetime1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766A7E25-E4A9-974A-9B0E-8E065C971976}" type="slidenum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04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6"/>
            <a:ext cx="4228523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0" y="1680882"/>
            <a:ext cx="3697941" cy="1162050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2" y="1600201"/>
            <a:ext cx="4101353" cy="465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/>
              </a:defRPr>
            </a:lvl1pPr>
            <a:lvl2pPr>
              <a:defRPr sz="18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800">
                <a:latin typeface="Calibri"/>
              </a:defRPr>
            </a:lvl4pPr>
            <a:lvl5pPr>
              <a:defRPr sz="1800">
                <a:latin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0" y="2837330"/>
            <a:ext cx="3697941" cy="3415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Calibri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F9A088A5-9FE9-FC4B-8157-D1B82734C6D9}" type="datetime1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2BDB93A9-DE17-42E8-A366-46C30944BF19}" type="slidenum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37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5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1" y="1466850"/>
            <a:ext cx="8308039" cy="11284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5" y="2623296"/>
            <a:ext cx="4717676" cy="3831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4" y="2770187"/>
            <a:ext cx="3429093" cy="357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EDA21F4A-B464-9A4A-8F7F-0ACE1EBA23B2}" type="datetime1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766A7E25-E4A9-974A-9B0E-8E065C971976}" type="slidenum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084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2" y="1179576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0" y="1680882"/>
            <a:ext cx="4313891" cy="1162050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0" y="2837330"/>
            <a:ext cx="4313891" cy="34158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5120D744-A176-4DCB-9147-2AE7B7E87481}" type="datetimeFigureOut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2" y="1169894"/>
            <a:ext cx="3671047" cy="527608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Calibri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8803782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5"/>
            <a:ext cx="8787384" cy="210670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Calibri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0" y="3329268"/>
            <a:ext cx="8346141" cy="1014132"/>
          </a:xfrm>
          <a:prstGeom prst="rect">
            <a:avLst/>
          </a:prstGeo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0" y="4343400"/>
            <a:ext cx="8346141" cy="190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5120D744-A176-4DCB-9147-2AE7B7E87481}" type="datetimeFigureOut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sz="180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17388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4" y="1179576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1" y="1680882"/>
            <a:ext cx="4313891" cy="1162050"/>
          </a:xfrm>
          <a:prstGeom prst="rect">
            <a:avLst/>
          </a:prstGeo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1" y="2837330"/>
            <a:ext cx="4313891" cy="34158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  <a:latin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5120D744-A176-4DCB-9147-2AE7B7E87481}" type="datetimeFigureOut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2" y="1179576"/>
            <a:ext cx="3671047" cy="2205318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Calibri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Calibri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Calibri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3FFF1679-83E0-4571-98D7-4BB535B5F505}" type="slidenum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58449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5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6" y="1456765"/>
            <a:ext cx="8308975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926" y="2770188"/>
            <a:ext cx="8308975" cy="347821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42BD9E11-C450-C546-8991-D73E18FEA7ED}" type="datetime1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766A7E25-E4A9-974A-9B0E-8E065C971976}" type="slidenum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046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9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4" y="1398494"/>
            <a:ext cx="6669087" cy="4849906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/>
              </a:defRPr>
            </a:lvl1pPr>
            <a:lvl2pPr>
              <a:defRPr>
                <a:latin typeface="Calibri"/>
              </a:defRPr>
            </a:lvl2pPr>
            <a:lvl3pPr>
              <a:defRPr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3D0470C8-D364-4942-AACD-63A9D0FE82A9}" type="datetime1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3/9/2011</a:t>
            </a:fld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i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1"/>
            <a:ext cx="533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fld id="{766A7E25-E4A9-974A-9B0E-8E065C971976}" type="slidenum">
              <a:rPr lang="en-US" sz="1800" i="0">
                <a:solidFill>
                  <a:prstClr val="black"/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i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856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sz="180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45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C61D-AB4E-4B7D-AA5B-5D4FAE7F4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09442"/>
      </p:ext>
    </p:extLst>
  </p:cSld>
  <p:clrMapOvr>
    <a:masterClrMapping/>
  </p:clrMapOvr>
  <p:transition>
    <p:pull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64613-EA4E-4951-9ECC-A9D2306E9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21679"/>
      </p:ext>
    </p:extLst>
  </p:cSld>
  <p:clrMapOvr>
    <a:masterClrMapping/>
  </p:clrMapOvr>
  <p:transition>
    <p:pull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8CC3-56EA-4976-AAB2-67081FC7B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47052"/>
      </p:ext>
    </p:extLst>
  </p:cSld>
  <p:clrMapOvr>
    <a:masterClrMapping/>
  </p:clrMapOvr>
  <p:transition>
    <p:pull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BC4C-7DDB-4EC3-B4D3-82D3613A6B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65320"/>
      </p:ext>
    </p:extLst>
  </p:cSld>
  <p:clrMapOvr>
    <a:masterClrMapping/>
  </p:clrMapOvr>
  <p:transition>
    <p:pull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32F1C-79D6-42E3-B260-2ACA490B70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02841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93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fld id="{3102A989-3012-4898-B723-D1DD3A18F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04800" y="914400"/>
            <a:ext cx="7772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4800" y="6172200"/>
            <a:ext cx="838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914400"/>
            <a:ext cx="0" cy="5257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</p:sldLayoutIdLst>
  <p:transition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fld id="{F884E5AA-9BEC-4349-B4C1-913DB2E67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304800" y="914400"/>
            <a:ext cx="7772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04800" y="6172200"/>
            <a:ext cx="838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304800" y="914400"/>
            <a:ext cx="0" cy="5257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41" r:id="rId17"/>
    <p:sldLayoutId id="2147483942" r:id="rId18"/>
  </p:sldLayoutIdLst>
  <p:transition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0">
                <a:latin typeface="Times New Roman" pitchFamily="18" charset="0"/>
              </a:defRPr>
            </a:lvl1pPr>
          </a:lstStyle>
          <a:p>
            <a:pPr>
              <a:defRPr/>
            </a:pPr>
            <a:fld id="{B0E915D1-40EA-4EC2-8E88-0862DD62C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5783" name="Line 7"/>
          <p:cNvSpPr>
            <a:spLocks noChangeShapeType="1"/>
          </p:cNvSpPr>
          <p:nvPr/>
        </p:nvSpPr>
        <p:spPr bwMode="auto">
          <a:xfrm>
            <a:off x="304800" y="914400"/>
            <a:ext cx="7772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55784" name="Line 8"/>
          <p:cNvSpPr>
            <a:spLocks noChangeShapeType="1"/>
          </p:cNvSpPr>
          <p:nvPr/>
        </p:nvSpPr>
        <p:spPr bwMode="auto">
          <a:xfrm>
            <a:off x="304800" y="6172200"/>
            <a:ext cx="8382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55785" name="Line 9"/>
          <p:cNvSpPr>
            <a:spLocks noChangeShapeType="1"/>
          </p:cNvSpPr>
          <p:nvPr/>
        </p:nvSpPr>
        <p:spPr bwMode="auto">
          <a:xfrm>
            <a:off x="304800" y="914400"/>
            <a:ext cx="0" cy="5257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4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  <p:sldLayoutId id="2147483960" r:id="rId17"/>
    <p:sldLayoutId id="2147483961" r:id="rId18"/>
  </p:sldLayoutIdLst>
  <p:transition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4678990-AED8-4705-8F45-269EE36656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D27943E-1B31-40A9-8D8A-92C6F9F46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2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39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F78DE2-B9CF-41F8-989A-5F03BD5C8F4A}" type="slidenum">
              <a:rPr lang="en-US" i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i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2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>
    <p:pull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33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38200" y="2133600"/>
            <a:ext cx="73152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0" dirty="0"/>
              <a:t>The </a:t>
            </a:r>
            <a:r>
              <a:rPr lang="en-US" sz="2800" b="1" i="0" dirty="0" smtClean="0"/>
              <a:t>Atmospheric Oxidation System:</a:t>
            </a:r>
          </a:p>
          <a:p>
            <a:r>
              <a:rPr lang="en-US" sz="2800" b="1" i="0" dirty="0" smtClean="0"/>
              <a:t>Ox, </a:t>
            </a:r>
            <a:r>
              <a:rPr lang="en-US" sz="2800" b="1" i="0" dirty="0" err="1" smtClean="0"/>
              <a:t>HOx</a:t>
            </a:r>
            <a:r>
              <a:rPr lang="en-US" sz="2800" b="1" i="0" dirty="0" smtClean="0"/>
              <a:t>, </a:t>
            </a:r>
            <a:r>
              <a:rPr lang="en-US" sz="2800" b="1" i="0" dirty="0" err="1" smtClean="0"/>
              <a:t>NOx</a:t>
            </a:r>
            <a:r>
              <a:rPr lang="en-US" sz="2800" b="1" i="0" dirty="0" smtClean="0"/>
              <a:t>, </a:t>
            </a:r>
            <a:r>
              <a:rPr lang="en-US" sz="2800" b="1" i="0" dirty="0" smtClean="0"/>
              <a:t>etc.</a:t>
            </a:r>
            <a:endParaRPr lang="en-US" sz="2800" b="1" i="0" dirty="0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4979988"/>
            <a:ext cx="3541713" cy="1169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Sasha </a:t>
            </a:r>
            <a:r>
              <a:rPr lang="en-US" sz="1400" dirty="0" smtClean="0">
                <a:solidFill>
                  <a:schemeClr val="tx1"/>
                </a:solidFill>
              </a:rPr>
              <a:t>Madronich and Gabi </a:t>
            </a:r>
            <a:r>
              <a:rPr lang="en-US" sz="1400" dirty="0" err="1" smtClean="0">
                <a:solidFill>
                  <a:schemeClr val="tx1"/>
                </a:solidFill>
              </a:rPr>
              <a:t>Pfister</a:t>
            </a:r>
            <a:endParaRPr lang="en-US" sz="1400" dirty="0">
              <a:solidFill>
                <a:schemeClr val="tx1"/>
              </a:solidFill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National Center for Atmospheric Research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Boulder, Colorado USA</a:t>
            </a:r>
          </a:p>
          <a:p>
            <a:pPr algn="l"/>
            <a:endParaRPr lang="en-US" sz="1400" dirty="0">
              <a:solidFill>
                <a:schemeClr val="tx1"/>
              </a:solidFill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</a:rPr>
              <a:t>10 March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</a:rPr>
              <a:t>Tropospheric O</a:t>
            </a:r>
            <a:r>
              <a:rPr lang="en-US" sz="3200" baseline="-25000" dirty="0" smtClean="0">
                <a:solidFill>
                  <a:srgbClr val="0000FF"/>
                </a:solidFill>
              </a:rPr>
              <a:t>3</a:t>
            </a: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304800" y="6351508"/>
            <a:ext cx="256192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000" dirty="0"/>
              <a:t>S. Chandra and J. </a:t>
            </a:r>
            <a:r>
              <a:rPr lang="en-US" sz="1000" dirty="0" err="1"/>
              <a:t>Ziemke</a:t>
            </a:r>
            <a:r>
              <a:rPr lang="en-US" sz="1000" dirty="0"/>
              <a:t> (NASA GSFC) 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3505200" y="990600"/>
            <a:ext cx="2165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0">
                <a:solidFill>
                  <a:srgbClr val="CC0000"/>
                </a:solidFill>
              </a:rPr>
              <a:t>TOMS-OMI, Oct 2007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Tropospheric OH </a:t>
            </a:r>
            <a:r>
              <a:rPr lang="en-US" dirty="0" smtClean="0"/>
              <a:t>Source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772400" cy="4724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</a:t>
            </a:r>
            <a:r>
              <a:rPr lang="en-US" sz="2400" dirty="0" err="1" smtClean="0"/>
              <a:t>hv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O(</a:t>
            </a:r>
            <a:r>
              <a:rPr lang="en-US" sz="2400" baseline="30000" dirty="0" smtClean="0">
                <a:sym typeface="Wingdings" pitchFamily="2" charset="2"/>
              </a:rPr>
              <a:t>1</a:t>
            </a:r>
            <a:r>
              <a:rPr lang="en-US" sz="2400" dirty="0" smtClean="0">
                <a:sym typeface="Wingdings" pitchFamily="2" charset="2"/>
              </a:rPr>
              <a:t>D) + 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O(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D) +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O(</a:t>
            </a:r>
            <a:r>
              <a:rPr lang="en-US" sz="2400" baseline="30000" dirty="0" smtClean="0"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P) + N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O(</a:t>
            </a:r>
            <a:r>
              <a:rPr lang="en-US" sz="2400" baseline="30000" dirty="0" smtClean="0">
                <a:sym typeface="Wingdings" pitchFamily="2" charset="2"/>
              </a:rPr>
              <a:t>1</a:t>
            </a:r>
            <a:r>
              <a:rPr lang="en-US" sz="2400" dirty="0" smtClean="0">
                <a:sym typeface="Wingdings" pitchFamily="2" charset="2"/>
              </a:rPr>
              <a:t>D) + 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 O(</a:t>
            </a:r>
            <a:r>
              <a:rPr lang="en-US" sz="2400" baseline="30000" dirty="0" smtClean="0"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P) + 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O(</a:t>
            </a:r>
            <a:r>
              <a:rPr lang="en-US" sz="2400" baseline="30000" dirty="0" smtClean="0">
                <a:sym typeface="Wingdings" pitchFamily="2" charset="2"/>
              </a:rPr>
              <a:t>1</a:t>
            </a:r>
            <a:r>
              <a:rPr lang="en-US" sz="2400" dirty="0" smtClean="0">
                <a:sym typeface="Wingdings" pitchFamily="2" charset="2"/>
              </a:rPr>
              <a:t>D)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  OH + OH</a:t>
            </a:r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endParaRPr lang="en-US" sz="2400" dirty="0" smtClean="0"/>
          </a:p>
          <a:p>
            <a:pPr marL="0" indent="0">
              <a:buFontTx/>
              <a:buNone/>
            </a:pPr>
            <a:r>
              <a:rPr lang="en-US" sz="2400" dirty="0" smtClean="0"/>
              <a:t>j(effective) ~ 10% of jO</a:t>
            </a:r>
            <a:r>
              <a:rPr lang="en-US" sz="2400" baseline="-25000" dirty="0" smtClean="0"/>
              <a:t>3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1E361D-8149-4C3D-AFA0-E08771E0C630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14463"/>
            <a:ext cx="4319588" cy="4354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10" name="TextBox 4"/>
          <p:cNvSpPr txBox="1">
            <a:spLocks noChangeArrowheads="1"/>
          </p:cNvSpPr>
          <p:nvPr/>
        </p:nvSpPr>
        <p:spPr bwMode="auto">
          <a:xfrm>
            <a:off x="304800" y="6248400"/>
            <a:ext cx="13731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100"/>
              <a:t>Shetter et al., 1996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Tropospheric Ozone Formation - How?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81084" y="1036092"/>
            <a:ext cx="5233916" cy="169346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Laboratory studies show that O</a:t>
            </a:r>
            <a:r>
              <a:rPr lang="en-US" sz="2000" baseline="-25000" dirty="0" smtClean="0">
                <a:solidFill>
                  <a:srgbClr val="C00000"/>
                </a:solidFill>
              </a:rPr>
              <a:t>3</a:t>
            </a:r>
            <a:r>
              <a:rPr lang="en-US" sz="2000" dirty="0" smtClean="0">
                <a:solidFill>
                  <a:srgbClr val="C00000"/>
                </a:solidFill>
              </a:rPr>
              <a:t> is made almost exclusively by the reaction: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		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O + M </a:t>
            </a:r>
            <a:r>
              <a:rPr lang="en-US" sz="2000" dirty="0" smtClean="0">
                <a:sym typeface="Wingdings" pitchFamily="2" charset="2"/>
              </a:rPr>
              <a:t> O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 + M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800000"/>
              </a:solidFill>
            </a:endParaRPr>
          </a:p>
          <a:p>
            <a:pPr lvl="1" algn="ctr">
              <a:lnSpc>
                <a:spcPct val="90000"/>
              </a:lnSpc>
              <a:buFontTx/>
              <a:buChar char="-"/>
            </a:pPr>
            <a:endParaRPr lang="en-US" sz="2000" dirty="0" smtClean="0"/>
          </a:p>
          <a:p>
            <a:pPr lvl="3">
              <a:lnSpc>
                <a:spcPct val="90000"/>
              </a:lnSpc>
            </a:pPr>
            <a:endParaRPr lang="en-US" dirty="0" smtClean="0">
              <a:solidFill>
                <a:srgbClr val="800000"/>
              </a:solidFill>
            </a:endParaRPr>
          </a:p>
          <a:p>
            <a:pPr lvl="3">
              <a:lnSpc>
                <a:spcPct val="90000"/>
              </a:lnSpc>
            </a:pPr>
            <a:endParaRPr lang="en-US" sz="16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7949" y="3030940"/>
            <a:ext cx="7772400" cy="145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i="0" dirty="0" smtClean="0">
                <a:solidFill>
                  <a:srgbClr val="C00000"/>
                </a:solidFill>
              </a:rPr>
              <a:t>But no tropospheric UV-C radiation to break O</a:t>
            </a:r>
            <a:r>
              <a:rPr lang="en-US" sz="2000" i="0" baseline="-25000" dirty="0" smtClean="0">
                <a:solidFill>
                  <a:srgbClr val="C00000"/>
                </a:solidFill>
              </a:rPr>
              <a:t>2</a:t>
            </a:r>
          </a:p>
          <a:p>
            <a:pPr algn="l">
              <a:lnSpc>
                <a:spcPct val="90000"/>
              </a:lnSpc>
              <a:buNone/>
            </a:pPr>
            <a:endParaRPr lang="en-US" sz="2000" dirty="0" smtClean="0"/>
          </a:p>
          <a:p>
            <a:pPr algn="l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i="0" dirty="0" smtClean="0">
                <a:solidFill>
                  <a:schemeClr val="tx1"/>
                </a:solidFill>
              </a:rPr>
              <a:t>O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i="0" dirty="0" smtClean="0">
                <a:solidFill>
                  <a:schemeClr val="tx1"/>
                </a:solidFill>
              </a:rPr>
              <a:t> + </a:t>
            </a:r>
            <a:r>
              <a:rPr lang="en-US" sz="2000" i="0" dirty="0" err="1" smtClean="0">
                <a:solidFill>
                  <a:schemeClr val="tx1"/>
                </a:solidFill>
              </a:rPr>
              <a:t>h</a:t>
            </a:r>
            <a:r>
              <a:rPr lang="en-US" sz="2000" i="0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000" i="0" dirty="0" smtClean="0">
                <a:solidFill>
                  <a:schemeClr val="tx1"/>
                </a:solidFill>
              </a:rPr>
              <a:t>  (</a:t>
            </a:r>
            <a:r>
              <a:rPr lang="en-US" sz="2000" i="0" dirty="0" smtClean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2000" i="0" dirty="0" smtClean="0">
                <a:solidFill>
                  <a:schemeClr val="tx1"/>
                </a:solidFill>
              </a:rPr>
              <a:t> &lt; 242 nm) </a:t>
            </a:r>
            <a:r>
              <a:rPr lang="en-US" sz="2000" i="0" dirty="0" smtClean="0">
                <a:solidFill>
                  <a:schemeClr val="tx1"/>
                </a:solidFill>
                <a:sym typeface="Wingdings" pitchFamily="2" charset="2"/>
              </a:rPr>
              <a:t> O  +  </a:t>
            </a:r>
            <a:r>
              <a:rPr lang="en-US" sz="2000" i="0" dirty="0" smtClean="0">
                <a:solidFill>
                  <a:schemeClr val="tx1"/>
                </a:solidFill>
              </a:rPr>
              <a:t>O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99281" y="4684594"/>
            <a:ext cx="6663519" cy="144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C00000"/>
                </a:solidFill>
              </a:rPr>
              <a:t>Haagen-Smit</a:t>
            </a:r>
            <a:r>
              <a:rPr lang="en-US" sz="2000" dirty="0" smtClean="0">
                <a:solidFill>
                  <a:srgbClr val="C00000"/>
                </a:solidFill>
              </a:rPr>
              <a:t>(1950s) - </a:t>
            </a:r>
            <a:r>
              <a:rPr lang="en-US" sz="2000" i="0" dirty="0" smtClean="0">
                <a:solidFill>
                  <a:srgbClr val="C00000"/>
                </a:solidFill>
              </a:rPr>
              <a:t>Los Angeles smog: </a:t>
            </a:r>
          </a:p>
          <a:p>
            <a:pPr algn="l">
              <a:lnSpc>
                <a:spcPct val="90000"/>
              </a:lnSpc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Urban ozone (O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3</a:t>
            </a:r>
            <a:r>
              <a:rPr lang="en-US" sz="2000" i="0" dirty="0" smtClean="0">
                <a:solidFill>
                  <a:schemeClr val="tx1"/>
                </a:solidFill>
              </a:rPr>
              <a:t>) is generated when air containing hydrocarbons and nitrogen oxides (NOx = NO + NO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i="0" dirty="0" smtClean="0">
                <a:solidFill>
                  <a:schemeClr val="tx1"/>
                </a:solidFill>
              </a:rPr>
              <a:t>) is exposed to tropospheric UV radiation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</a:endParaRPr>
          </a:p>
          <a:p>
            <a:pPr marL="1600200" marR="0" lvl="3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9477" y="3274243"/>
            <a:ext cx="7924799" cy="1751784"/>
            <a:chOff x="1219200" y="3262382"/>
            <a:chExt cx="7924799" cy="1751784"/>
          </a:xfrm>
        </p:grpSpPr>
        <p:grpSp>
          <p:nvGrpSpPr>
            <p:cNvPr id="2" name="Group 11"/>
            <p:cNvGrpSpPr/>
            <p:nvPr/>
          </p:nvGrpSpPr>
          <p:grpSpPr>
            <a:xfrm>
              <a:off x="1219200" y="3262382"/>
              <a:ext cx="4053385" cy="996288"/>
              <a:chOff x="2470245" y="3534770"/>
              <a:chExt cx="3603009" cy="1146412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 flipV="1">
                <a:off x="2524836" y="3548418"/>
                <a:ext cx="3521122" cy="1119116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2470245" y="3534770"/>
                <a:ext cx="3603009" cy="1146412"/>
              </a:xfrm>
              <a:prstGeom prst="lin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4745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586" r="23354"/>
            <a:stretch/>
          </p:blipFill>
          <p:spPr bwMode="auto">
            <a:xfrm>
              <a:off x="5943600" y="3427126"/>
              <a:ext cx="3200399" cy="1587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P spid="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Nitrogen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" y="1050878"/>
            <a:ext cx="7953233" cy="4968922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N 			nitrogen atoms – negligible at room temperature T</a:t>
            </a:r>
          </a:p>
          <a:p>
            <a:pPr>
              <a:buNone/>
            </a:pPr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			molecular nitrogen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Nitrogen oxides :  	NOx  </a:t>
            </a:r>
            <a:r>
              <a:rPr lang="en-US" sz="2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≡</a:t>
            </a:r>
            <a:r>
              <a:rPr lang="en-US" sz="2000" dirty="0" smtClean="0">
                <a:solidFill>
                  <a:srgbClr val="C00000"/>
                </a:solidFill>
              </a:rPr>
              <a:t>  NO  +  NO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</a:p>
          <a:p>
            <a:pPr>
              <a:buNone/>
            </a:pPr>
            <a:endParaRPr lang="en-US" sz="2000" baseline="-25000" dirty="0" smtClean="0"/>
          </a:p>
          <a:p>
            <a:pPr>
              <a:buNone/>
            </a:pPr>
            <a:r>
              <a:rPr lang="en-US" sz="2000" dirty="0" smtClean="0"/>
              <a:t>	NO		nitric oxide is 90-95% of direct emissions </a:t>
            </a:r>
          </a:p>
          <a:p>
            <a:pPr>
              <a:buNone/>
            </a:pPr>
            <a:r>
              <a:rPr lang="en-US" sz="2000" dirty="0" smtClean="0"/>
              <a:t>	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		nitrogen dioxide is 5-10% of direct emissions, but</a:t>
            </a:r>
          </a:p>
          <a:p>
            <a:pPr>
              <a:buNone/>
            </a:pPr>
            <a:r>
              <a:rPr lang="en-US" sz="2000" dirty="0" smtClean="0"/>
              <a:t>			more is made from NO + oxidants in the atmosphere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err="1">
                <a:solidFill>
                  <a:srgbClr val="C00000"/>
                </a:solidFill>
              </a:rPr>
              <a:t>Zeldovich</a:t>
            </a:r>
            <a:r>
              <a:rPr lang="en-US" sz="2000" dirty="0">
                <a:solidFill>
                  <a:srgbClr val="C00000"/>
                </a:solidFill>
              </a:rPr>
              <a:t> mechanism at high T</a:t>
            </a:r>
            <a:r>
              <a:rPr lang="en-US" sz="2000" dirty="0" smtClean="0">
                <a:solidFill>
                  <a:srgbClr val="C00000"/>
                </a:solidFill>
              </a:rPr>
              <a:t> (flames</a:t>
            </a:r>
            <a:r>
              <a:rPr lang="en-US" sz="2000" dirty="0">
                <a:solidFill>
                  <a:srgbClr val="C00000"/>
                </a:solidFill>
              </a:rPr>
              <a:t>, engines, </a:t>
            </a:r>
            <a:r>
              <a:rPr lang="en-US" sz="2000" dirty="0" smtClean="0">
                <a:solidFill>
                  <a:srgbClr val="C00000"/>
                </a:solidFill>
              </a:rPr>
              <a:t>lightning):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+ heat </a:t>
            </a:r>
            <a:r>
              <a:rPr lang="en-US" sz="2000" dirty="0">
                <a:sym typeface="Wingdings" pitchFamily="2" charset="2"/>
              </a:rPr>
              <a:t> O + O</a:t>
            </a:r>
          </a:p>
          <a:p>
            <a:pPr>
              <a:buNone/>
            </a:pPr>
            <a:r>
              <a:rPr lang="en-US" sz="2000" dirty="0">
                <a:sym typeface="Wingdings" pitchFamily="2" charset="2"/>
              </a:rPr>
              <a:t>		O + N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  N + NO</a:t>
            </a:r>
          </a:p>
          <a:p>
            <a:pPr>
              <a:buNone/>
            </a:pPr>
            <a:r>
              <a:rPr lang="en-US" sz="2000" dirty="0">
                <a:sym typeface="Wingdings" pitchFamily="2" charset="2"/>
              </a:rPr>
              <a:t>		N + O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  O + NO</a:t>
            </a:r>
          </a:p>
          <a:p>
            <a:pPr>
              <a:buNone/>
            </a:pPr>
            <a:r>
              <a:rPr lang="en-US" sz="2000" dirty="0"/>
              <a:t>(NO is the cross-product of scrambling N</a:t>
            </a:r>
            <a:r>
              <a:rPr lang="en-US" sz="2000" baseline="-25000" dirty="0"/>
              <a:t>2</a:t>
            </a:r>
            <a:r>
              <a:rPr lang="en-US" sz="2000" dirty="0"/>
              <a:t> and O</a:t>
            </a:r>
            <a:r>
              <a:rPr lang="en-US" sz="2000" baseline="-25000" dirty="0"/>
              <a:t>2</a:t>
            </a:r>
            <a:r>
              <a:rPr lang="en-US" sz="2000" dirty="0"/>
              <a:t> at high 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666" y="8968"/>
            <a:ext cx="3613661" cy="684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4"/>
          <p:cNvGrpSpPr/>
          <p:nvPr/>
        </p:nvGrpSpPr>
        <p:grpSpPr>
          <a:xfrm>
            <a:off x="1705407" y="4042012"/>
            <a:ext cx="5293274" cy="2072663"/>
            <a:chOff x="1923772" y="3987421"/>
            <a:chExt cx="5293274" cy="2072663"/>
          </a:xfrm>
        </p:grpSpPr>
        <p:sp>
          <p:nvSpPr>
            <p:cNvPr id="4" name="TextBox 3"/>
            <p:cNvSpPr txBox="1"/>
            <p:nvPr/>
          </p:nvSpPr>
          <p:spPr>
            <a:xfrm>
              <a:off x="1923772" y="5352198"/>
              <a:ext cx="16097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rgbClr val="FFC000"/>
                  </a:solidFill>
                </a:rPr>
                <a:t>hydrocarbon</a:t>
              </a:r>
            </a:p>
            <a:p>
              <a:pPr algn="l"/>
              <a:r>
                <a:rPr lang="en-US" sz="2000" i="0" dirty="0" smtClean="0">
                  <a:solidFill>
                    <a:srgbClr val="FFC000"/>
                  </a:solidFill>
                </a:rPr>
                <a:t>reservoir</a:t>
              </a:r>
              <a:endParaRPr lang="en-US" sz="2000" i="0" dirty="0">
                <a:solidFill>
                  <a:srgbClr val="FFC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88301" y="4342262"/>
              <a:ext cx="1239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rgbClr val="FFC000"/>
                  </a:solidFill>
                </a:rPr>
                <a:t>vaporizer</a:t>
              </a:r>
              <a:endParaRPr lang="en-US" sz="2000" i="0" dirty="0">
                <a:solidFill>
                  <a:srgbClr val="FFC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67473" y="3987421"/>
              <a:ext cx="1949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rgbClr val="FFC000"/>
                  </a:solidFill>
                </a:rPr>
                <a:t>O</a:t>
              </a:r>
              <a:r>
                <a:rPr lang="en-US" sz="2000" i="0" baseline="-25000" dirty="0" smtClean="0">
                  <a:solidFill>
                    <a:srgbClr val="FFC000"/>
                  </a:solidFill>
                </a:rPr>
                <a:t>2</a:t>
              </a:r>
              <a:r>
                <a:rPr lang="en-US" sz="2000" i="0" dirty="0" smtClean="0">
                  <a:solidFill>
                    <a:srgbClr val="FFC000"/>
                  </a:solidFill>
                </a:rPr>
                <a:t> entrainment</a:t>
              </a:r>
              <a:endParaRPr lang="en-US" sz="2000" i="0" baseline="-25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" name="Group 57"/>
          <p:cNvGrpSpPr/>
          <p:nvPr/>
        </p:nvGrpSpPr>
        <p:grpSpPr>
          <a:xfrm>
            <a:off x="518793" y="1174820"/>
            <a:ext cx="6289409" cy="2266892"/>
            <a:chOff x="518793" y="1174820"/>
            <a:chExt cx="6289409" cy="2266892"/>
          </a:xfrm>
        </p:grpSpPr>
        <p:sp>
          <p:nvSpPr>
            <p:cNvPr id="8" name="TextBox 7"/>
            <p:cNvSpPr txBox="1"/>
            <p:nvPr/>
          </p:nvSpPr>
          <p:spPr>
            <a:xfrm>
              <a:off x="518793" y="1174820"/>
              <a:ext cx="25362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rgbClr val="FF0000"/>
                  </a:solidFill>
                </a:rPr>
                <a:t>black body radiation </a:t>
              </a:r>
            </a:p>
            <a:p>
              <a:pPr algn="l"/>
              <a:r>
                <a:rPr lang="en-US" sz="2000" i="0" dirty="0" smtClean="0">
                  <a:solidFill>
                    <a:srgbClr val="FF0000"/>
                  </a:solidFill>
                </a:rPr>
                <a:t>from soot (~1700 K)</a:t>
              </a:r>
              <a:endParaRPr lang="en-US" sz="2000" i="0" dirty="0">
                <a:solidFill>
                  <a:srgbClr val="FF0000"/>
                </a:solidFill>
              </a:endParaRPr>
            </a:p>
          </p:txBody>
        </p:sp>
        <p:grpSp>
          <p:nvGrpSpPr>
            <p:cNvPr id="7" name="Group 55"/>
            <p:cNvGrpSpPr/>
            <p:nvPr/>
          </p:nvGrpSpPr>
          <p:grpSpPr>
            <a:xfrm>
              <a:off x="2410489" y="2316366"/>
              <a:ext cx="4397713" cy="1125346"/>
              <a:chOff x="2410489" y="2316366"/>
              <a:chExt cx="4397713" cy="112534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410489" y="3041602"/>
                <a:ext cx="43813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i="0" dirty="0" smtClean="0">
                    <a:solidFill>
                      <a:srgbClr val="FF0000"/>
                    </a:solidFill>
                  </a:rPr>
                  <a:t>HC + O</a:t>
                </a:r>
                <a:r>
                  <a:rPr lang="en-US" sz="2000" i="0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000" i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i="0" dirty="0" smtClean="0">
                    <a:solidFill>
                      <a:srgbClr val="FF0000"/>
                    </a:solidFill>
                    <a:sym typeface="Wingdings" pitchFamily="2" charset="2"/>
                  </a:rPr>
                  <a:t> partly oxidized fragments</a:t>
                </a:r>
                <a:endParaRPr lang="en-US" sz="2000" i="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9" name="Group 53"/>
              <p:cNvGrpSpPr/>
              <p:nvPr/>
            </p:nvGrpSpPr>
            <p:grpSpPr>
              <a:xfrm>
                <a:off x="2666779" y="2316366"/>
                <a:ext cx="4141423" cy="775899"/>
                <a:chOff x="2810081" y="2063882"/>
                <a:chExt cx="4141423" cy="775899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5040273" y="2063882"/>
                  <a:ext cx="6687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i="0" dirty="0" smtClean="0">
                      <a:solidFill>
                        <a:srgbClr val="FF0000"/>
                      </a:solidFill>
                      <a:sym typeface="Wingdings" pitchFamily="2" charset="2"/>
                    </a:rPr>
                    <a:t>soot</a:t>
                  </a:r>
                  <a:endParaRPr lang="en-US" sz="2000" i="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810081" y="2183009"/>
                  <a:ext cx="13227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i="0" dirty="0" smtClean="0">
                      <a:solidFill>
                        <a:srgbClr val="FF0000"/>
                      </a:solidFill>
                      <a:sym typeface="Wingdings" pitchFamily="2" charset="2"/>
                    </a:rPr>
                    <a:t>fragments</a:t>
                  </a:r>
                  <a:endParaRPr lang="en-US" sz="2000" i="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4" name="Elbow Connector 13"/>
                <p:cNvCxnSpPr/>
                <p:nvPr/>
              </p:nvCxnSpPr>
              <p:spPr bwMode="auto">
                <a:xfrm flipV="1">
                  <a:off x="4148981" y="2251881"/>
                  <a:ext cx="736918" cy="173061"/>
                </a:xfrm>
                <a:prstGeom prst="bentConnector3">
                  <a:avLst>
                    <a:gd name="adj1" fmla="val 50000"/>
                  </a:avLst>
                </a:prstGeom>
                <a:solidFill>
                  <a:srgbClr val="FFFFFF"/>
                </a:solidFill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" name="Elbow Connector 14"/>
                <p:cNvCxnSpPr/>
                <p:nvPr/>
              </p:nvCxnSpPr>
              <p:spPr bwMode="auto">
                <a:xfrm>
                  <a:off x="4124785" y="2420063"/>
                  <a:ext cx="788409" cy="200307"/>
                </a:xfrm>
                <a:prstGeom prst="bentConnector3">
                  <a:avLst>
                    <a:gd name="adj1" fmla="val 50000"/>
                  </a:avLst>
                </a:prstGeom>
                <a:solidFill>
                  <a:srgbClr val="FFFFFF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5011549" y="2439671"/>
                  <a:ext cx="19399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2000" i="0" dirty="0" smtClean="0">
                      <a:solidFill>
                        <a:srgbClr val="FF0000"/>
                      </a:solidFill>
                      <a:sym typeface="Wingdings" pitchFamily="2" charset="2"/>
                    </a:rPr>
                    <a:t>CO</a:t>
                  </a:r>
                  <a:r>
                    <a:rPr lang="en-US" sz="2000" i="0" baseline="-25000" dirty="0" smtClean="0">
                      <a:solidFill>
                        <a:srgbClr val="FF0000"/>
                      </a:solidFill>
                      <a:sym typeface="Wingdings" pitchFamily="2" charset="2"/>
                    </a:rPr>
                    <a:t>2</a:t>
                  </a:r>
                  <a:r>
                    <a:rPr lang="en-US" sz="2000" i="0" dirty="0" smtClean="0">
                      <a:solidFill>
                        <a:srgbClr val="FF0000"/>
                      </a:solidFill>
                      <a:sym typeface="Wingdings" pitchFamily="2" charset="2"/>
                    </a:rPr>
                    <a:t>+H</a:t>
                  </a:r>
                  <a:r>
                    <a:rPr lang="en-US" sz="2000" i="0" baseline="-25000" dirty="0" smtClean="0">
                      <a:solidFill>
                        <a:srgbClr val="FF0000"/>
                      </a:solidFill>
                      <a:sym typeface="Wingdings" pitchFamily="2" charset="2"/>
                    </a:rPr>
                    <a:t>2</a:t>
                  </a:r>
                  <a:r>
                    <a:rPr lang="en-US" sz="2000" i="0" dirty="0" smtClean="0">
                      <a:solidFill>
                        <a:srgbClr val="FF0000"/>
                      </a:solidFill>
                      <a:sym typeface="Wingdings" pitchFamily="2" charset="2"/>
                    </a:rPr>
                    <a:t>O+heat</a:t>
                  </a:r>
                  <a:endParaRPr lang="en-US" sz="2000" i="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17" name="TextBox 16"/>
          <p:cNvSpPr txBox="1"/>
          <p:nvPr/>
        </p:nvSpPr>
        <p:spPr>
          <a:xfrm>
            <a:off x="3378514" y="1316118"/>
            <a:ext cx="239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>
                <a:solidFill>
                  <a:srgbClr val="FF0000"/>
                </a:solidFill>
              </a:rPr>
              <a:t>N + O</a:t>
            </a:r>
            <a:r>
              <a:rPr lang="en-US" sz="2000" i="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i="0" dirty="0" smtClean="0">
                <a:solidFill>
                  <a:srgbClr val="FF0000"/>
                </a:solidFill>
              </a:rPr>
              <a:t> </a:t>
            </a: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 O + NO</a:t>
            </a:r>
          </a:p>
          <a:p>
            <a:pPr algn="l"/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O + N</a:t>
            </a:r>
            <a:r>
              <a:rPr lang="en-US" sz="2000" i="0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  N + NO</a:t>
            </a:r>
          </a:p>
          <a:p>
            <a:pPr algn="l"/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en-US" sz="2000" i="0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i="0" dirty="0" smtClean="0">
                <a:solidFill>
                  <a:srgbClr val="FF0000"/>
                </a:solidFill>
                <a:sym typeface="Wingdings" pitchFamily="2" charset="2"/>
              </a:rPr>
              <a:t> + heat  O + O</a:t>
            </a:r>
            <a:endParaRPr lang="en-US" sz="2000" i="0" dirty="0">
              <a:solidFill>
                <a:srgbClr val="FF0000"/>
              </a:solidFill>
            </a:endParaRPr>
          </a:p>
        </p:txBody>
      </p:sp>
      <p:grpSp>
        <p:nvGrpSpPr>
          <p:cNvPr id="11" name="Group 56"/>
          <p:cNvGrpSpPr/>
          <p:nvPr/>
        </p:nvGrpSpPr>
        <p:grpSpPr>
          <a:xfrm>
            <a:off x="6094361" y="600502"/>
            <a:ext cx="2716590" cy="1710830"/>
            <a:chOff x="6094361" y="600502"/>
            <a:chExt cx="2716590" cy="1710830"/>
          </a:xfrm>
        </p:grpSpPr>
        <p:sp>
          <p:nvSpPr>
            <p:cNvPr id="19" name="TextBox 18"/>
            <p:cNvSpPr txBox="1"/>
            <p:nvPr/>
          </p:nvSpPr>
          <p:spPr>
            <a:xfrm>
              <a:off x="7472123" y="680116"/>
              <a:ext cx="1338828" cy="163121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0" dirty="0" smtClean="0">
                  <a:solidFill>
                    <a:srgbClr val="FF0000"/>
                  </a:solidFill>
                </a:rPr>
                <a:t>heat, light</a:t>
              </a:r>
            </a:p>
            <a:p>
              <a:pPr algn="l"/>
              <a:r>
                <a:rPr lang="en-US" sz="2000" i="0" dirty="0" smtClean="0">
                  <a:solidFill>
                    <a:srgbClr val="FF0000"/>
                  </a:solidFill>
                </a:rPr>
                <a:t>H</a:t>
              </a:r>
              <a:r>
                <a:rPr lang="en-US" sz="2000" i="0" baseline="-25000" dirty="0" smtClean="0">
                  <a:solidFill>
                    <a:srgbClr val="FF0000"/>
                  </a:solidFill>
                </a:rPr>
                <a:t>2</a:t>
              </a:r>
              <a:r>
                <a:rPr lang="en-US" sz="2000" i="0" dirty="0" smtClean="0">
                  <a:solidFill>
                    <a:srgbClr val="FF0000"/>
                  </a:solidFill>
                </a:rPr>
                <a:t>O, CO</a:t>
              </a:r>
              <a:r>
                <a:rPr lang="en-US" sz="2000" i="0" baseline="-25000" dirty="0" smtClean="0">
                  <a:solidFill>
                    <a:srgbClr val="FF0000"/>
                  </a:solidFill>
                </a:rPr>
                <a:t>2</a:t>
              </a:r>
              <a:endParaRPr lang="en-US" sz="2000" i="0" baseline="-25000" dirty="0" smtClean="0">
                <a:solidFill>
                  <a:srgbClr val="FF0000"/>
                </a:solidFill>
                <a:sym typeface="Wingdings" pitchFamily="2" charset="2"/>
              </a:endParaRPr>
            </a:p>
            <a:p>
              <a:pPr algn="l"/>
              <a:r>
                <a:rPr lang="en-US" sz="2000" i="0" dirty="0" smtClean="0">
                  <a:solidFill>
                    <a:srgbClr val="FF0000"/>
                  </a:solidFill>
                  <a:sym typeface="Wingdings" pitchFamily="2" charset="2"/>
                </a:rPr>
                <a:t>fragments</a:t>
              </a:r>
            </a:p>
            <a:p>
              <a:pPr algn="l"/>
              <a:r>
                <a:rPr lang="en-US" sz="2000" i="0" dirty="0" smtClean="0">
                  <a:solidFill>
                    <a:srgbClr val="FF0000"/>
                  </a:solidFill>
                  <a:sym typeface="Wingdings" pitchFamily="2" charset="2"/>
                </a:rPr>
                <a:t>soot</a:t>
              </a:r>
            </a:p>
            <a:p>
              <a:pPr algn="l"/>
              <a:r>
                <a:rPr lang="en-US" sz="2000" i="0" dirty="0" smtClean="0">
                  <a:solidFill>
                    <a:srgbClr val="FF0000"/>
                  </a:solidFill>
                  <a:sym typeface="Wingdings" pitchFamily="2" charset="2"/>
                </a:rPr>
                <a:t>NO</a:t>
              </a:r>
            </a:p>
          </p:txBody>
        </p:sp>
        <p:sp>
          <p:nvSpPr>
            <p:cNvPr id="20" name="Right Arrow 19"/>
            <p:cNvSpPr/>
            <p:nvPr/>
          </p:nvSpPr>
          <p:spPr bwMode="auto">
            <a:xfrm>
              <a:off x="6094361" y="1097631"/>
              <a:ext cx="928048" cy="655092"/>
            </a:xfrm>
            <a:prstGeom prst="rightArrow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eft Brace 20"/>
            <p:cNvSpPr/>
            <p:nvPr/>
          </p:nvSpPr>
          <p:spPr bwMode="auto">
            <a:xfrm>
              <a:off x="7137779" y="600502"/>
              <a:ext cx="232012" cy="1705970"/>
            </a:xfrm>
            <a:prstGeom prst="leftBrac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3739486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Hydrocarbon Oxidation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(some other nitrogen species)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		nitrate radical</a:t>
            </a:r>
          </a:p>
          <a:p>
            <a:pPr>
              <a:buNone/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		</a:t>
            </a:r>
            <a:r>
              <a:rPr lang="en-US" sz="2400" dirty="0" err="1" smtClean="0"/>
              <a:t>dinitrogen</a:t>
            </a:r>
            <a:r>
              <a:rPr lang="en-US" sz="2400" dirty="0" smtClean="0"/>
              <a:t> </a:t>
            </a:r>
            <a:r>
              <a:rPr lang="en-US" sz="2400" dirty="0" err="1" smtClean="0"/>
              <a:t>tetroxide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HONO	nitrous acid</a:t>
            </a:r>
          </a:p>
          <a:p>
            <a:pPr>
              <a:buNone/>
            </a:pPr>
            <a:r>
              <a:rPr lang="en-US" sz="2400" dirty="0" smtClean="0"/>
              <a:t>HONO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nitric acid</a:t>
            </a:r>
          </a:p>
          <a:p>
            <a:pPr>
              <a:buNone/>
            </a:pP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	methyl nitrate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		nitrous oxide (laughing gas)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		ammonia</a:t>
            </a:r>
          </a:p>
          <a:p>
            <a:pPr>
              <a:buNone/>
            </a:pPr>
            <a:r>
              <a:rPr lang="en-US" sz="2400" dirty="0" smtClean="0"/>
              <a:t>NH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	methyl amine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E78776-A557-4F93-8A18-96B5E01F7A5A}" type="slidenum">
              <a:rPr lang="en-US"/>
              <a:pPr/>
              <a:t>16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Tropospheric O</a:t>
            </a:r>
            <a:r>
              <a:rPr lang="en-US" sz="2800" baseline="-25000" smtClean="0"/>
              <a:t>3</a:t>
            </a:r>
            <a:r>
              <a:rPr lang="en-US" sz="2800" smtClean="0"/>
              <a:t> Formation - 2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400" dirty="0" smtClean="0">
                <a:solidFill>
                  <a:srgbClr val="A50021"/>
                </a:solidFill>
                <a:sym typeface="Wingdings" pitchFamily="2" charset="2"/>
              </a:rPr>
              <a:t>NO</a:t>
            </a:r>
            <a:r>
              <a:rPr lang="en-US" sz="2400" baseline="-25000" dirty="0" smtClean="0">
                <a:solidFill>
                  <a:srgbClr val="A50021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A50021"/>
                </a:solidFill>
                <a:sym typeface="Wingdings" pitchFamily="2" charset="2"/>
              </a:rPr>
              <a:t> photo-dissociation is the source of O atoms that make tropospheric O</a:t>
            </a:r>
            <a:r>
              <a:rPr lang="en-US" sz="2400" baseline="-25000" dirty="0" smtClean="0">
                <a:solidFill>
                  <a:srgbClr val="A50021"/>
                </a:solidFill>
                <a:sym typeface="Wingdings" pitchFamily="2" charset="2"/>
              </a:rPr>
              <a:t>3</a:t>
            </a:r>
            <a:endParaRPr lang="en-US" sz="2400" dirty="0" smtClean="0">
              <a:solidFill>
                <a:srgbClr val="A50021"/>
              </a:solidFill>
              <a:sym typeface="Wingdings" pitchFamily="2" charset="2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A50021"/>
              </a:solidFill>
              <a:sym typeface="Wingdings" pitchFamily="2" charset="2"/>
            </a:endParaRPr>
          </a:p>
          <a:p>
            <a:pPr lvl="1" eaLnBrk="1" hangingPunct="1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		NO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+ </a:t>
            </a:r>
            <a:r>
              <a:rPr lang="en-US" sz="2400" dirty="0" smtClean="0"/>
              <a:t>h</a:t>
            </a:r>
            <a:r>
              <a:rPr lang="en-US" sz="2400" dirty="0" smtClean="0">
                <a:sym typeface="Symbol" pitchFamily="18" charset="2"/>
              </a:rPr>
              <a:t> (</a:t>
            </a:r>
            <a:r>
              <a:rPr lang="en-US" sz="2400" dirty="0" smtClean="0"/>
              <a:t> &lt; 420 nm)</a:t>
            </a:r>
            <a:r>
              <a:rPr lang="en-US" sz="2400" dirty="0" smtClean="0">
                <a:sym typeface="Wingdings" pitchFamily="2" charset="2"/>
              </a:rPr>
              <a:t>  NO + O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ym typeface="Wingdings" pitchFamily="2" charset="2"/>
            </a:endParaRPr>
          </a:p>
          <a:p>
            <a:pPr lvl="1" eaLnBrk="1" hangingPunct="1">
              <a:buFontTx/>
              <a:buNone/>
            </a:pPr>
            <a:r>
              <a:rPr lang="en-US" sz="2400" dirty="0" smtClean="0">
                <a:sym typeface="Wingdings" pitchFamily="2" charset="2"/>
              </a:rPr>
              <a:t>		O + 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+ M  O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 + M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365760" eaLnBrk="1" hangingPunct="1">
              <a:spcBef>
                <a:spcPts val="0"/>
              </a:spcBef>
              <a:buNone/>
            </a:pPr>
            <a:r>
              <a:rPr lang="en-US" sz="1600" dirty="0" smtClean="0"/>
              <a:t>_____________________________________________</a:t>
            </a:r>
            <a:endParaRPr lang="en-US" sz="2400" dirty="0" smtClean="0"/>
          </a:p>
          <a:p>
            <a:pPr marL="0" eaLnBrk="1" hangingPunct="1">
              <a:buNone/>
            </a:pPr>
            <a:r>
              <a:rPr lang="en-US" sz="2000" dirty="0" smtClean="0"/>
              <a:t>Net:  	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dirty="0" smtClean="0">
                <a:sym typeface="Symbol" pitchFamily="18" charset="2"/>
              </a:rPr>
              <a:t> +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NO + O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endParaRPr lang="en-US" sz="2000" baseline="-25000" dirty="0" smtClean="0"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62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PHOTODISSOCIATION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COEFFICIENTS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2223"/>
            <a:ext cx="8915400" cy="4702791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99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		</a:t>
            </a:r>
            <a:r>
              <a:rPr lang="en-US" sz="2400" i="1" dirty="0">
                <a:solidFill>
                  <a:srgbClr val="990000"/>
                </a:solidFill>
                <a:latin typeface="Arial" charset="0"/>
              </a:rPr>
              <a:t>J</a:t>
            </a:r>
            <a:r>
              <a:rPr lang="en-US" sz="2400" dirty="0">
                <a:solidFill>
                  <a:srgbClr val="990000"/>
                </a:solidFill>
                <a:latin typeface="Arial" charset="0"/>
              </a:rPr>
              <a:t> (s</a:t>
            </a:r>
            <a:r>
              <a:rPr lang="en-US" sz="2400" baseline="30000" dirty="0">
                <a:solidFill>
                  <a:srgbClr val="990000"/>
                </a:solidFill>
                <a:latin typeface="Arial" charset="0"/>
              </a:rPr>
              <a:t>-1</a:t>
            </a:r>
            <a:r>
              <a:rPr lang="en-US" sz="2400" dirty="0">
                <a:solidFill>
                  <a:srgbClr val="990000"/>
                </a:solidFill>
                <a:latin typeface="Arial" charset="0"/>
              </a:rPr>
              <a:t>)   =   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</a:t>
            </a:r>
            <a:r>
              <a:rPr lang="en-US" sz="2400" baseline="-250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solidFill>
                  <a:srgbClr val="99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s(l) f(l)</a:t>
            </a:r>
            <a:r>
              <a:rPr lang="en-US" sz="2400" dirty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solidFill>
                  <a:srgbClr val="990000"/>
                </a:solidFill>
                <a:latin typeface="Arial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400" dirty="0">
                <a:solidFill>
                  <a:srgbClr val="990000"/>
                </a:solidFill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solidFill>
                <a:srgbClr val="990000"/>
              </a:solidFill>
              <a:latin typeface="Symbol" pitchFamily="18" charset="2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i="1" dirty="0">
                <a:latin typeface="Arial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4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2400" dirty="0">
                <a:cs typeface="Times New Roman" pitchFamily="18" charset="0"/>
                <a:sym typeface="Symbol" pitchFamily="18" charset="2"/>
              </a:rPr>
              <a:t>) =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spectral actinic flux, quanta cm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-2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s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nm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  <a:endParaRPr lang="en-US" sz="24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		 </a:t>
            </a:r>
            <a:r>
              <a:rPr lang="en-US" sz="2400" dirty="0" smtClean="0">
                <a:latin typeface="Arial" charset="0"/>
                <a:cs typeface="Times New Roman" pitchFamily="18" charset="0"/>
                <a:sym typeface="Symbol" pitchFamily="18" charset="2"/>
              </a:rPr>
              <a:t>  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probability of photon near molecule.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s(l) =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absorption cross section, cm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molec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  <a:endParaRPr lang="en-US" sz="2400" baseline="-250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aseline="-25000" dirty="0">
                <a:latin typeface="Arial" charset="0"/>
                <a:cs typeface="Times New Roman" pitchFamily="18" charset="0"/>
                <a:sym typeface="Symbol" pitchFamily="18" charset="2"/>
              </a:rPr>
              <a:t>		  </a:t>
            </a:r>
            <a:r>
              <a:rPr lang="en-US" sz="2400" baseline="-25000" dirty="0" smtClean="0"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latin typeface="Arial" charset="0"/>
                <a:cs typeface="Times New Roman" pitchFamily="18" charset="0"/>
                <a:sym typeface="Symbol" pitchFamily="18" charset="2"/>
              </a:rPr>
              <a:t> 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probability that photon is absorbed.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>
                <a:latin typeface="Symbol" pitchFamily="18" charset="2"/>
                <a:cs typeface="Times New Roman" pitchFamily="18" charset="0"/>
                <a:sym typeface="Symbol" pitchFamily="18" charset="2"/>
              </a:rPr>
              <a:t>f(l) = </a:t>
            </a:r>
            <a:r>
              <a:rPr lang="en-US" sz="2400" dirty="0" err="1">
                <a:latin typeface="Arial" charset="0"/>
                <a:cs typeface="Times New Roman" pitchFamily="18" charset="0"/>
                <a:sym typeface="Symbol" pitchFamily="18" charset="2"/>
              </a:rPr>
              <a:t>photodissociation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quantum yield, </a:t>
            </a:r>
            <a:r>
              <a:rPr lang="en-US" sz="2400" dirty="0" err="1">
                <a:latin typeface="Arial" charset="0"/>
                <a:cs typeface="Times New Roman" pitchFamily="18" charset="0"/>
                <a:sym typeface="Symbol" pitchFamily="18" charset="2"/>
              </a:rPr>
              <a:t>molec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 quanta</a:t>
            </a: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-1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aseline="30000" dirty="0">
                <a:latin typeface="Arial" charset="0"/>
                <a:cs typeface="Times New Roman" pitchFamily="18" charset="0"/>
                <a:sym typeface="Symbol" pitchFamily="18" charset="2"/>
              </a:rPr>
              <a:t>		  </a:t>
            </a:r>
            <a:r>
              <a:rPr lang="en-US" sz="2400" dirty="0">
                <a:latin typeface="Arial" charset="0"/>
                <a:cs typeface="Times New Roman" pitchFamily="18" charset="0"/>
                <a:sym typeface="Symbol" pitchFamily="18" charset="2"/>
              </a:rPr>
              <a:t>  probability that absorbed photon causes dissociation.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Wingdings" pitchFamily="2" charset="2"/>
              </a:rPr>
              <a:t>NO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smtClean="0"/>
              <a:t>h</a:t>
            </a:r>
            <a:r>
              <a:rPr lang="en-US" dirty="0" smtClean="0">
                <a:sym typeface="Symbol" pitchFamily="18" charset="2"/>
              </a:rPr>
              <a:t> (</a:t>
            </a:r>
            <a:r>
              <a:rPr lang="en-US" dirty="0" smtClean="0"/>
              <a:t> &lt; 420 nm)</a:t>
            </a:r>
            <a:r>
              <a:rPr lang="en-US" dirty="0" smtClean="0">
                <a:sym typeface="Wingdings" pitchFamily="2" charset="2"/>
              </a:rPr>
              <a:t>  NO + 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428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117" y="1392071"/>
            <a:ext cx="6443563" cy="46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88358" y="1132764"/>
            <a:ext cx="3966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rgbClr val="C00000"/>
                </a:solidFill>
              </a:rPr>
              <a:t>Mexico City, surface, March 2006</a:t>
            </a:r>
            <a:endParaRPr lang="en-US" i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E78776-A557-4F93-8A18-96B5E01F7A5A}" type="slidenum">
              <a:rPr lang="en-US"/>
              <a:pPr/>
              <a:t>19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Tropospheric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Formation - 3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NO</a:t>
            </a:r>
            <a:r>
              <a:rPr lang="en-US" baseline="-25000" dirty="0" smtClean="0">
                <a:solidFill>
                  <a:srgbClr val="A50021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 photo-dissociation makes some O</a:t>
            </a:r>
            <a:r>
              <a:rPr lang="en-US" baseline="-25000" dirty="0" smtClean="0">
                <a:solidFill>
                  <a:srgbClr val="A50021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A50021"/>
                </a:solidFill>
                <a:sym typeface="Wingdings" pitchFamily="2" charset="2"/>
              </a:rPr>
              <a:t>, but not enough.  Two problems:</a:t>
            </a:r>
          </a:p>
          <a:p>
            <a:pPr eaLnBrk="1" hangingPunct="1">
              <a:buNone/>
            </a:pPr>
            <a:endParaRPr lang="en-US" sz="2400" baseline="-25000" dirty="0" smtClean="0"/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>
              <a:buNone/>
            </a:pPr>
            <a:r>
              <a:rPr lang="en-US" sz="2400" dirty="0" smtClean="0"/>
              <a:t>Usually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~ 20 - 500 ppb   &gt;&gt;  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~  1 – 10 ppb </a:t>
            </a:r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>
              <a:buNone/>
            </a:pPr>
            <a:endParaRPr lang="en-US" sz="2400" dirty="0" smtClean="0"/>
          </a:p>
          <a:p>
            <a:pPr lvl="1" eaLnBrk="1" hangingPunct="1">
              <a:buNone/>
            </a:pPr>
            <a:r>
              <a:rPr lang="en-US" sz="2400" dirty="0" smtClean="0"/>
              <a:t>Reversal by the reaction:</a:t>
            </a:r>
          </a:p>
          <a:p>
            <a:pPr lvl="1" eaLnBrk="1" hangingPunct="1">
              <a:buNone/>
            </a:pPr>
            <a:r>
              <a:rPr lang="en-US" sz="2400" dirty="0" smtClean="0"/>
              <a:t>			NO +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NO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 + 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endParaRPr lang="en-US" sz="2400" dirty="0" smtClean="0"/>
          </a:p>
          <a:p>
            <a:pPr eaLnBrk="1" hangingPunct="1">
              <a:buNone/>
            </a:pPr>
            <a:r>
              <a:rPr lang="en-US" sz="2400" dirty="0" smtClean="0"/>
              <a:t>	</a:t>
            </a:r>
            <a:endParaRPr lang="en-US" sz="2400" baseline="-250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Atmospheric Life Cycle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75608-1379-4C63-9950-8806F58CFB6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838200" y="5638800"/>
            <a:ext cx="7239000" cy="457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Bent Arrow 7"/>
          <p:cNvSpPr/>
          <p:nvPr/>
        </p:nvSpPr>
        <p:spPr bwMode="auto">
          <a:xfrm>
            <a:off x="1828800" y="3352800"/>
            <a:ext cx="685800" cy="2057400"/>
          </a:xfrm>
          <a:prstGeom prst="bentArrow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 rot="5400000">
            <a:off x="5181600" y="4038600"/>
            <a:ext cx="2209800" cy="685800"/>
          </a:xfrm>
          <a:prstGeom prst="bentArrow">
            <a:avLst>
              <a:gd name="adj1" fmla="val 25000"/>
              <a:gd name="adj2" fmla="val 26389"/>
              <a:gd name="adj3" fmla="val 25000"/>
              <a:gd name="adj4" fmla="val 43750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2667000" y="2590800"/>
            <a:ext cx="3200400" cy="16002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l"/>
            <a:r>
              <a:rPr lang="en-US" sz="1800">
                <a:solidFill>
                  <a:schemeClr val="tx1"/>
                </a:solidFill>
              </a:rPr>
              <a:t>photo-oxidation</a:t>
            </a:r>
          </a:p>
          <a:p>
            <a:pPr algn="l"/>
            <a:endParaRPr lang="en-US" sz="1800">
              <a:solidFill>
                <a:schemeClr val="tx1"/>
              </a:solidFill>
            </a:endParaRPr>
          </a:p>
          <a:p>
            <a:pPr algn="l"/>
            <a:r>
              <a:rPr lang="en-US" sz="1800">
                <a:solidFill>
                  <a:schemeClr val="tx1"/>
                </a:solidFill>
              </a:rPr>
              <a:t>formation of intermediates</a:t>
            </a:r>
          </a:p>
          <a:p>
            <a:pPr algn="l"/>
            <a:endParaRPr lang="en-US" sz="1800">
              <a:solidFill>
                <a:schemeClr val="tx1"/>
              </a:solidFill>
            </a:endParaRPr>
          </a:p>
          <a:p>
            <a:pPr algn="l"/>
            <a:r>
              <a:rPr lang="en-US" sz="180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345569" y="3810000"/>
            <a:ext cx="15488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 dirty="0">
                <a:solidFill>
                  <a:schemeClr val="tx1"/>
                </a:solidFill>
              </a:rPr>
              <a:t>Emissions: </a:t>
            </a:r>
          </a:p>
          <a:p>
            <a:r>
              <a:rPr lang="en-US" sz="1400" i="0" dirty="0">
                <a:solidFill>
                  <a:schemeClr val="tx1"/>
                </a:solidFill>
              </a:rPr>
              <a:t>VOCs, </a:t>
            </a:r>
            <a:r>
              <a:rPr lang="en-US" sz="1400" i="0" dirty="0" err="1" smtClean="0">
                <a:solidFill>
                  <a:schemeClr val="tx1"/>
                </a:solidFill>
              </a:rPr>
              <a:t>NOx</a:t>
            </a:r>
            <a:r>
              <a:rPr lang="en-US" sz="1400" i="0" dirty="0" smtClean="0">
                <a:solidFill>
                  <a:schemeClr val="tx1"/>
                </a:solidFill>
              </a:rPr>
              <a:t>, SO</a:t>
            </a:r>
            <a:r>
              <a:rPr lang="en-US" sz="1400" i="0" baseline="-25000" dirty="0" smtClean="0">
                <a:solidFill>
                  <a:schemeClr val="tx1"/>
                </a:solidFill>
              </a:rPr>
              <a:t>2</a:t>
            </a:r>
            <a:endParaRPr lang="en-US" sz="1400" i="0" baseline="-25000" dirty="0">
              <a:solidFill>
                <a:schemeClr val="tx1"/>
              </a:solidFill>
            </a:endParaRPr>
          </a:p>
        </p:txBody>
      </p:sp>
      <p:cxnSp>
        <p:nvCxnSpPr>
          <p:cNvPr id="17417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3467100" y="1562100"/>
            <a:ext cx="609600" cy="381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18" name="Straight Arrow Connector 18"/>
          <p:cNvCxnSpPr>
            <a:cxnSpLocks noChangeShapeType="1"/>
          </p:cNvCxnSpPr>
          <p:nvPr/>
        </p:nvCxnSpPr>
        <p:spPr bwMode="auto">
          <a:xfrm rot="16200000" flipH="1">
            <a:off x="3009900" y="1562100"/>
            <a:ext cx="609600" cy="381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19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3848100" y="1562100"/>
            <a:ext cx="609600" cy="381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7420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4305300" y="1562100"/>
            <a:ext cx="609600" cy="381000"/>
          </a:xfrm>
          <a:prstGeom prst="straightConnector1">
            <a:avLst/>
          </a:prstGeom>
          <a:noFill/>
          <a:ln w="952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7421" name="TextBox 21"/>
          <p:cNvSpPr txBox="1">
            <a:spLocks noChangeArrowheads="1"/>
          </p:cNvSpPr>
          <p:nvPr/>
        </p:nvSpPr>
        <p:spPr bwMode="auto">
          <a:xfrm>
            <a:off x="2667000" y="990600"/>
            <a:ext cx="222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tx1"/>
                </a:solidFill>
              </a:rPr>
              <a:t>solar UV radiation</a:t>
            </a:r>
          </a:p>
        </p:txBody>
      </p:sp>
      <p:sp>
        <p:nvSpPr>
          <p:cNvPr id="17422" name="Right Arrow 22"/>
          <p:cNvSpPr>
            <a:spLocks noChangeArrowheads="1"/>
          </p:cNvSpPr>
          <p:nvPr/>
        </p:nvSpPr>
        <p:spPr bwMode="auto">
          <a:xfrm>
            <a:off x="5943600" y="2514600"/>
            <a:ext cx="609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TextBox 23"/>
          <p:cNvSpPr txBox="1">
            <a:spLocks noChangeArrowheads="1"/>
          </p:cNvSpPr>
          <p:nvPr/>
        </p:nvSpPr>
        <p:spPr bwMode="auto">
          <a:xfrm>
            <a:off x="6934200" y="1905000"/>
            <a:ext cx="199926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i="0" dirty="0" smtClean="0">
                <a:solidFill>
                  <a:schemeClr val="tx1"/>
                </a:solidFill>
              </a:rPr>
              <a:t>Products</a:t>
            </a:r>
            <a:r>
              <a:rPr lang="en-US" sz="2000" i="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</a:rPr>
              <a:t>CO</a:t>
            </a:r>
            <a:r>
              <a:rPr lang="en-US" sz="2000" i="0" baseline="-25000" dirty="0">
                <a:solidFill>
                  <a:schemeClr val="tx1"/>
                </a:solidFill>
              </a:rPr>
              <a:t>2</a:t>
            </a:r>
            <a:r>
              <a:rPr lang="en-US" sz="2000" i="0" dirty="0">
                <a:solidFill>
                  <a:schemeClr val="tx1"/>
                </a:solidFill>
              </a:rPr>
              <a:t>,H</a:t>
            </a:r>
            <a:r>
              <a:rPr lang="en-US" sz="2000" i="0" baseline="-25000" dirty="0">
                <a:solidFill>
                  <a:schemeClr val="tx1"/>
                </a:solidFill>
              </a:rPr>
              <a:t>2</a:t>
            </a:r>
            <a:r>
              <a:rPr lang="en-US" sz="2000" i="0" dirty="0">
                <a:solidFill>
                  <a:schemeClr val="tx1"/>
                </a:solidFill>
              </a:rPr>
              <a:t>O, CO</a:t>
            </a:r>
          </a:p>
          <a:p>
            <a:pPr algn="l"/>
            <a:r>
              <a:rPr lang="en-US" sz="2000" i="0" dirty="0">
                <a:solidFill>
                  <a:schemeClr val="tx1"/>
                </a:solidFill>
              </a:rPr>
              <a:t>O</a:t>
            </a:r>
            <a:r>
              <a:rPr lang="en-US" sz="2000" i="0" baseline="-25000" dirty="0">
                <a:solidFill>
                  <a:schemeClr val="tx1"/>
                </a:solidFill>
              </a:rPr>
              <a:t>3</a:t>
            </a:r>
            <a:r>
              <a:rPr lang="en-US" sz="2000" i="0" dirty="0">
                <a:solidFill>
                  <a:schemeClr val="tx1"/>
                </a:solidFill>
              </a:rPr>
              <a:t>, H</a:t>
            </a:r>
            <a:r>
              <a:rPr lang="en-US" sz="2000" i="0" baseline="-25000" dirty="0">
                <a:solidFill>
                  <a:schemeClr val="tx1"/>
                </a:solidFill>
              </a:rPr>
              <a:t>2</a:t>
            </a:r>
            <a:r>
              <a:rPr lang="en-US" sz="2000" i="0" dirty="0">
                <a:solidFill>
                  <a:schemeClr val="tx1"/>
                </a:solidFill>
              </a:rPr>
              <a:t>O</a:t>
            </a:r>
            <a:r>
              <a:rPr lang="en-US" sz="2000" i="0" baseline="-25000" dirty="0">
                <a:solidFill>
                  <a:schemeClr val="tx1"/>
                </a:solidFill>
              </a:rPr>
              <a:t>2</a:t>
            </a:r>
            <a:r>
              <a:rPr lang="en-US" sz="2000" i="0" dirty="0">
                <a:solidFill>
                  <a:schemeClr val="tx1"/>
                </a:solidFill>
              </a:rPr>
              <a:t>, </a:t>
            </a:r>
            <a:r>
              <a:rPr lang="en-US" sz="2000" i="0" dirty="0" smtClean="0">
                <a:solidFill>
                  <a:schemeClr val="tx1"/>
                </a:solidFill>
              </a:rPr>
              <a:t>CH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i="0" dirty="0" smtClean="0">
                <a:solidFill>
                  <a:schemeClr val="tx1"/>
                </a:solidFill>
              </a:rPr>
              <a:t>O</a:t>
            </a:r>
            <a:endParaRPr lang="en-US" sz="2000" i="0" baseline="-25000" dirty="0">
              <a:solidFill>
                <a:schemeClr val="tx1"/>
              </a:solidFill>
            </a:endParaRPr>
          </a:p>
          <a:p>
            <a:pPr algn="l"/>
            <a:r>
              <a:rPr lang="en-US" sz="2000" i="0" dirty="0" smtClean="0">
                <a:solidFill>
                  <a:schemeClr val="tx1"/>
                </a:solidFill>
              </a:rPr>
              <a:t>H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2</a:t>
            </a:r>
            <a:r>
              <a:rPr lang="en-US" sz="2000" i="0" dirty="0" smtClean="0">
                <a:solidFill>
                  <a:schemeClr val="tx1"/>
                </a:solidFill>
              </a:rPr>
              <a:t>SO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4</a:t>
            </a:r>
            <a:r>
              <a:rPr lang="en-US" sz="2000" i="0" dirty="0" smtClean="0">
                <a:solidFill>
                  <a:schemeClr val="tx1"/>
                </a:solidFill>
              </a:rPr>
              <a:t>, HNO</a:t>
            </a:r>
            <a:r>
              <a:rPr lang="en-US" sz="2000" i="0" baseline="-25000" dirty="0" smtClean="0">
                <a:solidFill>
                  <a:schemeClr val="tx1"/>
                </a:solidFill>
              </a:rPr>
              <a:t>3</a:t>
            </a:r>
            <a:endParaRPr lang="en-US" sz="2000" i="0" dirty="0" smtClean="0">
              <a:solidFill>
                <a:schemeClr val="tx1"/>
              </a:solidFill>
            </a:endParaRPr>
          </a:p>
          <a:p>
            <a:pPr algn="l"/>
            <a:r>
              <a:rPr lang="en-US" sz="2000" i="0" dirty="0" smtClean="0">
                <a:solidFill>
                  <a:schemeClr val="tx1"/>
                </a:solidFill>
              </a:rPr>
              <a:t>SOA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17424" name="Right Arrow 24"/>
          <p:cNvSpPr>
            <a:spLocks noChangeArrowheads="1"/>
          </p:cNvSpPr>
          <p:nvPr/>
        </p:nvSpPr>
        <p:spPr bwMode="auto">
          <a:xfrm rot="5400000">
            <a:off x="6057900" y="4305300"/>
            <a:ext cx="1981200" cy="381000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7425" name="Straight Arrow Connector 26"/>
          <p:cNvCxnSpPr>
            <a:cxnSpLocks noChangeShapeType="1"/>
          </p:cNvCxnSpPr>
          <p:nvPr/>
        </p:nvCxnSpPr>
        <p:spPr bwMode="auto">
          <a:xfrm>
            <a:off x="2743200" y="5181600"/>
            <a:ext cx="2895600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17426" name="TextBox 27"/>
          <p:cNvSpPr txBox="1">
            <a:spLocks noChangeArrowheads="1"/>
          </p:cNvSpPr>
          <p:nvPr/>
        </p:nvSpPr>
        <p:spPr bwMode="auto">
          <a:xfrm>
            <a:off x="2971800" y="4724400"/>
            <a:ext cx="242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Increasing solubility</a:t>
            </a:r>
          </a:p>
        </p:txBody>
      </p:sp>
      <p:sp>
        <p:nvSpPr>
          <p:cNvPr id="17427" name="TextBox 28"/>
          <p:cNvSpPr txBox="1">
            <a:spLocks noChangeArrowheads="1"/>
          </p:cNvSpPr>
          <p:nvPr/>
        </p:nvSpPr>
        <p:spPr bwMode="auto">
          <a:xfrm>
            <a:off x="7239000" y="4114800"/>
            <a:ext cx="150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tx1"/>
                </a:solidFill>
              </a:rPr>
              <a:t>dry and wet</a:t>
            </a:r>
          </a:p>
          <a:p>
            <a:r>
              <a:rPr lang="en-US" sz="2000" i="0">
                <a:solidFill>
                  <a:schemeClr val="tx1"/>
                </a:solidFill>
              </a:rPr>
              <a:t>deposition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14718E-1176-417C-8FE2-FCF2CDE7A413}" type="slidenum">
              <a:rPr lang="en-US"/>
              <a:pPr/>
              <a:t>20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Tropospheric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Formation - 4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A50021"/>
                </a:solidFill>
              </a:rPr>
              <a:t>Initiation by UV radiation (</a:t>
            </a:r>
            <a:r>
              <a:rPr lang="en-US" sz="2000" i="1" dirty="0" smtClean="0">
                <a:solidFill>
                  <a:srgbClr val="A50021"/>
                </a:solidFill>
              </a:rPr>
              <a:t>Levy, 1970</a:t>
            </a:r>
            <a:r>
              <a:rPr lang="en-US" sz="2000" dirty="0" smtClean="0">
                <a:solidFill>
                  <a:srgbClr val="A50021"/>
                </a:solidFill>
              </a:rPr>
              <a:t>):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+ h</a:t>
            </a:r>
            <a:r>
              <a:rPr lang="en-US" sz="2000" dirty="0" smtClean="0">
                <a:sym typeface="Symbol" pitchFamily="18" charset="2"/>
              </a:rPr>
              <a:t> (</a:t>
            </a:r>
            <a:r>
              <a:rPr lang="en-US" sz="2000" dirty="0" smtClean="0"/>
              <a:t> &lt;</a:t>
            </a:r>
            <a:r>
              <a:rPr lang="en-US" sz="2000" dirty="0" smtClean="0">
                <a:cs typeface="Arial" charset="0"/>
              </a:rPr>
              <a:t> 330 nm)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O*(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D) + O</a:t>
            </a:r>
            <a:r>
              <a:rPr lang="en-US" sz="2000" baseline="-25000" dirty="0" smtClean="0"/>
              <a:t>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O*(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D) +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b="1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OH + </a:t>
            </a:r>
            <a:r>
              <a:rPr lang="en-US" sz="2000" b="1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OH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A50021"/>
                </a:solidFill>
                <a:sym typeface="Wingdings" pitchFamily="2" charset="2"/>
              </a:rPr>
              <a:t>Hydrocarbon consumption (oxygen entry point):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ym typeface="Symbol" pitchFamily="18" charset="2"/>
              </a:rPr>
              <a:t></a:t>
            </a:r>
            <a:r>
              <a:rPr lang="en-US" sz="2000" dirty="0" smtClean="0"/>
              <a:t>OH + RH </a:t>
            </a:r>
            <a:r>
              <a:rPr lang="en-US" sz="2000" dirty="0" smtClean="0">
                <a:sym typeface="Wingdings" pitchFamily="2" charset="2"/>
              </a:rPr>
              <a:t> R</a:t>
            </a:r>
            <a:r>
              <a:rPr lang="en-US" sz="2000" b="1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 + H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ym typeface="Wingdings" pitchFamily="2" charset="2"/>
              </a:rPr>
              <a:t>R</a:t>
            </a:r>
            <a:r>
              <a:rPr lang="en-US" sz="2000" b="1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 + 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+ M  ROO</a:t>
            </a:r>
            <a:r>
              <a:rPr lang="en-US" sz="2000" b="1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 + 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A50021"/>
                </a:solidFill>
              </a:rPr>
              <a:t>Single-bonded oxygen transferred to NOx: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ROO</a:t>
            </a:r>
            <a:r>
              <a:rPr lang="en-US" sz="2000" b="1" dirty="0" smtClean="0">
                <a:sym typeface="Symbol" pitchFamily="18" charset="2"/>
              </a:rPr>
              <a:t></a:t>
            </a:r>
            <a:r>
              <a:rPr lang="en-US" sz="2000" dirty="0" smtClean="0"/>
              <a:t> + NO </a:t>
            </a:r>
            <a:r>
              <a:rPr lang="en-US" sz="2000" dirty="0" smtClean="0">
                <a:sym typeface="Wingdings" pitchFamily="2" charset="2"/>
              </a:rPr>
              <a:t> RO</a:t>
            </a:r>
            <a:r>
              <a:rPr lang="en-US" sz="2000" b="1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 + NO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A50021"/>
                </a:solidFill>
              </a:rPr>
              <a:t>NOx gives up oxygen atoms (as before):</a:t>
            </a:r>
            <a:endParaRPr lang="en-US" sz="2000" dirty="0" smtClean="0">
              <a:solidFill>
                <a:srgbClr val="A50021"/>
              </a:solidFill>
              <a:sym typeface="Wingdings" pitchFamily="2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ym typeface="Wingdings" pitchFamily="2" charset="2"/>
              </a:rPr>
              <a:t>NO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smtClean="0"/>
              <a:t>h</a:t>
            </a:r>
            <a:r>
              <a:rPr lang="en-US" sz="2000" dirty="0" smtClean="0">
                <a:sym typeface="Symbol" pitchFamily="18" charset="2"/>
              </a:rPr>
              <a:t> (</a:t>
            </a:r>
            <a:r>
              <a:rPr lang="en-US" sz="2000" dirty="0" smtClean="0"/>
              <a:t> &lt; 420 nm)</a:t>
            </a:r>
            <a:r>
              <a:rPr lang="en-US" sz="2000" dirty="0" smtClean="0">
                <a:sym typeface="Wingdings" pitchFamily="2" charset="2"/>
              </a:rPr>
              <a:t>  NO + O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ym typeface="Wingdings" pitchFamily="2" charset="2"/>
              </a:rPr>
              <a:t>O + 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+ M  O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 + M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61B71D-3F67-4EC1-89BE-6D7B0EFE2071}" type="slidenum">
              <a:rPr lang="en-US"/>
              <a:pPr/>
              <a:t>21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Tropospheric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Formation - 5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Propagation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	</a:t>
            </a:r>
            <a:r>
              <a:rPr lang="en-US" sz="2000" dirty="0" smtClean="0"/>
              <a:t>RO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dirty="0" smtClean="0"/>
              <a:t> +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R’CO + </a:t>
            </a:r>
            <a:r>
              <a:rPr lang="en-US" sz="2000" dirty="0" smtClean="0"/>
              <a:t>HOO</a:t>
            </a:r>
            <a:r>
              <a:rPr lang="en-US" sz="2000" dirty="0" smtClean="0">
                <a:sym typeface="Symbol" pitchFamily="18" charset="2"/>
              </a:rPr>
              <a:t></a:t>
            </a:r>
            <a:endParaRPr lang="en-US" sz="2000" baseline="-250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		HOO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dirty="0" smtClean="0"/>
              <a:t> + NO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OH + NO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ym typeface="Wingdings" pitchFamily="2" charset="2"/>
              </a:rPr>
              <a:t>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ym typeface="Wingdings" pitchFamily="2" charset="2"/>
              </a:rPr>
              <a:t>			</a:t>
            </a:r>
            <a:r>
              <a:rPr lang="en-US" sz="2400" dirty="0" smtClean="0">
                <a:solidFill>
                  <a:srgbClr val="008000"/>
                </a:solidFill>
                <a:sym typeface="Wingdings" pitchFamily="2" charset="2"/>
              </a:rPr>
              <a:t>every  NO   NO</a:t>
            </a:r>
            <a:r>
              <a:rPr lang="en-US" sz="2400" baseline="-25000" dirty="0" smtClean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sym typeface="Wingdings" pitchFamily="2" charset="2"/>
              </a:rPr>
              <a:t> conversion makes O</a:t>
            </a:r>
            <a:r>
              <a:rPr lang="en-US" sz="2400" baseline="-25000" dirty="0" smtClean="0">
                <a:solidFill>
                  <a:srgbClr val="008000"/>
                </a:solidFill>
                <a:sym typeface="Wingdings" pitchFamily="2" charset="2"/>
              </a:rPr>
              <a:t>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8000"/>
                </a:solidFill>
                <a:sym typeface="Wingdings" pitchFamily="2" charset="2"/>
              </a:rPr>
              <a:t>			except NO + O</a:t>
            </a:r>
            <a:r>
              <a:rPr lang="en-US" sz="2400" baseline="-25000" dirty="0" smtClean="0">
                <a:solidFill>
                  <a:srgbClr val="00800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8000"/>
                </a:solidFill>
                <a:sym typeface="Wingdings" pitchFamily="2" charset="2"/>
              </a:rPr>
              <a:t>  NO</a:t>
            </a:r>
            <a:r>
              <a:rPr lang="en-US" sz="2400" baseline="-25000" dirty="0" smtClean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8000"/>
                </a:solidFill>
                <a:sym typeface="Wingdings" pitchFamily="2" charset="2"/>
              </a:rPr>
              <a:t> + O</a:t>
            </a:r>
            <a:r>
              <a:rPr lang="en-US" sz="2400" baseline="-25000" dirty="0" smtClean="0">
                <a:solidFill>
                  <a:srgbClr val="008000"/>
                </a:solidFill>
                <a:sym typeface="Wingdings" pitchFamily="2" charset="2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Termination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	</a:t>
            </a:r>
            <a:r>
              <a:rPr lang="en-US" sz="2000" dirty="0" smtClean="0">
                <a:sym typeface="Symbol" pitchFamily="18" charset="2"/>
              </a:rPr>
              <a:t> </a:t>
            </a:r>
            <a:r>
              <a:rPr lang="en-US" sz="2000" dirty="0" smtClean="0">
                <a:sym typeface="Wingdings" pitchFamily="2" charset="2"/>
              </a:rPr>
              <a:t>OH</a:t>
            </a:r>
            <a:r>
              <a:rPr lang="en-US" sz="2000" dirty="0" smtClean="0"/>
              <a:t> + 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+ M </a:t>
            </a:r>
            <a:r>
              <a:rPr lang="en-US" sz="2000" dirty="0" smtClean="0">
                <a:sym typeface="Wingdings" pitchFamily="2" charset="2"/>
              </a:rPr>
              <a:t> HNO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 + 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ym typeface="Wingdings" pitchFamily="2" charset="2"/>
              </a:rPr>
              <a:t>		</a:t>
            </a:r>
            <a:r>
              <a:rPr lang="en-US" sz="2000" dirty="0" smtClean="0"/>
              <a:t> HOO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 + </a:t>
            </a:r>
            <a:r>
              <a:rPr lang="en-US" sz="2000" dirty="0" smtClean="0"/>
              <a:t>HOO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 + M  H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+ 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sym typeface="Wingdings" pitchFamily="2" charset="2"/>
              </a:rPr>
              <a:t>		</a:t>
            </a:r>
            <a:r>
              <a:rPr lang="en-US" sz="2000" dirty="0" smtClean="0"/>
              <a:t> HOO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 + O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dirty="0" smtClean="0">
                <a:sym typeface="Wingdings" pitchFamily="2" charset="2"/>
              </a:rPr>
              <a:t>OH + 2 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5638800" cy="457200"/>
          </a:xfrm>
          <a:noFill/>
        </p:spPr>
        <p:txBody>
          <a:bodyPr/>
          <a:lstStyle/>
          <a:p>
            <a:fld id="{52CAA7F2-D72B-4749-8A97-CEB63B1E454F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365078" y="907576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/>
            <a:r>
              <a:rPr lang="en-US" sz="1600" i="0" dirty="0" smtClean="0">
                <a:solidFill>
                  <a:srgbClr val="C00000"/>
                </a:solidFill>
                <a:sym typeface="Wingdings" pitchFamily="2" charset="2"/>
              </a:rPr>
              <a:t>Initiation by photo-dissociation</a:t>
            </a:r>
          </a:p>
          <a:p>
            <a:pPr lvl="1" algn="l"/>
            <a:r>
              <a:rPr lang="en-US" sz="1600" i="0" dirty="0" smtClean="0"/>
              <a:t>	O</a:t>
            </a:r>
            <a:r>
              <a:rPr lang="en-US" sz="1600" i="0" baseline="-25000" dirty="0" smtClean="0"/>
              <a:t>3</a:t>
            </a:r>
            <a:r>
              <a:rPr lang="en-US" sz="1600" i="0" dirty="0" smtClean="0"/>
              <a:t> </a:t>
            </a:r>
            <a:r>
              <a:rPr lang="en-US" sz="1600" i="0" dirty="0"/>
              <a:t>+ h</a:t>
            </a:r>
            <a:r>
              <a:rPr lang="en-US" sz="1600" i="0" dirty="0">
                <a:sym typeface="Symbol" pitchFamily="18" charset="2"/>
              </a:rPr>
              <a:t> </a:t>
            </a:r>
            <a:r>
              <a:rPr lang="en-US" sz="1600" i="0" dirty="0">
                <a:solidFill>
                  <a:srgbClr val="B2B2B2"/>
                </a:solidFill>
                <a:sym typeface="Symbol" pitchFamily="18" charset="2"/>
              </a:rPr>
              <a:t>+ H</a:t>
            </a:r>
            <a:r>
              <a:rPr lang="en-US" sz="1600" i="0" baseline="-25000" dirty="0">
                <a:solidFill>
                  <a:srgbClr val="B2B2B2"/>
                </a:solidFill>
                <a:sym typeface="Symbol" pitchFamily="18" charset="2"/>
              </a:rPr>
              <a:t>2</a:t>
            </a:r>
            <a:r>
              <a:rPr lang="en-US" sz="1600" i="0" dirty="0">
                <a:solidFill>
                  <a:srgbClr val="B2B2B2"/>
                </a:solidFill>
                <a:sym typeface="Symbol" pitchFamily="18" charset="2"/>
              </a:rPr>
              <a:t>O</a:t>
            </a:r>
            <a:r>
              <a:rPr lang="en-US" sz="1600" i="0" dirty="0">
                <a:sym typeface="Symbol" pitchFamily="18" charset="2"/>
              </a:rPr>
              <a:t> </a:t>
            </a:r>
            <a:r>
              <a:rPr lang="en-US" sz="1600" i="0" dirty="0">
                <a:sym typeface="Wingdings" pitchFamily="2" charset="2"/>
              </a:rPr>
              <a:t> 2 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OH 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600" i="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600" i="0" baseline="-25000" dirty="0">
                <a:sym typeface="Wingdings" pitchFamily="2" charset="2"/>
              </a:rPr>
              <a:t>	</a:t>
            </a:r>
            <a:endParaRPr lang="en-US" sz="1600" i="0" baseline="-25000" dirty="0" smtClean="0">
              <a:sym typeface="Wingdings" pitchFamily="2" charset="2"/>
            </a:endParaRPr>
          </a:p>
          <a:p>
            <a:pPr lvl="1" algn="l"/>
            <a:endParaRPr lang="en-US" sz="1600" i="0" dirty="0" smtClean="0">
              <a:solidFill>
                <a:srgbClr val="800000"/>
              </a:solidFill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olidFill>
                  <a:srgbClr val="C00000"/>
                </a:solidFill>
                <a:sym typeface="Wingdings" pitchFamily="2" charset="2"/>
              </a:rPr>
              <a:t>Oxidation of hydrocarbons</a:t>
            </a:r>
          </a:p>
          <a:p>
            <a:pPr lvl="1" algn="l"/>
            <a:r>
              <a:rPr lang="en-US" sz="1600" i="0" baseline="-25000" dirty="0" smtClean="0">
                <a:sym typeface="Wingdings" pitchFamily="2" charset="2"/>
              </a:rPr>
              <a:t>	</a:t>
            </a:r>
            <a:r>
              <a:rPr lang="en-US" sz="1600" i="0" dirty="0" smtClean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OH + RH 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600" i="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 + M</a:t>
            </a:r>
            <a:r>
              <a:rPr lang="en-US" sz="1600" i="0" dirty="0">
                <a:sym typeface="Wingdings" pitchFamily="2" charset="2"/>
              </a:rPr>
              <a:t>  ROO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 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+ H</a:t>
            </a:r>
            <a:r>
              <a:rPr lang="en-US" sz="1600" i="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O + </a:t>
            </a:r>
            <a:r>
              <a:rPr lang="en-US" sz="1600" i="0" dirty="0" smtClean="0">
                <a:solidFill>
                  <a:srgbClr val="C0C0C0"/>
                </a:solidFill>
                <a:sym typeface="Wingdings" pitchFamily="2" charset="2"/>
              </a:rPr>
              <a:t>M</a:t>
            </a:r>
            <a:endParaRPr lang="en-US" sz="1600" i="0" dirty="0">
              <a:sym typeface="Wingdings" pitchFamily="2" charset="2"/>
            </a:endParaRPr>
          </a:p>
          <a:p>
            <a:pPr lvl="1" algn="l"/>
            <a:endParaRPr lang="en-US" sz="1600" b="1" i="0" dirty="0" smtClean="0">
              <a:solidFill>
                <a:srgbClr val="800000"/>
              </a:solidFill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olidFill>
                  <a:srgbClr val="C00000"/>
                </a:solidFill>
                <a:sym typeface="Wingdings" pitchFamily="2" charset="2"/>
              </a:rPr>
              <a:t>NO  NO</a:t>
            </a:r>
            <a:r>
              <a:rPr lang="en-US" sz="1600" i="0" baseline="-25000" dirty="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n-US" sz="1600" i="0" dirty="0" smtClean="0">
                <a:solidFill>
                  <a:srgbClr val="C00000"/>
                </a:solidFill>
                <a:sym typeface="Wingdings" pitchFamily="2" charset="2"/>
              </a:rPr>
              <a:t> conversions</a:t>
            </a:r>
            <a:endParaRPr lang="en-US" sz="1600" i="0" dirty="0">
              <a:solidFill>
                <a:srgbClr val="C00000"/>
              </a:solidFill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ym typeface="Wingdings" pitchFamily="2" charset="2"/>
              </a:rPr>
              <a:t>	ROO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 + NO  RO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 + </a:t>
            </a:r>
            <a:r>
              <a:rPr lang="en-US" sz="1600" i="0" dirty="0" smtClean="0">
                <a:sym typeface="Wingdings" pitchFamily="2" charset="2"/>
              </a:rPr>
              <a:t>NO</a:t>
            </a:r>
            <a:r>
              <a:rPr lang="en-US" sz="1600" i="0" baseline="-25000" dirty="0" smtClean="0">
                <a:sym typeface="Wingdings" pitchFamily="2" charset="2"/>
              </a:rPr>
              <a:t>2</a:t>
            </a:r>
            <a:r>
              <a:rPr lang="en-US" sz="1600" i="0" dirty="0" smtClean="0">
                <a:sym typeface="Wingdings" pitchFamily="2" charset="2"/>
              </a:rPr>
              <a:t>			</a:t>
            </a:r>
            <a:endParaRPr lang="en-US" sz="1600" i="0" baseline="-25000" dirty="0"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ym typeface="Wingdings" pitchFamily="2" charset="2"/>
              </a:rPr>
              <a:t>	O</a:t>
            </a:r>
            <a:r>
              <a:rPr lang="en-US" sz="1600" i="0" baseline="-25000" dirty="0" smtClean="0">
                <a:sym typeface="Wingdings" pitchFamily="2" charset="2"/>
              </a:rPr>
              <a:t>3</a:t>
            </a:r>
            <a:r>
              <a:rPr lang="en-US" sz="1600" i="0" dirty="0" smtClean="0">
                <a:sym typeface="Wingdings" pitchFamily="2" charset="2"/>
              </a:rPr>
              <a:t> + NO  NO</a:t>
            </a:r>
            <a:r>
              <a:rPr lang="en-US" sz="1600" i="0" baseline="-25000" dirty="0" smtClean="0">
                <a:sym typeface="Wingdings" pitchFamily="2" charset="2"/>
              </a:rPr>
              <a:t>2</a:t>
            </a:r>
            <a:r>
              <a:rPr lang="en-US" sz="1600" i="0" dirty="0" smtClean="0">
                <a:sym typeface="Wingdings" pitchFamily="2" charset="2"/>
              </a:rPr>
              <a:t> </a:t>
            </a:r>
            <a:r>
              <a:rPr lang="en-US" sz="1600" i="0" dirty="0" smtClean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600" i="0" baseline="-25000" dirty="0" smtClean="0">
                <a:solidFill>
                  <a:srgbClr val="C0C0C0"/>
                </a:solidFill>
                <a:sym typeface="Wingdings" pitchFamily="2" charset="2"/>
              </a:rPr>
              <a:t>2</a:t>
            </a:r>
            <a:endParaRPr lang="en-US" sz="1600" i="0" dirty="0" smtClean="0"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ym typeface="Wingdings" pitchFamily="2" charset="2"/>
              </a:rPr>
              <a:t>	</a:t>
            </a:r>
          </a:p>
          <a:p>
            <a:pPr lvl="1" algn="l"/>
            <a:r>
              <a:rPr lang="en-US" sz="1600" i="0" dirty="0" smtClean="0">
                <a:solidFill>
                  <a:srgbClr val="C00000"/>
                </a:solidFill>
                <a:sym typeface="Wingdings" pitchFamily="2" charset="2"/>
              </a:rPr>
              <a:t>Actual O</a:t>
            </a:r>
            <a:r>
              <a:rPr lang="en-US" sz="1600" i="0" baseline="-25000" dirty="0" smtClean="0">
                <a:solidFill>
                  <a:srgbClr val="C00000"/>
                </a:solidFill>
                <a:sym typeface="Wingdings" pitchFamily="2" charset="2"/>
              </a:rPr>
              <a:t>3</a:t>
            </a:r>
            <a:r>
              <a:rPr lang="en-US" sz="1600" i="0" dirty="0" smtClean="0">
                <a:solidFill>
                  <a:srgbClr val="C00000"/>
                </a:solidFill>
                <a:sym typeface="Wingdings" pitchFamily="2" charset="2"/>
              </a:rPr>
              <a:t> formation</a:t>
            </a:r>
          </a:p>
          <a:p>
            <a:pPr lvl="1" algn="l"/>
            <a:r>
              <a:rPr lang="en-US" sz="1600" i="0" dirty="0" smtClean="0">
                <a:sym typeface="Wingdings" pitchFamily="2" charset="2"/>
              </a:rPr>
              <a:t>	NO</a:t>
            </a:r>
            <a:r>
              <a:rPr lang="en-US" sz="1600" i="0" baseline="-25000" dirty="0" smtClean="0">
                <a:sym typeface="Wingdings" pitchFamily="2" charset="2"/>
              </a:rPr>
              <a:t>2</a:t>
            </a:r>
            <a:r>
              <a:rPr lang="en-US" sz="1600" i="0" dirty="0" smtClean="0">
                <a:sym typeface="Wingdings" pitchFamily="2" charset="2"/>
              </a:rPr>
              <a:t> + </a:t>
            </a:r>
            <a:r>
              <a:rPr lang="en-US" sz="1600" i="0" dirty="0" smtClean="0"/>
              <a:t>h</a:t>
            </a:r>
            <a:r>
              <a:rPr lang="en-US" sz="1600" i="0" dirty="0" smtClean="0">
                <a:sym typeface="Symbol" pitchFamily="18" charset="2"/>
              </a:rPr>
              <a:t> </a:t>
            </a:r>
            <a:r>
              <a:rPr lang="en-US" sz="1600" i="0" dirty="0" smtClean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600" i="0" baseline="-25000" dirty="0" smtClean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600" i="0" dirty="0" smtClean="0">
                <a:sym typeface="Wingdings" pitchFamily="2" charset="2"/>
              </a:rPr>
              <a:t>  O</a:t>
            </a:r>
            <a:r>
              <a:rPr lang="en-US" sz="1600" i="0" baseline="-25000" dirty="0" smtClean="0">
                <a:sym typeface="Wingdings" pitchFamily="2" charset="2"/>
              </a:rPr>
              <a:t>3</a:t>
            </a:r>
            <a:r>
              <a:rPr lang="en-US" sz="1600" i="0" dirty="0" smtClean="0">
                <a:sym typeface="Wingdings" pitchFamily="2" charset="2"/>
              </a:rPr>
              <a:t> + NO</a:t>
            </a:r>
          </a:p>
          <a:p>
            <a:pPr lvl="1" algn="l"/>
            <a:endParaRPr lang="en-US" sz="1600" i="0" dirty="0" smtClean="0">
              <a:solidFill>
                <a:srgbClr val="C00000"/>
              </a:solidFill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olidFill>
                  <a:srgbClr val="C00000"/>
                </a:solidFill>
                <a:sym typeface="Wingdings" pitchFamily="2" charset="2"/>
              </a:rPr>
              <a:t>Propagation</a:t>
            </a:r>
            <a:endParaRPr lang="en-US" sz="1600" i="0" dirty="0">
              <a:solidFill>
                <a:srgbClr val="C00000"/>
              </a:solidFill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ym typeface="Wingdings" pitchFamily="2" charset="2"/>
              </a:rPr>
              <a:t>	RO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 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600" i="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600" i="0" dirty="0">
                <a:sym typeface="Wingdings" pitchFamily="2" charset="2"/>
              </a:rPr>
              <a:t>  HOO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 + </a:t>
            </a:r>
            <a:r>
              <a:rPr lang="en-US" sz="1600" i="0" dirty="0" smtClean="0">
                <a:sym typeface="Wingdings" pitchFamily="2" charset="2"/>
              </a:rPr>
              <a:t>R’CO</a:t>
            </a:r>
            <a:endParaRPr lang="en-US" sz="1600" i="0" dirty="0"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ym typeface="Wingdings" pitchFamily="2" charset="2"/>
              </a:rPr>
              <a:t>	HOO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 + NO  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OH + </a:t>
            </a:r>
            <a:r>
              <a:rPr lang="en-US" sz="1600" i="0" dirty="0" smtClean="0">
                <a:sym typeface="Wingdings" pitchFamily="2" charset="2"/>
              </a:rPr>
              <a:t>NO</a:t>
            </a:r>
            <a:r>
              <a:rPr lang="en-US" sz="1600" i="0" baseline="-25000" dirty="0" smtClean="0">
                <a:sym typeface="Wingdings" pitchFamily="2" charset="2"/>
              </a:rPr>
              <a:t>2</a:t>
            </a:r>
            <a:r>
              <a:rPr lang="en-US" sz="1600" i="0" dirty="0" smtClean="0">
                <a:sym typeface="Wingdings" pitchFamily="2" charset="2"/>
              </a:rPr>
              <a:t>			</a:t>
            </a:r>
            <a:endParaRPr lang="en-US" sz="1600" i="0" baseline="-25000" dirty="0">
              <a:sym typeface="Wingdings" pitchFamily="2" charset="2"/>
            </a:endParaRPr>
          </a:p>
          <a:p>
            <a:pPr lvl="1" algn="l"/>
            <a:endParaRPr lang="en-US" sz="1600" i="0" dirty="0" smtClean="0"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olidFill>
                  <a:srgbClr val="C00000"/>
                </a:solidFill>
                <a:sym typeface="Wingdings" pitchFamily="2" charset="2"/>
              </a:rPr>
              <a:t>Termination</a:t>
            </a:r>
            <a:endParaRPr lang="en-US" sz="1600" i="0" dirty="0">
              <a:solidFill>
                <a:srgbClr val="C00000"/>
              </a:solidFill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ym typeface="Symbol" pitchFamily="18" charset="2"/>
              </a:rPr>
              <a:t>	</a:t>
            </a:r>
            <a:r>
              <a:rPr lang="en-US" sz="1600" i="0" dirty="0">
                <a:sym typeface="Wingdings" pitchFamily="2" charset="2"/>
              </a:rPr>
              <a:t>OH + NO</a:t>
            </a:r>
            <a:r>
              <a:rPr lang="en-US" sz="1600" i="0" baseline="-25000" dirty="0">
                <a:sym typeface="Wingdings" pitchFamily="2" charset="2"/>
              </a:rPr>
              <a:t>2</a:t>
            </a:r>
            <a:r>
              <a:rPr lang="en-US" sz="1600" i="0" dirty="0">
                <a:sym typeface="Wingdings" pitchFamily="2" charset="2"/>
              </a:rPr>
              <a:t> 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+ M</a:t>
            </a:r>
            <a:r>
              <a:rPr lang="en-US" sz="1600" i="0" dirty="0">
                <a:sym typeface="Wingdings" pitchFamily="2" charset="2"/>
              </a:rPr>
              <a:t>  HNO</a:t>
            </a:r>
            <a:r>
              <a:rPr lang="en-US" sz="1600" i="0" baseline="-25000" dirty="0">
                <a:sym typeface="Wingdings" pitchFamily="2" charset="2"/>
              </a:rPr>
              <a:t>3</a:t>
            </a:r>
            <a:r>
              <a:rPr lang="en-US" sz="1600" i="0" dirty="0">
                <a:sym typeface="Wingdings" pitchFamily="2" charset="2"/>
              </a:rPr>
              <a:t> 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+ </a:t>
            </a:r>
            <a:r>
              <a:rPr lang="en-US" sz="1600" i="0" dirty="0" smtClean="0">
                <a:solidFill>
                  <a:srgbClr val="C0C0C0"/>
                </a:solidFill>
                <a:sym typeface="Wingdings" pitchFamily="2" charset="2"/>
              </a:rPr>
              <a:t>M</a:t>
            </a:r>
            <a:endParaRPr lang="en-US" sz="1600" i="0" dirty="0"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ym typeface="Wingdings" pitchFamily="2" charset="2"/>
              </a:rPr>
              <a:t>	HOO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 + HOO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 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+ M</a:t>
            </a:r>
            <a:r>
              <a:rPr lang="en-US" sz="1600" i="0" dirty="0">
                <a:sym typeface="Wingdings" pitchFamily="2" charset="2"/>
              </a:rPr>
              <a:t>  H</a:t>
            </a:r>
            <a:r>
              <a:rPr lang="en-US" sz="1600" i="0" baseline="-25000" dirty="0">
                <a:sym typeface="Wingdings" pitchFamily="2" charset="2"/>
              </a:rPr>
              <a:t>2</a:t>
            </a:r>
            <a:r>
              <a:rPr lang="en-US" sz="1600" i="0" dirty="0">
                <a:sym typeface="Wingdings" pitchFamily="2" charset="2"/>
              </a:rPr>
              <a:t>O</a:t>
            </a:r>
            <a:r>
              <a:rPr lang="en-US" sz="1600" i="0" baseline="-25000" dirty="0">
                <a:sym typeface="Wingdings" pitchFamily="2" charset="2"/>
              </a:rPr>
              <a:t>2</a:t>
            </a:r>
            <a:r>
              <a:rPr lang="en-US" sz="1600" i="0" dirty="0">
                <a:sym typeface="Wingdings" pitchFamily="2" charset="2"/>
              </a:rPr>
              <a:t> 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600" i="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 + </a:t>
            </a:r>
            <a:r>
              <a:rPr lang="en-US" sz="1600" i="0" dirty="0" smtClean="0">
                <a:solidFill>
                  <a:srgbClr val="C0C0C0"/>
                </a:solidFill>
                <a:sym typeface="Wingdings" pitchFamily="2" charset="2"/>
              </a:rPr>
              <a:t>M</a:t>
            </a:r>
            <a:endParaRPr lang="en-US" sz="1600" i="0" dirty="0">
              <a:sym typeface="Wingdings" pitchFamily="2" charset="2"/>
            </a:endParaRPr>
          </a:p>
          <a:p>
            <a:pPr lvl="1" algn="l"/>
            <a:r>
              <a:rPr lang="en-US" sz="1600" i="0" dirty="0" smtClean="0">
                <a:sym typeface="Wingdings" pitchFamily="2" charset="2"/>
              </a:rPr>
              <a:t>	HOO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 + O</a:t>
            </a:r>
            <a:r>
              <a:rPr lang="en-US" sz="1600" i="0" baseline="-25000" dirty="0">
                <a:sym typeface="Wingdings" pitchFamily="2" charset="2"/>
              </a:rPr>
              <a:t>3</a:t>
            </a:r>
            <a:r>
              <a:rPr lang="en-US" sz="1600" i="0" dirty="0">
                <a:sym typeface="Wingdings" pitchFamily="2" charset="2"/>
              </a:rPr>
              <a:t>  </a:t>
            </a:r>
            <a:r>
              <a:rPr lang="en-US" sz="1600" i="0" dirty="0">
                <a:sym typeface="Symbol" pitchFamily="18" charset="2"/>
              </a:rPr>
              <a:t></a:t>
            </a:r>
            <a:r>
              <a:rPr lang="en-US" sz="1600" i="0" dirty="0">
                <a:sym typeface="Wingdings" pitchFamily="2" charset="2"/>
              </a:rPr>
              <a:t>OH </a:t>
            </a:r>
            <a:r>
              <a:rPr lang="en-US" sz="1600" i="0" dirty="0">
                <a:solidFill>
                  <a:srgbClr val="C0C0C0"/>
                </a:solidFill>
                <a:sym typeface="Wingdings" pitchFamily="2" charset="2"/>
              </a:rPr>
              <a:t>+ 2 </a:t>
            </a:r>
            <a:r>
              <a:rPr lang="en-US" sz="1600" i="0" dirty="0" smtClean="0">
                <a:solidFill>
                  <a:srgbClr val="C0C0C0"/>
                </a:solidFill>
                <a:sym typeface="Wingdings" pitchFamily="2" charset="2"/>
              </a:rPr>
              <a:t>O</a:t>
            </a:r>
            <a:r>
              <a:rPr lang="en-US" sz="1600" i="0" baseline="-25000" dirty="0" smtClean="0">
                <a:solidFill>
                  <a:srgbClr val="C0C0C0"/>
                </a:solidFill>
                <a:sym typeface="Wingdings" pitchFamily="2" charset="2"/>
              </a:rPr>
              <a:t>2</a:t>
            </a:r>
            <a:endParaRPr lang="en-US" sz="1600" i="0" baseline="-25000" dirty="0">
              <a:sym typeface="Wingdings" pitchFamily="2" charset="2"/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936057" y="235305"/>
            <a:ext cx="7448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 dirty="0" smtClean="0">
                <a:solidFill>
                  <a:schemeClr val="accent2"/>
                </a:solidFill>
              </a:rPr>
              <a:t>Summary of Key Steps In Tropospheric O</a:t>
            </a:r>
            <a:r>
              <a:rPr lang="en-US" i="0" baseline="-25000" dirty="0" smtClean="0">
                <a:solidFill>
                  <a:schemeClr val="accent2"/>
                </a:solidFill>
              </a:rPr>
              <a:t>3</a:t>
            </a:r>
            <a:r>
              <a:rPr lang="en-US" i="0" dirty="0" smtClean="0">
                <a:solidFill>
                  <a:schemeClr val="accent2"/>
                </a:solidFill>
              </a:rPr>
              <a:t> Formation</a:t>
            </a:r>
            <a:endParaRPr lang="en-US" i="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3237" y="948691"/>
            <a:ext cx="32110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 smtClean="0">
                <a:solidFill>
                  <a:schemeClr val="tx1"/>
                </a:solidFill>
              </a:rPr>
              <a:t>An aside:</a:t>
            </a:r>
          </a:p>
          <a:p>
            <a:pPr algn="l"/>
            <a:endParaRPr lang="en-US" sz="1600" i="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How do you know which reactions can happen, and which ones cannot?</a:t>
            </a:r>
          </a:p>
          <a:p>
            <a:pPr algn="l"/>
            <a:endParaRPr lang="en-US" sz="1600" i="0" dirty="0" smtClean="0">
              <a:solidFill>
                <a:schemeClr val="tx1"/>
              </a:solidFill>
            </a:endParaRPr>
          </a:p>
          <a:p>
            <a:pPr algn="l"/>
            <a:r>
              <a:rPr lang="en-US" sz="1600" i="0" dirty="0" smtClean="0">
                <a:solidFill>
                  <a:schemeClr val="tx1"/>
                </a:solidFill>
              </a:rPr>
              <a:t>Myth:</a:t>
            </a:r>
          </a:p>
          <a:p>
            <a:pPr algn="l"/>
            <a:r>
              <a:rPr lang="en-US" sz="1600" i="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Obvious to chemists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i="0" dirty="0" smtClean="0">
                <a:solidFill>
                  <a:schemeClr val="tx1"/>
                </a:solidFill>
              </a:rPr>
              <a:t>Truth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- Not obvious at all</a:t>
            </a:r>
          </a:p>
          <a:p>
            <a:pPr algn="l"/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- Quantum theory pretty good only for  </a:t>
            </a:r>
            <a:r>
              <a:rPr lang="en-US" sz="1600" i="0" dirty="0" smtClean="0">
                <a:solidFill>
                  <a:schemeClr val="tx1"/>
                </a:solidFill>
              </a:rPr>
              <a:t>H + H</a:t>
            </a:r>
            <a:r>
              <a:rPr lang="en-US" sz="1600" i="0" baseline="-25000" dirty="0" smtClean="0">
                <a:solidFill>
                  <a:schemeClr val="tx1"/>
                </a:solidFill>
              </a:rPr>
              <a:t>2</a:t>
            </a:r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r>
              <a:rPr lang="en-US" sz="1600" i="0" dirty="0" smtClean="0">
                <a:solidFill>
                  <a:schemeClr val="tx1"/>
                </a:solidFill>
                <a:sym typeface="Wingdings" pitchFamily="2" charset="2"/>
              </a:rPr>
              <a:t> H</a:t>
            </a:r>
            <a:r>
              <a:rPr lang="en-US" sz="1600" i="0" baseline="-25000" dirty="0" smtClean="0">
                <a:solidFill>
                  <a:schemeClr val="tx1"/>
                </a:solidFill>
                <a:sym typeface="Wingdings" pitchFamily="2" charset="2"/>
              </a:rPr>
              <a:t>2</a:t>
            </a:r>
            <a:r>
              <a:rPr lang="en-US" sz="1600" i="0" dirty="0" smtClean="0">
                <a:solidFill>
                  <a:schemeClr val="tx1"/>
                </a:solidFill>
                <a:sym typeface="Wingdings" pitchFamily="2" charset="2"/>
              </a:rPr>
              <a:t> + H</a:t>
            </a:r>
          </a:p>
          <a:p>
            <a:pPr algn="l"/>
            <a:endParaRPr lang="en-US" sz="1600" i="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  <a:sym typeface="Wingdings" pitchFamily="2" charset="2"/>
              </a:rPr>
              <a:t> Most knowledge is semi-empirical, from lab experiments and from statistical thermodynamics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5638800" cy="457200"/>
          </a:xfrm>
          <a:noFill/>
        </p:spPr>
        <p:txBody>
          <a:bodyPr/>
          <a:lstStyle/>
          <a:p>
            <a:fld id="{8783DC64-70CC-4D3E-8698-BCB949847D1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28600" y="1371600"/>
            <a:ext cx="83820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rgbClr val="800000"/>
                </a:solidFill>
              </a:rPr>
              <a:t>Initiation by photo-oxidation</a:t>
            </a:r>
          </a:p>
          <a:p>
            <a:pPr lvl="1" algn="l"/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dirty="0"/>
              <a:t> + h</a:t>
            </a:r>
            <a:r>
              <a:rPr lang="en-US" sz="1800" dirty="0">
                <a:sym typeface="Symbol" pitchFamily="18" charset="2"/>
              </a:rPr>
              <a:t> </a:t>
            </a:r>
            <a:r>
              <a:rPr lang="en-US" sz="1800" dirty="0">
                <a:solidFill>
                  <a:srgbClr val="B2B2B2"/>
                </a:solidFill>
                <a:sym typeface="Symbol" pitchFamily="18" charset="2"/>
              </a:rPr>
              <a:t>+ H</a:t>
            </a:r>
            <a:r>
              <a:rPr lang="en-US" sz="1800" baseline="-25000" dirty="0">
                <a:solidFill>
                  <a:srgbClr val="B2B2B2"/>
                </a:solidFill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B2B2B2"/>
                </a:solidFill>
                <a:sym typeface="Symbol" pitchFamily="18" charset="2"/>
              </a:rPr>
              <a:t>O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>
                <a:sym typeface="Wingdings" pitchFamily="2" charset="2"/>
              </a:rPr>
              <a:t> 2 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baseline="-25000" dirty="0">
                <a:sym typeface="Wingdings" pitchFamily="2" charset="2"/>
              </a:rPr>
              <a:t>	                              </a:t>
            </a:r>
            <a:r>
              <a:rPr lang="en-US" sz="1800" baseline="-25000" dirty="0" smtClean="0">
                <a:sym typeface="Wingdings" pitchFamily="2" charset="2"/>
              </a:rPr>
              <a:t>  </a:t>
            </a:r>
            <a:r>
              <a:rPr lang="en-US" sz="1800" dirty="0">
                <a:sym typeface="Wingdings" pitchFamily="2" charset="2"/>
              </a:rPr>
              <a:t>-1             +2                </a:t>
            </a:r>
            <a:r>
              <a:rPr lang="en-US" sz="1800" dirty="0" err="1" smtClean="0">
                <a:sym typeface="Wingdings" pitchFamily="2" charset="2"/>
              </a:rPr>
              <a:t>na</a:t>
            </a:r>
            <a:endParaRPr lang="en-US" sz="1800" baseline="-250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+ RH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 + M</a:t>
            </a:r>
            <a:r>
              <a:rPr lang="en-US" sz="1800" dirty="0">
                <a:sym typeface="Wingdings" pitchFamily="2" charset="2"/>
              </a:rPr>
              <a:t>  ROO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H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O + M</a:t>
            </a:r>
            <a:r>
              <a:rPr lang="en-US" sz="1800" dirty="0">
                <a:sym typeface="Wingdings" pitchFamily="2" charset="2"/>
              </a:rPr>
              <a:t>        </a:t>
            </a:r>
            <a:r>
              <a:rPr lang="en-US" sz="1800" dirty="0" smtClean="0">
                <a:sym typeface="Wingdings" pitchFamily="2" charset="2"/>
              </a:rPr>
              <a:t> 0               </a:t>
            </a:r>
            <a:r>
              <a:rPr lang="en-US" sz="1800" dirty="0">
                <a:sym typeface="Wingdings" pitchFamily="2" charset="2"/>
              </a:rPr>
              <a:t>0  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endParaRPr lang="en-US" sz="1800" b="1" dirty="0">
              <a:solidFill>
                <a:srgbClr val="800000"/>
              </a:solidFill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Partitioning by </a:t>
            </a:r>
            <a:r>
              <a:rPr lang="en-US" sz="1800" dirty="0" err="1">
                <a:solidFill>
                  <a:srgbClr val="800000"/>
                </a:solidFill>
                <a:sym typeface="Wingdings" pitchFamily="2" charset="2"/>
              </a:rPr>
              <a:t>NOx</a:t>
            </a:r>
            <a:endParaRPr lang="en-US" sz="1800" dirty="0">
              <a:solidFill>
                <a:srgbClr val="800000"/>
              </a:solidFill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ROO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NO  RO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NO</a:t>
            </a:r>
            <a:r>
              <a:rPr lang="en-US" sz="1800" baseline="-25000" dirty="0">
                <a:sym typeface="Wingdings" pitchFamily="2" charset="2"/>
              </a:rPr>
              <a:t>2                                          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baseline="-25000" dirty="0" smtClean="0">
                <a:sym typeface="Wingdings" pitchFamily="2" charset="2"/>
              </a:rPr>
              <a:t>   </a:t>
            </a:r>
            <a:r>
              <a:rPr lang="en-US" sz="1800" dirty="0" smtClean="0">
                <a:sym typeface="Wingdings" pitchFamily="2" charset="2"/>
              </a:rPr>
              <a:t>+1                </a:t>
            </a:r>
            <a:r>
              <a:rPr lang="en-US" sz="1800" dirty="0">
                <a:sym typeface="Wingdings" pitchFamily="2" charset="2"/>
              </a:rPr>
              <a:t>0               </a:t>
            </a:r>
            <a:r>
              <a:rPr lang="en-US" sz="1800" dirty="0" smtClean="0">
                <a:sym typeface="Wingdings" pitchFamily="2" charset="2"/>
              </a:rPr>
              <a:t> 0</a:t>
            </a:r>
            <a:endParaRPr lang="en-US" sz="1800" baseline="-250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NO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+ </a:t>
            </a:r>
            <a:r>
              <a:rPr lang="en-US" sz="1800" dirty="0"/>
              <a:t>h</a:t>
            </a:r>
            <a:r>
              <a:rPr lang="en-US" sz="1800" dirty="0">
                <a:sym typeface="Symbol" pitchFamily="18" charset="2"/>
              </a:rPr>
              <a:t>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 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+ NO                             </a:t>
            </a:r>
            <a:r>
              <a:rPr lang="en-US" sz="1800" dirty="0" smtClean="0">
                <a:sym typeface="Wingdings" pitchFamily="2" charset="2"/>
              </a:rPr>
              <a:t>   </a:t>
            </a:r>
            <a:r>
              <a:rPr lang="en-US" sz="1800" dirty="0">
                <a:sym typeface="Wingdings" pitchFamily="2" charset="2"/>
              </a:rPr>
              <a:t>0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r>
              <a:rPr lang="en-US" sz="1800" dirty="0">
                <a:sym typeface="Wingdings" pitchFamily="2" charset="2"/>
              </a:rPr>
              <a:t>                </a:t>
            </a:r>
            <a:r>
              <a:rPr lang="en-US" sz="1800" dirty="0" smtClean="0">
                <a:sym typeface="Wingdings" pitchFamily="2" charset="2"/>
              </a:rPr>
              <a:t>0</a:t>
            </a:r>
            <a:endParaRPr lang="en-US" sz="18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NO + 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 NO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                                                        </a:t>
            </a:r>
            <a:r>
              <a:rPr lang="en-US" sz="1800" baseline="-25000" dirty="0" smtClean="0">
                <a:solidFill>
                  <a:srgbClr val="C0C0C0"/>
                </a:solidFill>
                <a:sym typeface="Wingdings" pitchFamily="2" charset="2"/>
              </a:rPr>
              <a:t>   </a:t>
            </a:r>
            <a:r>
              <a:rPr lang="en-US" sz="1800" dirty="0">
                <a:sym typeface="Wingdings" pitchFamily="2" charset="2"/>
              </a:rPr>
              <a:t>0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r>
              <a:rPr lang="en-US" sz="1800" dirty="0">
                <a:sym typeface="Wingdings" pitchFamily="2" charset="2"/>
              </a:rPr>
              <a:t>                0</a:t>
            </a:r>
          </a:p>
          <a:p>
            <a:pPr lvl="1" algn="l"/>
            <a:endParaRPr lang="en-US" sz="1800" dirty="0"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Propagation</a:t>
            </a:r>
          </a:p>
          <a:p>
            <a:pPr lvl="1" algn="l"/>
            <a:r>
              <a:rPr lang="en-US" sz="1800" dirty="0">
                <a:sym typeface="Wingdings" pitchFamily="2" charset="2"/>
              </a:rPr>
              <a:t>RO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 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R’CO                               </a:t>
            </a:r>
            <a:r>
              <a:rPr lang="en-US" sz="1800" dirty="0" smtClean="0">
                <a:sym typeface="Wingdings" pitchFamily="2" charset="2"/>
              </a:rPr>
              <a:t> 0               </a:t>
            </a:r>
            <a:r>
              <a:rPr lang="en-US" sz="1800" dirty="0">
                <a:sym typeface="Wingdings" pitchFamily="2" charset="2"/>
              </a:rPr>
              <a:t>0             </a:t>
            </a:r>
            <a:r>
              <a:rPr lang="en-US" sz="1800" dirty="0" smtClean="0">
                <a:sym typeface="Wingdings" pitchFamily="2" charset="2"/>
              </a:rPr>
              <a:t>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NO  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+ NO</a:t>
            </a:r>
            <a:r>
              <a:rPr lang="en-US" sz="1800" baseline="-25000" dirty="0">
                <a:sym typeface="Wingdings" pitchFamily="2" charset="2"/>
              </a:rPr>
              <a:t>2 </a:t>
            </a:r>
            <a:r>
              <a:rPr lang="en-US" sz="1800" dirty="0">
                <a:sym typeface="Wingdings" pitchFamily="2" charset="2"/>
              </a:rPr>
              <a:t>                              </a:t>
            </a:r>
            <a:r>
              <a:rPr lang="en-US" sz="1800" dirty="0" smtClean="0">
                <a:sym typeface="Wingdings" pitchFamily="2" charset="2"/>
              </a:rPr>
              <a:t>+1                </a:t>
            </a:r>
            <a:r>
              <a:rPr lang="en-US" sz="1800" dirty="0">
                <a:sym typeface="Wingdings" pitchFamily="2" charset="2"/>
              </a:rPr>
              <a:t>0             </a:t>
            </a:r>
            <a:r>
              <a:rPr lang="en-US" sz="1800" dirty="0" smtClean="0">
                <a:sym typeface="Wingdings" pitchFamily="2" charset="2"/>
              </a:rPr>
              <a:t>    </a:t>
            </a:r>
            <a:r>
              <a:rPr lang="en-US" sz="1800" dirty="0">
                <a:sym typeface="Wingdings" pitchFamily="2" charset="2"/>
              </a:rPr>
              <a:t>0</a:t>
            </a:r>
            <a:endParaRPr lang="en-US" sz="1800" baseline="-25000" dirty="0">
              <a:sym typeface="Wingdings" pitchFamily="2" charset="2"/>
            </a:endParaRPr>
          </a:p>
          <a:p>
            <a:pPr lvl="1" algn="l"/>
            <a:endParaRPr lang="en-US" sz="1800" dirty="0"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Termination</a:t>
            </a:r>
          </a:p>
          <a:p>
            <a:pPr lvl="1" algn="l"/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+ NO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M</a:t>
            </a:r>
            <a:r>
              <a:rPr lang="en-US" sz="1800" dirty="0">
                <a:sym typeface="Wingdings" pitchFamily="2" charset="2"/>
              </a:rPr>
              <a:t>  HNO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M                          </a:t>
            </a:r>
            <a:r>
              <a:rPr lang="en-US" sz="1800" dirty="0">
                <a:sym typeface="Wingdings" pitchFamily="2" charset="2"/>
              </a:rPr>
              <a:t> -1              -1                 -1</a:t>
            </a:r>
          </a:p>
          <a:p>
            <a:pPr lvl="1" algn="l"/>
            <a:r>
              <a:rPr lang="en-US" sz="1800" dirty="0">
                <a:sym typeface="Wingdings" pitchFamily="2" charset="2"/>
              </a:rPr>
              <a:t>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M</a:t>
            </a:r>
            <a:r>
              <a:rPr lang="en-US" sz="1800" dirty="0">
                <a:sym typeface="Wingdings" pitchFamily="2" charset="2"/>
              </a:rPr>
              <a:t>  H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 + M              </a:t>
            </a:r>
            <a:r>
              <a:rPr lang="en-US" sz="1800" dirty="0">
                <a:sym typeface="Wingdings" pitchFamily="2" charset="2"/>
              </a:rPr>
              <a:t>  </a:t>
            </a:r>
            <a:r>
              <a:rPr lang="en-US" sz="1800" dirty="0" smtClean="0">
                <a:sym typeface="Wingdings" pitchFamily="2" charset="2"/>
              </a:rPr>
              <a:t>0              </a:t>
            </a:r>
            <a:r>
              <a:rPr lang="en-US" sz="1800" dirty="0">
                <a:sym typeface="Wingdings" pitchFamily="2" charset="2"/>
              </a:rPr>
              <a:t>-2           </a:t>
            </a:r>
            <a:r>
              <a:rPr lang="en-US" sz="1800" dirty="0" smtClean="0">
                <a:sym typeface="Wingdings" pitchFamily="2" charset="2"/>
              </a:rPr>
              <a:t>  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 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+ 2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                                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-1              </a:t>
            </a:r>
            <a:r>
              <a:rPr lang="en-US" sz="1800" dirty="0">
                <a:sym typeface="Wingdings" pitchFamily="2" charset="2"/>
              </a:rPr>
              <a:t>-1          </a:t>
            </a:r>
            <a:r>
              <a:rPr lang="en-US" sz="1800" dirty="0" smtClean="0">
                <a:sym typeface="Wingdings" pitchFamily="2" charset="2"/>
              </a:rPr>
              <a:t>   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endParaRPr lang="en-US" sz="1800" baseline="-25000" dirty="0">
              <a:sym typeface="Wingdings" pitchFamily="2" charset="2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38735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   </a:t>
            </a:r>
            <a:r>
              <a:rPr lang="en-US" sz="200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009900"/>
                </a:solidFill>
              </a:rPr>
              <a:t>Ox</a:t>
            </a:r>
            <a:r>
              <a:rPr lang="en-US" sz="2000"/>
              <a:t>	      </a:t>
            </a: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FF0000"/>
                </a:solidFill>
              </a:rPr>
              <a:t>ROx</a:t>
            </a:r>
            <a:r>
              <a:rPr lang="en-US" sz="2000"/>
              <a:t>	</a:t>
            </a:r>
            <a:r>
              <a:rPr lang="en-US" sz="2000">
                <a:solidFill>
                  <a:srgbClr val="3333CC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3333CC"/>
                </a:solidFill>
              </a:rPr>
              <a:t>NOx</a:t>
            </a:r>
          </a:p>
          <a:p>
            <a:r>
              <a:rPr lang="en-US" sz="2000" b="1" baseline="30000"/>
              <a:t>_______________________________________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419600" y="152400"/>
            <a:ext cx="4545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rgbClr val="009900"/>
                </a:solidFill>
              </a:rPr>
              <a:t>Ox </a:t>
            </a:r>
            <a:r>
              <a:rPr lang="en-US" sz="1600" dirty="0" smtClean="0">
                <a:solidFill>
                  <a:srgbClr val="009900"/>
                </a:solidFill>
                <a:cs typeface="Arial" pitchFamily="34" charset="0"/>
              </a:rPr>
              <a:t>≡</a:t>
            </a:r>
            <a:r>
              <a:rPr lang="en-US" sz="1600" dirty="0" smtClean="0">
                <a:solidFill>
                  <a:srgbClr val="009900"/>
                </a:solidFill>
              </a:rPr>
              <a:t> NO</a:t>
            </a:r>
            <a:r>
              <a:rPr lang="en-US" sz="1600" baseline="-25000" dirty="0" smtClean="0">
                <a:solidFill>
                  <a:srgbClr val="009900"/>
                </a:solidFill>
              </a:rPr>
              <a:t>2</a:t>
            </a:r>
            <a:r>
              <a:rPr lang="en-US" sz="1600" dirty="0" smtClean="0">
                <a:solidFill>
                  <a:srgbClr val="009900"/>
                </a:solidFill>
              </a:rPr>
              <a:t> </a:t>
            </a:r>
            <a:r>
              <a:rPr lang="en-US" sz="1600" dirty="0">
                <a:solidFill>
                  <a:srgbClr val="009900"/>
                </a:solidFill>
              </a:rPr>
              <a:t>+ O</a:t>
            </a:r>
            <a:r>
              <a:rPr lang="en-US" sz="1600" baseline="-25000" dirty="0">
                <a:solidFill>
                  <a:srgbClr val="009900"/>
                </a:solidFill>
              </a:rPr>
              <a:t>3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          </a:t>
            </a:r>
            <a:r>
              <a:rPr lang="en-US" sz="1600" dirty="0" err="1">
                <a:solidFill>
                  <a:srgbClr val="FF0000"/>
                </a:solidFill>
              </a:rPr>
              <a:t>ROx</a:t>
            </a:r>
            <a:r>
              <a:rPr lang="en-US" sz="1600" dirty="0">
                <a:solidFill>
                  <a:srgbClr val="FF0000"/>
                </a:solidFill>
              </a:rPr>
              <a:t> ≡ OH + HOO + RO + ROO</a:t>
            </a:r>
          </a:p>
          <a:p>
            <a:r>
              <a:rPr lang="en-US" sz="1600" dirty="0">
                <a:solidFill>
                  <a:srgbClr val="3333CC"/>
                </a:solidFill>
              </a:rPr>
              <a:t>                                                 </a:t>
            </a:r>
            <a:r>
              <a:rPr lang="en-US" sz="1600" dirty="0" err="1">
                <a:solidFill>
                  <a:srgbClr val="3333CC"/>
                </a:solidFill>
              </a:rPr>
              <a:t>NOx</a:t>
            </a:r>
            <a:r>
              <a:rPr lang="en-US" sz="1600" dirty="0">
                <a:solidFill>
                  <a:srgbClr val="3333CC"/>
                </a:solidFill>
              </a:rPr>
              <a:t> ≡ NO + NO</a:t>
            </a:r>
            <a:r>
              <a:rPr lang="en-US" sz="1600" baseline="-25000" dirty="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12725" y="344488"/>
            <a:ext cx="333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3333CC"/>
                </a:solidFill>
              </a:rPr>
              <a:t>The 1-slide Mechanism</a:t>
            </a:r>
          </a:p>
        </p:txBody>
      </p:sp>
    </p:spTree>
    <p:extLst>
      <p:ext uri="{BB962C8B-B14F-4D97-AF65-F5344CB8AC3E}">
        <p14:creationId xmlns:p14="http://schemas.microsoft.com/office/powerpoint/2010/main" val="232622036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5638800" cy="457200"/>
          </a:xfrm>
          <a:noFill/>
        </p:spPr>
        <p:txBody>
          <a:bodyPr/>
          <a:lstStyle/>
          <a:p>
            <a:fld id="{8783DC64-70CC-4D3E-8698-BCB949847D1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28600" y="1371600"/>
            <a:ext cx="83820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rgbClr val="800000"/>
                </a:solidFill>
              </a:rPr>
              <a:t>Initiation by photo-oxidation</a:t>
            </a:r>
          </a:p>
          <a:p>
            <a:pPr lvl="1" algn="l"/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dirty="0"/>
              <a:t> + h</a:t>
            </a:r>
            <a:r>
              <a:rPr lang="en-US" sz="1800" dirty="0">
                <a:sym typeface="Symbol" pitchFamily="18" charset="2"/>
              </a:rPr>
              <a:t> </a:t>
            </a:r>
            <a:r>
              <a:rPr lang="en-US" sz="1800" dirty="0">
                <a:solidFill>
                  <a:srgbClr val="B2B2B2"/>
                </a:solidFill>
                <a:sym typeface="Symbol" pitchFamily="18" charset="2"/>
              </a:rPr>
              <a:t>+ H</a:t>
            </a:r>
            <a:r>
              <a:rPr lang="en-US" sz="1800" baseline="-25000" dirty="0">
                <a:solidFill>
                  <a:srgbClr val="B2B2B2"/>
                </a:solidFill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B2B2B2"/>
                </a:solidFill>
                <a:sym typeface="Symbol" pitchFamily="18" charset="2"/>
              </a:rPr>
              <a:t>O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>
                <a:sym typeface="Wingdings" pitchFamily="2" charset="2"/>
              </a:rPr>
              <a:t> 2 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baseline="-25000" dirty="0">
                <a:sym typeface="Wingdings" pitchFamily="2" charset="2"/>
              </a:rPr>
              <a:t>	                                 </a:t>
            </a:r>
            <a:r>
              <a:rPr lang="en-US" sz="1800" dirty="0">
                <a:sym typeface="Wingdings" pitchFamily="2" charset="2"/>
              </a:rPr>
              <a:t>-1             +2               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baseline="-250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+ RH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 + M</a:t>
            </a:r>
            <a:r>
              <a:rPr lang="en-US" sz="1800" dirty="0">
                <a:sym typeface="Wingdings" pitchFamily="2" charset="2"/>
              </a:rPr>
              <a:t>  ROO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H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O + M</a:t>
            </a:r>
            <a:r>
              <a:rPr lang="en-US" sz="1800" dirty="0">
                <a:sym typeface="Wingdings" pitchFamily="2" charset="2"/>
              </a:rPr>
              <a:t>        </a:t>
            </a:r>
            <a:r>
              <a:rPr lang="en-US" sz="1800" dirty="0" smtClean="0">
                <a:sym typeface="Wingdings" pitchFamily="2" charset="2"/>
              </a:rPr>
              <a:t>+1               </a:t>
            </a:r>
            <a:r>
              <a:rPr lang="en-US" sz="1800" dirty="0">
                <a:sym typeface="Wingdings" pitchFamily="2" charset="2"/>
              </a:rPr>
              <a:t>0  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endParaRPr lang="en-US" sz="1800" b="1" dirty="0">
              <a:solidFill>
                <a:srgbClr val="800000"/>
              </a:solidFill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Partitioning by </a:t>
            </a:r>
            <a:r>
              <a:rPr lang="en-US" sz="1800" dirty="0" err="1">
                <a:solidFill>
                  <a:srgbClr val="800000"/>
                </a:solidFill>
                <a:sym typeface="Wingdings" pitchFamily="2" charset="2"/>
              </a:rPr>
              <a:t>NOx</a:t>
            </a:r>
            <a:endParaRPr lang="en-US" sz="1800" dirty="0">
              <a:solidFill>
                <a:srgbClr val="800000"/>
              </a:solidFill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ROO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NO  RO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NO</a:t>
            </a:r>
            <a:r>
              <a:rPr lang="en-US" sz="1800" baseline="-25000" dirty="0">
                <a:sym typeface="Wingdings" pitchFamily="2" charset="2"/>
              </a:rPr>
              <a:t>2                                                 </a:t>
            </a:r>
            <a:r>
              <a:rPr lang="en-US" sz="1800" dirty="0">
                <a:sym typeface="Wingdings" pitchFamily="2" charset="2"/>
              </a:rPr>
              <a:t>0                0              </a:t>
            </a:r>
            <a:r>
              <a:rPr lang="en-US" sz="1800" dirty="0" smtClean="0">
                <a:sym typeface="Wingdings" pitchFamily="2" charset="2"/>
              </a:rPr>
              <a:t>  0</a:t>
            </a:r>
            <a:endParaRPr lang="en-US" sz="1800" baseline="-250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NO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+ </a:t>
            </a:r>
            <a:r>
              <a:rPr lang="en-US" sz="1800" dirty="0"/>
              <a:t>h</a:t>
            </a:r>
            <a:r>
              <a:rPr lang="en-US" sz="1800" dirty="0">
                <a:sym typeface="Symbol" pitchFamily="18" charset="2"/>
              </a:rPr>
              <a:t>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 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+ NO                                </a:t>
            </a:r>
            <a:r>
              <a:rPr lang="en-US" sz="1800" dirty="0" smtClean="0">
                <a:sym typeface="Wingdings" pitchFamily="2" charset="2"/>
              </a:rPr>
              <a:t>0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r>
              <a:rPr lang="en-US" sz="1800" dirty="0">
                <a:sym typeface="Wingdings" pitchFamily="2" charset="2"/>
              </a:rPr>
              <a:t>         </a:t>
            </a:r>
            <a:r>
              <a:rPr lang="en-US" sz="1800" dirty="0" smtClean="0">
                <a:sym typeface="Wingdings" pitchFamily="2" charset="2"/>
              </a:rPr>
              <a:t>      0</a:t>
            </a:r>
            <a:endParaRPr lang="en-US" sz="18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NO + 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 NO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                                                          </a:t>
            </a:r>
            <a:r>
              <a:rPr lang="en-US" sz="1800" baseline="-25000" dirty="0" smtClean="0">
                <a:solidFill>
                  <a:srgbClr val="C0C0C0"/>
                </a:solidFill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0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r>
              <a:rPr lang="en-US" sz="1800" dirty="0">
                <a:sym typeface="Wingdings" pitchFamily="2" charset="2"/>
              </a:rPr>
              <a:t>              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0</a:t>
            </a:r>
          </a:p>
          <a:p>
            <a:pPr lvl="1" algn="l"/>
            <a:endParaRPr lang="en-US" sz="1800" dirty="0"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Propagation</a:t>
            </a:r>
          </a:p>
          <a:p>
            <a:pPr lvl="1" algn="l"/>
            <a:r>
              <a:rPr lang="en-US" sz="1800" dirty="0">
                <a:sym typeface="Wingdings" pitchFamily="2" charset="2"/>
              </a:rPr>
              <a:t>RO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 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R’CO                              +1                0               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NO  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+ NO</a:t>
            </a:r>
            <a:r>
              <a:rPr lang="en-US" sz="1800" baseline="-25000" dirty="0">
                <a:sym typeface="Wingdings" pitchFamily="2" charset="2"/>
              </a:rPr>
              <a:t>2 </a:t>
            </a:r>
            <a:r>
              <a:rPr lang="en-US" sz="1800" dirty="0">
                <a:sym typeface="Wingdings" pitchFamily="2" charset="2"/>
              </a:rPr>
              <a:t>                                0                0                  0</a:t>
            </a:r>
            <a:endParaRPr lang="en-US" sz="1800" baseline="-25000" dirty="0">
              <a:sym typeface="Wingdings" pitchFamily="2" charset="2"/>
            </a:endParaRPr>
          </a:p>
          <a:p>
            <a:pPr lvl="1" algn="l"/>
            <a:endParaRPr lang="en-US" sz="1800" dirty="0"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Termination</a:t>
            </a:r>
          </a:p>
          <a:p>
            <a:pPr lvl="1" algn="l"/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+ NO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M</a:t>
            </a:r>
            <a:r>
              <a:rPr lang="en-US" sz="1800" dirty="0">
                <a:sym typeface="Wingdings" pitchFamily="2" charset="2"/>
              </a:rPr>
              <a:t>  HNO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M                          </a:t>
            </a:r>
            <a:r>
              <a:rPr lang="en-US" sz="1800" dirty="0">
                <a:sym typeface="Wingdings" pitchFamily="2" charset="2"/>
              </a:rPr>
              <a:t> -1              -1                 -1</a:t>
            </a:r>
          </a:p>
          <a:p>
            <a:pPr lvl="1" algn="l"/>
            <a:r>
              <a:rPr lang="en-US" sz="1800" dirty="0">
                <a:sym typeface="Wingdings" pitchFamily="2" charset="2"/>
              </a:rPr>
              <a:t>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M</a:t>
            </a:r>
            <a:r>
              <a:rPr lang="en-US" sz="1800" dirty="0">
                <a:sym typeface="Wingdings" pitchFamily="2" charset="2"/>
              </a:rPr>
              <a:t>  H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 + M              </a:t>
            </a:r>
            <a:r>
              <a:rPr lang="en-US" sz="1800" dirty="0">
                <a:sym typeface="Wingdings" pitchFamily="2" charset="2"/>
              </a:rPr>
              <a:t> -2              -2  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 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+ 2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                                </a:t>
            </a:r>
            <a:r>
              <a:rPr lang="en-US" sz="1800" dirty="0">
                <a:sym typeface="Wingdings" pitchFamily="2" charset="2"/>
              </a:rPr>
              <a:t> -2              -1  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endParaRPr lang="en-US" sz="1800" baseline="-25000" dirty="0">
              <a:sym typeface="Wingdings" pitchFamily="2" charset="2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38735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    </a:t>
            </a:r>
            <a:r>
              <a:rPr lang="en-US" sz="2000" dirty="0" err="1" smtClean="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009900"/>
                </a:solidFill>
              </a:rPr>
              <a:t>Oy</a:t>
            </a:r>
            <a:r>
              <a:rPr lang="en-US" sz="2000" dirty="0"/>
              <a:t>	     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</a:rPr>
              <a:t>ROx</a:t>
            </a: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chemeClr val="accent2"/>
                </a:solidFill>
              </a:rPr>
              <a:t>NOx</a:t>
            </a:r>
            <a:endParaRPr lang="en-US" sz="2000" dirty="0">
              <a:solidFill>
                <a:schemeClr val="accent2"/>
              </a:solidFill>
            </a:endParaRPr>
          </a:p>
          <a:p>
            <a:r>
              <a:rPr lang="en-US" sz="2000" b="1" baseline="30000" dirty="0"/>
              <a:t>_______________________________________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419600" y="152400"/>
            <a:ext cx="4545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9900"/>
                </a:solidFill>
              </a:rPr>
              <a:t>Oy</a:t>
            </a:r>
            <a:r>
              <a:rPr lang="en-US" sz="1600" b="1" dirty="0" smtClean="0">
                <a:solidFill>
                  <a:srgbClr val="009900"/>
                </a:solidFill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  <a:cs typeface="Arial" pitchFamily="34" charset="0"/>
              </a:rPr>
              <a:t>≡</a:t>
            </a:r>
            <a:r>
              <a:rPr lang="en-US" sz="1600" b="1" dirty="0" smtClean="0">
                <a:solidFill>
                  <a:srgbClr val="009900"/>
                </a:solidFill>
              </a:rPr>
              <a:t> ROO</a:t>
            </a:r>
            <a:r>
              <a:rPr lang="en-US" sz="1600" b="1" baseline="-25000" dirty="0" smtClean="0">
                <a:solidFill>
                  <a:srgbClr val="009900"/>
                </a:solidFill>
              </a:rPr>
              <a:t> </a:t>
            </a:r>
            <a:r>
              <a:rPr lang="en-US" sz="1600" b="1" dirty="0" smtClean="0">
                <a:solidFill>
                  <a:srgbClr val="009900"/>
                </a:solidFill>
              </a:rPr>
              <a:t>+ HOO + NO</a:t>
            </a:r>
            <a:r>
              <a:rPr lang="en-US" sz="1600" b="1" baseline="-25000" dirty="0" smtClean="0">
                <a:solidFill>
                  <a:srgbClr val="009900"/>
                </a:solidFill>
              </a:rPr>
              <a:t>2</a:t>
            </a:r>
            <a:r>
              <a:rPr lang="en-US" sz="1600" b="1" dirty="0" smtClean="0">
                <a:solidFill>
                  <a:srgbClr val="009900"/>
                </a:solidFill>
              </a:rPr>
              <a:t> </a:t>
            </a:r>
            <a:r>
              <a:rPr lang="en-US" sz="1600" b="1" dirty="0">
                <a:solidFill>
                  <a:srgbClr val="009900"/>
                </a:solidFill>
              </a:rPr>
              <a:t>+ O</a:t>
            </a:r>
            <a:r>
              <a:rPr lang="en-US" sz="1600" b="1" baseline="-25000" dirty="0">
                <a:solidFill>
                  <a:srgbClr val="009900"/>
                </a:solidFill>
              </a:rPr>
              <a:t>3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          </a:t>
            </a:r>
            <a:r>
              <a:rPr lang="en-US" sz="1600" dirty="0" err="1">
                <a:solidFill>
                  <a:srgbClr val="FF0000"/>
                </a:solidFill>
              </a:rPr>
              <a:t>ROx</a:t>
            </a:r>
            <a:r>
              <a:rPr lang="en-US" sz="1600" dirty="0">
                <a:solidFill>
                  <a:srgbClr val="FF0000"/>
                </a:solidFill>
              </a:rPr>
              <a:t> ≡ OH + HOO + RO + ROO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                                                 </a:t>
            </a:r>
            <a:r>
              <a:rPr lang="en-US" sz="1600" dirty="0" err="1">
                <a:solidFill>
                  <a:schemeClr val="accent2"/>
                </a:solidFill>
              </a:rPr>
              <a:t>NOx</a:t>
            </a:r>
            <a:r>
              <a:rPr lang="en-US" sz="1600" dirty="0">
                <a:solidFill>
                  <a:schemeClr val="accent2"/>
                </a:solidFill>
              </a:rPr>
              <a:t> ≡ NO + NO</a:t>
            </a:r>
            <a:r>
              <a:rPr lang="en-US" sz="1600" baseline="-250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12725" y="344488"/>
            <a:ext cx="333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2"/>
                </a:solidFill>
              </a:rPr>
              <a:t>The 1-slide Mechanism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Hydrocarbon Emissions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C00000"/>
                </a:solidFill>
              </a:rPr>
              <a:t>Tg</a:t>
            </a:r>
            <a:r>
              <a:rPr lang="en-US" dirty="0" smtClean="0">
                <a:solidFill>
                  <a:srgbClr val="C00000"/>
                </a:solidFill>
              </a:rPr>
              <a:t> C yr</a:t>
            </a:r>
            <a:r>
              <a:rPr lang="en-US" baseline="30000" dirty="0" smtClean="0">
                <a:solidFill>
                  <a:srgbClr val="C00000"/>
                </a:solidFill>
              </a:rPr>
              <a:t>-1</a:t>
            </a:r>
          </a:p>
        </p:txBody>
      </p:sp>
      <p:graphicFrame>
        <p:nvGraphicFramePr>
          <p:cNvPr id="327676" name="Group 102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458200" cy="3352801"/>
        </p:xfrm>
        <a:graphic>
          <a:graphicData uri="http://schemas.openxmlformats.org/drawingml/2006/table">
            <a:tbl>
              <a:tblPr/>
              <a:tblGrid>
                <a:gridCol w="1063458"/>
                <a:gridCol w="841542"/>
                <a:gridCol w="871119"/>
                <a:gridCol w="661570"/>
                <a:gridCol w="661570"/>
                <a:gridCol w="661570"/>
                <a:gridCol w="661570"/>
                <a:gridCol w="661570"/>
                <a:gridCol w="661570"/>
                <a:gridCol w="873334"/>
                <a:gridCol w="839327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Isoprene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Terpenes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Benzene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Toluene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Fossil fuel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Biomass burning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Vegetation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503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Oceans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503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E646D45-0760-4972-A614-149CC811AD1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5690" name="Text Box 1021"/>
          <p:cNvSpPr txBox="1">
            <a:spLocks noChangeArrowheads="1"/>
          </p:cNvSpPr>
          <p:nvPr/>
        </p:nvSpPr>
        <p:spPr bwMode="auto">
          <a:xfrm>
            <a:off x="457200" y="6172200"/>
            <a:ext cx="1189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Ehhalt, 1999</a:t>
            </a:r>
          </a:p>
        </p:txBody>
      </p:sp>
      <p:sp>
        <p:nvSpPr>
          <p:cNvPr id="25691" name="Text Box 1022"/>
          <p:cNvSpPr txBox="1">
            <a:spLocks noChangeArrowheads="1"/>
          </p:cNvSpPr>
          <p:nvPr/>
        </p:nvSpPr>
        <p:spPr bwMode="auto">
          <a:xfrm>
            <a:off x="457200" y="5257800"/>
            <a:ext cx="6410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 ~ 500 – 600 Tg CH</a:t>
            </a:r>
            <a:r>
              <a:rPr lang="en-US" baseline="-25000">
                <a:solidFill>
                  <a:schemeClr val="tx1"/>
                </a:solidFill>
              </a:rPr>
              <a:t>4</a:t>
            </a:r>
            <a:r>
              <a:rPr lang="en-US">
                <a:solidFill>
                  <a:schemeClr val="tx1"/>
                </a:solidFill>
              </a:rPr>
              <a:t> yr</a:t>
            </a:r>
            <a:r>
              <a:rPr lang="en-US" baseline="30000">
                <a:solidFill>
                  <a:schemeClr val="tx1"/>
                </a:solidFill>
              </a:rPr>
              <a:t>-1          </a:t>
            </a:r>
            <a:r>
              <a:rPr lang="en-US">
                <a:solidFill>
                  <a:schemeClr val="tx1"/>
                </a:solidFill>
              </a:rPr>
              <a:t>[IPCC, 2001]</a:t>
            </a:r>
            <a:endParaRPr lang="en-US" baseline="30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983E6C-0E74-4C08-AB7D-C6FBEAA9AB12}" type="slidenum">
              <a:rPr lang="en-US"/>
              <a:pPr/>
              <a:t>26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Tropospheric Chemical Mechanisms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914" y="1172570"/>
            <a:ext cx="77724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A50021"/>
                </a:solidFill>
              </a:rPr>
              <a:t>Heuristic:</a:t>
            </a:r>
            <a:endParaRPr lang="en-US" sz="1800" dirty="0" smtClean="0"/>
          </a:p>
          <a:p>
            <a:pPr lvl="2" eaLnBrk="1" hangingPunct="1">
              <a:buFontTx/>
              <a:buNone/>
            </a:pPr>
            <a:r>
              <a:rPr lang="en-US" sz="1600" dirty="0" smtClean="0"/>
              <a:t>~10 reactions		[</a:t>
            </a:r>
            <a:r>
              <a:rPr lang="en-US" sz="1600" i="1" dirty="0" smtClean="0"/>
              <a:t>here, or Seinfeld and </a:t>
            </a:r>
            <a:r>
              <a:rPr lang="en-US" sz="1600" i="1" dirty="0" err="1" smtClean="0"/>
              <a:t>Pandis</a:t>
            </a:r>
            <a:r>
              <a:rPr lang="en-US" sz="1600" i="1" dirty="0" smtClean="0"/>
              <a:t>, 1997</a:t>
            </a:r>
            <a:r>
              <a:rPr lang="en-US" sz="1600" dirty="0" smtClean="0"/>
              <a:t>]</a:t>
            </a:r>
          </a:p>
          <a:p>
            <a:pPr lvl="2"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A50021"/>
                </a:solidFill>
              </a:rPr>
              <a:t>Typical 3D model used for air quality:  </a:t>
            </a:r>
          </a:p>
          <a:p>
            <a:pPr lvl="2" eaLnBrk="1" hangingPunct="1">
              <a:buFontTx/>
              <a:buNone/>
            </a:pPr>
            <a:r>
              <a:rPr lang="en-US" sz="1600" dirty="0" smtClean="0"/>
              <a:t>100 - 300 reactions</a:t>
            </a:r>
          </a:p>
          <a:p>
            <a:pPr lvl="2" eaLnBrk="1" hangingPunct="1">
              <a:buFontTx/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400" dirty="0" smtClean="0"/>
              <a:t>CB-IV, CB-V</a:t>
            </a:r>
            <a:r>
              <a:rPr lang="en-US" sz="1400" dirty="0"/>
              <a:t>	</a:t>
            </a:r>
            <a:r>
              <a:rPr lang="en-US" sz="1400" dirty="0" smtClean="0"/>
              <a:t>	[</a:t>
            </a:r>
            <a:r>
              <a:rPr lang="en-US" sz="1400" i="1" dirty="0" err="1"/>
              <a:t>Gery</a:t>
            </a:r>
            <a:r>
              <a:rPr lang="en-US" sz="1400" i="1" dirty="0"/>
              <a:t>, </a:t>
            </a:r>
            <a:r>
              <a:rPr lang="en-US" sz="1400" dirty="0" smtClean="0"/>
              <a:t>1989]</a:t>
            </a:r>
          </a:p>
          <a:p>
            <a:pPr lvl="2" eaLnBrk="1" hangingPunct="1">
              <a:buFontTx/>
              <a:buNone/>
            </a:pPr>
            <a:r>
              <a:rPr lang="en-US" sz="1400" dirty="0"/>
              <a:t>	</a:t>
            </a:r>
            <a:r>
              <a:rPr lang="en-US" sz="1400" dirty="0" smtClean="0"/>
              <a:t>	RADM</a:t>
            </a:r>
            <a:r>
              <a:rPr lang="en-US" sz="1400" dirty="0"/>
              <a:t>, RACM    	</a:t>
            </a:r>
            <a:r>
              <a:rPr lang="en-US" sz="1400" dirty="0" smtClean="0"/>
              <a:t>	[</a:t>
            </a:r>
            <a:r>
              <a:rPr lang="en-US" sz="1400" i="1" dirty="0" err="1"/>
              <a:t>Stockwell</a:t>
            </a:r>
            <a:r>
              <a:rPr lang="en-US" sz="1400" dirty="0"/>
              <a:t>, 1990; 1997]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400" dirty="0" smtClean="0"/>
              <a:t>		SAPRC99    </a:t>
            </a:r>
            <a:r>
              <a:rPr lang="en-US" sz="1400" dirty="0"/>
              <a:t>	</a:t>
            </a:r>
            <a:r>
              <a:rPr lang="en-US" sz="1400" dirty="0" smtClean="0"/>
              <a:t>	[</a:t>
            </a:r>
            <a:r>
              <a:rPr lang="en-US" sz="1400" i="1" dirty="0"/>
              <a:t>Carter</a:t>
            </a:r>
            <a:r>
              <a:rPr lang="en-US" sz="1400" dirty="0"/>
              <a:t>, 2000</a:t>
            </a:r>
            <a:r>
              <a:rPr lang="en-US" sz="1400" dirty="0" smtClean="0"/>
              <a:t>]</a:t>
            </a:r>
          </a:p>
          <a:p>
            <a:pPr lvl="2" eaLnBrk="1" hangingPunct="1">
              <a:buFontTx/>
              <a:buNone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A50021"/>
                </a:solidFill>
              </a:rPr>
              <a:t>Typical 0D (box) models used for sensitivity studies:</a:t>
            </a:r>
          </a:p>
          <a:p>
            <a:pPr lvl="2" eaLnBrk="1" hangingPunct="1">
              <a:buFontTx/>
              <a:buNone/>
            </a:pPr>
            <a:r>
              <a:rPr lang="en-US" sz="1400" dirty="0"/>
              <a:t>3</a:t>
            </a:r>
            <a:r>
              <a:rPr lang="en-US" sz="1400" dirty="0" smtClean="0"/>
              <a:t>,000 - 10,000 reactions</a:t>
            </a:r>
          </a:p>
          <a:p>
            <a:pPr lvl="2" eaLnBrk="1" hangingPunct="1">
              <a:buFontTx/>
              <a:buNone/>
            </a:pPr>
            <a:r>
              <a:rPr lang="en-US" sz="1400" dirty="0"/>
              <a:t>	</a:t>
            </a:r>
            <a:r>
              <a:rPr lang="en-US" sz="1400" dirty="0" smtClean="0"/>
              <a:t>	NCAR Master Mechanism [</a:t>
            </a:r>
            <a:r>
              <a:rPr lang="en-US" sz="1400" i="1" dirty="0" smtClean="0"/>
              <a:t>Madronich and Calvert, 1990</a:t>
            </a:r>
            <a:r>
              <a:rPr lang="en-US" sz="1400" dirty="0" smtClean="0"/>
              <a:t>]</a:t>
            </a:r>
          </a:p>
          <a:p>
            <a:pPr lvl="2" eaLnBrk="1" hangingPunct="1">
              <a:buFontTx/>
              <a:buNone/>
            </a:pPr>
            <a:r>
              <a:rPr lang="en-US" sz="1400" dirty="0"/>
              <a:t>	</a:t>
            </a:r>
            <a:r>
              <a:rPr lang="en-US" sz="1400" dirty="0" smtClean="0"/>
              <a:t>	Leeds Master Chemical Mechanism [</a:t>
            </a:r>
            <a:r>
              <a:rPr lang="en-US" sz="1400" i="1" dirty="0" err="1" smtClean="0"/>
              <a:t>Jenkin</a:t>
            </a:r>
            <a:r>
              <a:rPr lang="en-US" sz="1400" i="1" dirty="0" smtClean="0"/>
              <a:t> et al. 1997</a:t>
            </a:r>
            <a:r>
              <a:rPr lang="en-US" sz="1400" dirty="0" smtClean="0"/>
              <a:t>]</a:t>
            </a:r>
          </a:p>
          <a:p>
            <a:pPr lvl="2" eaLnBrk="1" hangingPunct="1">
              <a:buFontTx/>
              <a:buNone/>
            </a:pPr>
            <a:r>
              <a:rPr lang="en-US" sz="1400" dirty="0" smtClean="0"/>
              <a:t> </a:t>
            </a: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A50021"/>
                </a:solidFill>
              </a:rPr>
              <a:t>Fully explicit (computer-aided) mechanisms:</a:t>
            </a:r>
          </a:p>
          <a:p>
            <a:pPr lvl="2" eaLnBrk="1" hangingPunct="1">
              <a:buFontTx/>
              <a:buNone/>
            </a:pPr>
            <a:r>
              <a:rPr lang="en-US" sz="1400" dirty="0" smtClean="0"/>
              <a:t>10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 - 10</a:t>
            </a:r>
            <a:r>
              <a:rPr lang="en-US" sz="1400" baseline="30000" dirty="0" smtClean="0"/>
              <a:t>7</a:t>
            </a:r>
            <a:r>
              <a:rPr lang="en-US" sz="1400" dirty="0" smtClean="0"/>
              <a:t> reactions</a:t>
            </a:r>
          </a:p>
          <a:p>
            <a:pPr lvl="2" eaLnBrk="1" hangingPunct="1">
              <a:buFontTx/>
              <a:buNone/>
            </a:pPr>
            <a:r>
              <a:rPr lang="en-US" sz="1400" dirty="0"/>
              <a:t>	</a:t>
            </a:r>
            <a:r>
              <a:rPr lang="en-US" sz="1400" dirty="0" smtClean="0"/>
              <a:t>	GECKO-A 		[</a:t>
            </a:r>
            <a:r>
              <a:rPr lang="en-US" sz="1400" i="1" dirty="0" err="1" smtClean="0"/>
              <a:t>Aumont</a:t>
            </a:r>
            <a:r>
              <a:rPr lang="en-US" sz="1400" i="1" dirty="0" smtClean="0"/>
              <a:t> et al. 2005</a:t>
            </a:r>
            <a:r>
              <a:rPr lang="en-US" sz="1400" dirty="0" smtClean="0"/>
              <a:t>]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Atmospheric VOC’s: Hydrocarbons - 1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3553" y="1531961"/>
            <a:ext cx="46482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Alkanes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	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4</a:t>
            </a:r>
            <a:r>
              <a:rPr lang="en-US" dirty="0" smtClean="0"/>
              <a:t>H</a:t>
            </a:r>
            <a:r>
              <a:rPr lang="en-US" baseline="-25000" dirty="0" smtClean="0"/>
              <a:t>10</a:t>
            </a:r>
            <a:r>
              <a:rPr lang="en-US" dirty="0" smtClean="0"/>
              <a:t>		(2 isomers)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		(3 isomers)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14</a:t>
            </a:r>
            <a:r>
              <a:rPr lang="en-US" dirty="0" smtClean="0"/>
              <a:t>		(5 isomers)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7</a:t>
            </a:r>
            <a:r>
              <a:rPr lang="en-US" dirty="0" smtClean="0"/>
              <a:t>H</a:t>
            </a:r>
            <a:r>
              <a:rPr lang="en-US" baseline="-25000" dirty="0" smtClean="0"/>
              <a:t>16</a:t>
            </a:r>
            <a:r>
              <a:rPr lang="en-US" dirty="0" smtClean="0"/>
              <a:t>		(9 isomers)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18</a:t>
            </a:r>
            <a:r>
              <a:rPr lang="en-US" dirty="0" smtClean="0"/>
              <a:t>		(18 isomers)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….						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05400" y="1564944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methane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ethane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propane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butane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pentane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hexane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err="1" smtClean="0"/>
              <a:t>heptane</a:t>
            </a:r>
            <a:endParaRPr lang="en-US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octane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 smtClean="0"/>
              <a:t>….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2118" y="6221104"/>
            <a:ext cx="1897039" cy="457200"/>
          </a:xfrm>
          <a:noFill/>
        </p:spPr>
        <p:txBody>
          <a:bodyPr/>
          <a:lstStyle/>
          <a:p>
            <a:fld id="{3997783F-47A0-4D64-8E89-F2E0718107C0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Atmospheric VOC’s: Hydrocarbons - 2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47800"/>
            <a:ext cx="441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Alkenes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=CH</a:t>
            </a:r>
            <a:r>
              <a:rPr lang="en-US" sz="2000" baseline="-25000" dirty="0" smtClean="0"/>
              <a:t>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=CHCH</a:t>
            </a:r>
            <a:r>
              <a:rPr lang="en-US" sz="2000" baseline="-25000" dirty="0" smtClean="0"/>
              <a:t>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…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=C(CH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)CH=CH</a:t>
            </a:r>
            <a:r>
              <a:rPr lang="en-US" sz="2000" baseline="-25000" dirty="0" smtClean="0"/>
              <a:t>3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Aromatics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6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(CH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		</a:t>
            </a:r>
            <a:r>
              <a:rPr lang="en-US" sz="2000" dirty="0" smtClean="0"/>
              <a:t>(3 isomers)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…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Terpenes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16</a:t>
            </a:r>
            <a:endParaRPr lang="en-US" sz="2000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57063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err="1" smtClean="0"/>
              <a:t>ethene</a:t>
            </a:r>
            <a:r>
              <a:rPr lang="en-US" sz="2000" dirty="0" smtClean="0"/>
              <a:t> (ethylene)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err="1" smtClean="0"/>
              <a:t>propene</a:t>
            </a:r>
            <a:r>
              <a:rPr lang="en-US" sz="2000" dirty="0" smtClean="0"/>
              <a:t> (propylene)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…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2-methyl 1,3 butadiene (isoprene)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B</a:t>
            </a:r>
            <a:r>
              <a:rPr lang="en-US" sz="2000" dirty="0" smtClean="0"/>
              <a:t>enzene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T</a:t>
            </a:r>
            <a:r>
              <a:rPr lang="en-US" sz="2000" dirty="0" smtClean="0"/>
              <a:t>oluene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X</a:t>
            </a:r>
            <a:r>
              <a:rPr lang="en-US" sz="2000" dirty="0" smtClean="0"/>
              <a:t>ylenes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…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Symbol" pitchFamily="18" charset="2"/>
              </a:rPr>
              <a:t>a</a:t>
            </a:r>
            <a:r>
              <a:rPr lang="en-US" sz="2000" dirty="0" smtClean="0"/>
              <a:t>-</a:t>
            </a:r>
            <a:r>
              <a:rPr lang="en-US" sz="2000" dirty="0" err="1" smtClean="0"/>
              <a:t>pinine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Symbol" pitchFamily="18" charset="2"/>
              </a:rPr>
              <a:t>b</a:t>
            </a:r>
            <a:r>
              <a:rPr lang="en-US" sz="2000" dirty="0" smtClean="0"/>
              <a:t>-</a:t>
            </a:r>
            <a:r>
              <a:rPr lang="en-US" sz="2000" dirty="0" err="1" smtClean="0"/>
              <a:t>pinine</a:t>
            </a:r>
            <a:endParaRPr lang="en-US" sz="2000" dirty="0" smtClean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 smtClean="0"/>
              <a:t>…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7BF3F3D8-FF23-4265-A83C-40B65E7443A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VOC’s:</a:t>
            </a:r>
            <a:br>
              <a:rPr lang="en-US" dirty="0" smtClean="0"/>
            </a:br>
            <a:r>
              <a:rPr lang="en-US" dirty="0" smtClean="0"/>
              <a:t>Substituted Hydrocarbons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Alcohols, -OH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methanol,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OH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ethanol,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CH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OH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Aldehydes, -CHO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formaldehyde,CH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O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acetaldehyde,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CHO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C00000"/>
                </a:solidFill>
              </a:rPr>
              <a:t>Ketones</a:t>
            </a:r>
            <a:r>
              <a:rPr lang="en-US" sz="2000" dirty="0" smtClean="0">
                <a:solidFill>
                  <a:srgbClr val="C00000"/>
                </a:solidFill>
              </a:rPr>
              <a:t>, -CO-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acetone,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COCH</a:t>
            </a:r>
            <a:r>
              <a:rPr lang="en-US" sz="1800" baseline="-25000" dirty="0" smtClean="0"/>
              <a:t>3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MEK,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COCH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CH</a:t>
            </a:r>
            <a:r>
              <a:rPr lang="en-US" sz="1800" baseline="-25000" dirty="0" smtClean="0"/>
              <a:t>3</a:t>
            </a:r>
          </a:p>
          <a:p>
            <a:pPr lvl="1">
              <a:lnSpc>
                <a:spcPct val="80000"/>
              </a:lnSpc>
            </a:pPr>
            <a:endParaRPr lang="en-US" sz="1800" baseline="-25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Carboxylic acids, -CO(OH)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formic, HCO(OH)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acetic,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CO(OOH)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78657" y="1245359"/>
            <a:ext cx="44958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Organic </a:t>
            </a:r>
            <a:r>
              <a:rPr lang="en-US" sz="2000" dirty="0" err="1" smtClean="0">
                <a:solidFill>
                  <a:srgbClr val="C00000"/>
                </a:solidFill>
              </a:rPr>
              <a:t>hydroperoxides</a:t>
            </a:r>
            <a:r>
              <a:rPr lang="en-US" sz="2000" dirty="0" smtClean="0">
                <a:solidFill>
                  <a:srgbClr val="C00000"/>
                </a:solidFill>
              </a:rPr>
              <a:t>, -OOH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methyl </a:t>
            </a:r>
            <a:r>
              <a:rPr lang="en-US" sz="1800" dirty="0" err="1" smtClean="0"/>
              <a:t>hydroperoxide</a:t>
            </a:r>
            <a:r>
              <a:rPr lang="en-US" sz="1800" dirty="0" smtClean="0"/>
              <a:t>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(OOH)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Organic </a:t>
            </a:r>
            <a:r>
              <a:rPr lang="en-US" sz="2000" dirty="0" err="1" smtClean="0">
                <a:solidFill>
                  <a:srgbClr val="C00000"/>
                </a:solidFill>
              </a:rPr>
              <a:t>peroxy</a:t>
            </a:r>
            <a:r>
              <a:rPr lang="en-US" sz="2000" dirty="0" smtClean="0">
                <a:solidFill>
                  <a:srgbClr val="C00000"/>
                </a:solidFill>
              </a:rPr>
              <a:t> acids, -CO(OOH)</a:t>
            </a:r>
          </a:p>
          <a:p>
            <a:pPr lvl="1">
              <a:lnSpc>
                <a:spcPct val="80000"/>
              </a:lnSpc>
            </a:pPr>
            <a:r>
              <a:rPr lang="en-US" sz="1800" dirty="0" err="1" smtClean="0"/>
              <a:t>peracetic</a:t>
            </a:r>
            <a:r>
              <a:rPr lang="en-US" sz="1800" dirty="0" smtClean="0"/>
              <a:t>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CO(OOH)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Organic nitrates, -ONO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methyl nitrate,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(ONO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Ethyl nitrate,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CH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(ONO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C00000"/>
                </a:solidFill>
              </a:rPr>
              <a:t>Peroxy</a:t>
            </a:r>
            <a:r>
              <a:rPr lang="en-US" sz="2000" dirty="0" smtClean="0">
                <a:solidFill>
                  <a:srgbClr val="C00000"/>
                </a:solidFill>
              </a:rPr>
              <a:t> nitrates, -OONO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methyl </a:t>
            </a:r>
            <a:r>
              <a:rPr lang="en-US" sz="1800" dirty="0" err="1" smtClean="0"/>
              <a:t>peroxy</a:t>
            </a:r>
            <a:r>
              <a:rPr lang="en-US" sz="1800" dirty="0" smtClean="0"/>
              <a:t> nitrate,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(OONO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C00000"/>
                </a:solidFill>
              </a:rPr>
              <a:t>Acyl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peroxy</a:t>
            </a:r>
            <a:r>
              <a:rPr lang="en-US" sz="2000" dirty="0" smtClean="0">
                <a:solidFill>
                  <a:srgbClr val="C00000"/>
                </a:solidFill>
              </a:rPr>
              <a:t> nitrates, -CO(OONO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PAN, CH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CO(OONO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0861DEFF-415F-496E-9363-34A79F683D1F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Energetics of Oxygen in the Atmosphere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281113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latin typeface="Symbol" pitchFamily="18" charset="2"/>
              </a:rPr>
              <a:t>						</a:t>
            </a:r>
            <a:r>
              <a:rPr lang="en-US" sz="2000" smtClean="0">
                <a:latin typeface="Symbol" pitchFamily="18" charset="2"/>
              </a:rPr>
              <a:t>D</a:t>
            </a:r>
            <a:r>
              <a:rPr lang="en-US" sz="2000" i="1" smtClean="0"/>
              <a:t>H</a:t>
            </a:r>
            <a:r>
              <a:rPr lang="en-US" sz="2000" i="1" baseline="-25000" smtClean="0"/>
              <a:t>f </a:t>
            </a:r>
            <a:r>
              <a:rPr lang="en-US" sz="2000" smtClean="0"/>
              <a:t>(298K)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					kcal mol</a:t>
            </a:r>
            <a:r>
              <a:rPr lang="en-US" sz="2000" baseline="30000" smtClean="0"/>
              <a:t>-1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Excited atoms		O*(</a:t>
            </a:r>
            <a:r>
              <a:rPr lang="en-US" sz="2000" baseline="30000" smtClean="0"/>
              <a:t>1</a:t>
            </a:r>
            <a:r>
              <a:rPr lang="en-US" sz="2000" smtClean="0"/>
              <a:t>D)		104.9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Ground state atoms	O (</a:t>
            </a:r>
            <a:r>
              <a:rPr lang="en-US" sz="2000" baseline="30000" smtClean="0"/>
              <a:t>3</a:t>
            </a:r>
            <a:r>
              <a:rPr lang="en-US" sz="2000" smtClean="0"/>
              <a:t>P)		59.6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Ozone			O</a:t>
            </a:r>
            <a:r>
              <a:rPr lang="en-US" sz="2000" baseline="-25000" smtClean="0"/>
              <a:t>3</a:t>
            </a:r>
            <a:r>
              <a:rPr lang="en-US" sz="2000" smtClean="0"/>
              <a:t>		34.1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/>
              <a:t>Normal molecules	O</a:t>
            </a:r>
            <a:r>
              <a:rPr lang="en-US" sz="2000" baseline="-25000" smtClean="0"/>
              <a:t>2</a:t>
            </a:r>
            <a:r>
              <a:rPr lang="en-US" sz="2000" smtClean="0"/>
              <a:t>		0		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7A2719-247A-4093-BB1F-F8F36EDBE68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629400" y="4648200"/>
            <a:ext cx="1752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553200" y="3886200"/>
            <a:ext cx="1752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6553200" y="2895600"/>
            <a:ext cx="1752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Rectangle 8" descr="Wide downward diagonal"/>
          <p:cNvSpPr>
            <a:spLocks noChangeArrowheads="1"/>
          </p:cNvSpPr>
          <p:nvPr/>
        </p:nvSpPr>
        <p:spPr bwMode="auto">
          <a:xfrm>
            <a:off x="6629400" y="5334000"/>
            <a:ext cx="1676400" cy="152400"/>
          </a:xfrm>
          <a:prstGeom prst="rect">
            <a:avLst/>
          </a:prstGeom>
          <a:pattFill prst="wdDnDiag">
            <a:fgClr>
              <a:srgbClr val="000000"/>
            </a:fgClr>
            <a:bgClr>
              <a:srgbClr val="FFFFFF"/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8389938" y="2160588"/>
            <a:ext cx="0" cy="3200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650163" y="1371600"/>
            <a:ext cx="12382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Increasing</a:t>
            </a:r>
          </a:p>
          <a:p>
            <a:r>
              <a:rPr lang="en-US" sz="1800">
                <a:solidFill>
                  <a:srgbClr val="FF0000"/>
                </a:solidFill>
              </a:rPr>
              <a:t>stability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Hydrocarbon Reaction Patterns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Short-chain compounds tend to have unique behavior, and must be considered individually.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Longer-chain compounds are quite alike within each family (e.g. all </a:t>
            </a:r>
            <a:r>
              <a:rPr lang="en-US" sz="2400" dirty="0" err="1" smtClean="0"/>
              <a:t>aldehydes</a:t>
            </a:r>
            <a:r>
              <a:rPr lang="en-US" sz="2400" dirty="0" smtClean="0"/>
              <a:t>).  Kinetics and mechanisms can be adjusted for chain length and substitutions (structure-activity relations).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C15D2377-6AB7-4E9B-AA65-B552A53C729C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OH + Hydrocarbon Reactions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Abstraction of H</a:t>
            </a:r>
          </a:p>
          <a:p>
            <a:pPr lvl="1">
              <a:buFontTx/>
              <a:buNone/>
            </a:pPr>
            <a:r>
              <a:rPr lang="en-US" sz="2400" smtClean="0"/>
              <a:t>OH + CH</a:t>
            </a:r>
            <a:r>
              <a:rPr lang="en-US" sz="2400" baseline="-25000" smtClean="0"/>
              <a:t>3</a:t>
            </a: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Symbol" pitchFamily="18" charset="2"/>
              </a:rPr>
              <a:t></a:t>
            </a:r>
          </a:p>
          <a:p>
            <a:pPr lvl="1">
              <a:buFontTx/>
              <a:buNone/>
            </a:pPr>
            <a:r>
              <a:rPr lang="en-US" sz="2400" smtClean="0">
                <a:sym typeface="Symbol" pitchFamily="18" charset="2"/>
              </a:rPr>
              <a:t>…followed immediately by</a:t>
            </a:r>
          </a:p>
          <a:p>
            <a:pPr lvl="1">
              <a:buFontTx/>
              <a:buNone/>
            </a:pPr>
            <a:r>
              <a:rPr lang="en-US" sz="2400" smtClean="0">
                <a:sym typeface="Wingdings" pitchFamily="2" charset="2"/>
              </a:rPr>
              <a:t>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Symbol" pitchFamily="18" charset="2"/>
              </a:rPr>
              <a:t> + 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+ M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Symbol" pitchFamily="18" charset="2"/>
              </a:rPr>
              <a:t>OO + M</a:t>
            </a:r>
          </a:p>
          <a:p>
            <a:pPr lvl="1">
              <a:buFontTx/>
              <a:buNone/>
            </a:pPr>
            <a:endParaRPr lang="en-US" sz="2400" smtClean="0">
              <a:sym typeface="Symbol" pitchFamily="18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  <a:sym typeface="Symbol" pitchFamily="18" charset="2"/>
              </a:rPr>
              <a:t>Addition to double bonds</a:t>
            </a:r>
          </a:p>
          <a:p>
            <a:pPr lvl="1">
              <a:buFontTx/>
              <a:buNone/>
            </a:pPr>
            <a:r>
              <a:rPr lang="en-US" sz="2400" smtClean="0">
                <a:sym typeface="Symbol" pitchFamily="18" charset="2"/>
              </a:rPr>
              <a:t>OH + CH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=CH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(OH)CH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Symbol" pitchFamily="18" charset="2"/>
              </a:rPr>
              <a:t></a:t>
            </a:r>
          </a:p>
          <a:p>
            <a:pPr lvl="1">
              <a:buFontTx/>
              <a:buNone/>
            </a:pPr>
            <a:r>
              <a:rPr lang="en-US" sz="2400" smtClean="0">
                <a:sym typeface="Symbol" pitchFamily="18" charset="2"/>
              </a:rPr>
              <a:t>…followed immediately by</a:t>
            </a:r>
          </a:p>
          <a:p>
            <a:pPr lvl="1">
              <a:buFontTx/>
              <a:buNone/>
            </a:pPr>
            <a:r>
              <a:rPr lang="en-US" sz="2400" smtClean="0">
                <a:sym typeface="Wingdings" pitchFamily="2" charset="2"/>
              </a:rPr>
              <a:t>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(OH)CH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Symbol" pitchFamily="18" charset="2"/>
              </a:rPr>
              <a:t>+ 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+ M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(OH)CH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Symbol" pitchFamily="18" charset="2"/>
              </a:rPr>
              <a:t>OO + M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76E7C1DD-E26B-4902-A32C-8EB2F9878951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Atmospheric Organic Radicals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43434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Alkyl (carbon-centered)</a:t>
            </a:r>
          </a:p>
          <a:p>
            <a:pPr lvl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	       	methyl</a:t>
            </a:r>
          </a:p>
          <a:p>
            <a:pPr lvl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CH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	     	ethyl</a:t>
            </a:r>
          </a:p>
          <a:p>
            <a:pPr lvl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CH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CH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3	</a:t>
            </a:r>
            <a:r>
              <a:rPr lang="en-US" sz="2000" dirty="0" err="1" smtClean="0"/>
              <a:t>propyl</a:t>
            </a:r>
            <a:endParaRPr lang="en-US" sz="20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Peroxy</a:t>
            </a:r>
            <a:r>
              <a:rPr lang="en-US" sz="2400" dirty="0" smtClean="0">
                <a:solidFill>
                  <a:srgbClr val="C00000"/>
                </a:solidFill>
              </a:rPr>
              <a:t>, -OO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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OO</a:t>
            </a:r>
            <a:r>
              <a:rPr lang="en-US" sz="2000" dirty="0" smtClean="0">
                <a:sym typeface="Symbol" pitchFamily="18" charset="2"/>
              </a:rPr>
              <a:t>	    methyl </a:t>
            </a:r>
            <a:r>
              <a:rPr lang="en-US" sz="2000" dirty="0" err="1" smtClean="0">
                <a:sym typeface="Symbol" pitchFamily="18" charset="2"/>
              </a:rPr>
              <a:t>peroxy</a:t>
            </a:r>
            <a:endParaRPr lang="en-US" sz="2000" dirty="0" smtClean="0"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OO</a:t>
            </a:r>
            <a:r>
              <a:rPr lang="en-US" sz="2000" dirty="0" smtClean="0">
                <a:sym typeface="Symbol" pitchFamily="18" charset="2"/>
              </a:rPr>
              <a:t>    ethyl </a:t>
            </a:r>
            <a:r>
              <a:rPr lang="en-US" sz="2000" dirty="0" err="1" smtClean="0">
                <a:sym typeface="Symbol" pitchFamily="18" charset="2"/>
              </a:rPr>
              <a:t>peroxy</a:t>
            </a:r>
            <a:endParaRPr lang="en-US" sz="2000" dirty="0" smtClean="0">
              <a:sym typeface="Symbol" pitchFamily="18" charset="2"/>
            </a:endParaRPr>
          </a:p>
          <a:p>
            <a:pPr lvl="1">
              <a:buFontTx/>
              <a:buNone/>
            </a:pPr>
            <a:endParaRPr lang="en-US" sz="2000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95400"/>
            <a:ext cx="4191000" cy="4724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Alkoxy</a:t>
            </a:r>
            <a:r>
              <a:rPr lang="en-US" sz="2400" dirty="0" smtClean="0">
                <a:solidFill>
                  <a:srgbClr val="C00000"/>
                </a:solidFill>
              </a:rPr>
              <a:t>, -O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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dirty="0" smtClean="0">
                <a:sym typeface="Symbol" pitchFamily="18" charset="2"/>
              </a:rPr>
              <a:t>		</a:t>
            </a:r>
            <a:r>
              <a:rPr lang="en-US" sz="2000" dirty="0" err="1" smtClean="0">
                <a:sym typeface="Symbol" pitchFamily="18" charset="2"/>
              </a:rPr>
              <a:t>methoxy</a:t>
            </a:r>
            <a:endParaRPr lang="en-US" sz="2000" dirty="0" smtClean="0"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dirty="0" smtClean="0">
                <a:sym typeface="Symbol" pitchFamily="18" charset="2"/>
              </a:rPr>
              <a:t>		</a:t>
            </a:r>
            <a:r>
              <a:rPr lang="en-US" sz="2000" dirty="0" err="1" smtClean="0">
                <a:sym typeface="Symbol" pitchFamily="18" charset="2"/>
              </a:rPr>
              <a:t>ethoxy</a:t>
            </a:r>
            <a:endParaRPr lang="en-US" sz="2000" dirty="0" smtClean="0">
              <a:sym typeface="Symbol" pitchFamily="18" charset="2"/>
            </a:endParaRPr>
          </a:p>
          <a:p>
            <a:pPr lvl="1">
              <a:buFontTx/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Acyl</a:t>
            </a:r>
            <a:r>
              <a:rPr lang="en-US" sz="2400" dirty="0" smtClean="0">
                <a:solidFill>
                  <a:srgbClr val="C00000"/>
                </a:solidFill>
              </a:rPr>
              <a:t>, CO(OO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)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CO(OO</a:t>
            </a:r>
            <a:r>
              <a:rPr lang="en-US" sz="2000" dirty="0" smtClean="0">
                <a:sym typeface="Symbol" pitchFamily="18" charset="2"/>
              </a:rPr>
              <a:t>)	acetyl</a:t>
            </a:r>
          </a:p>
          <a:p>
            <a:pPr lvl="1">
              <a:buFontTx/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Criegee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smtClean="0">
                <a:solidFill>
                  <a:srgbClr val="C00000"/>
                </a:solidFill>
                <a:sym typeface="Symbol" pitchFamily="18" charset="2"/>
              </a:rPr>
              <a:t>C(OO)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dirty="0" smtClean="0"/>
              <a:t>CH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OO</a:t>
            </a:r>
            <a:r>
              <a:rPr lang="en-US" sz="2000" dirty="0" smtClean="0">
                <a:sym typeface="Symbol" pitchFamily="18" charset="2"/>
              </a:rPr>
              <a:t>	   from O</a:t>
            </a:r>
            <a:r>
              <a:rPr lang="en-US" sz="2000" baseline="-25000" dirty="0" smtClean="0">
                <a:sym typeface="Symbol" pitchFamily="18" charset="2"/>
              </a:rPr>
              <a:t>3</a:t>
            </a:r>
            <a:r>
              <a:rPr lang="en-US" sz="2000" dirty="0" smtClean="0">
                <a:sym typeface="Symbol" pitchFamily="18" charset="2"/>
              </a:rPr>
              <a:t> + C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H</a:t>
            </a:r>
            <a:r>
              <a:rPr lang="en-US" sz="2000" baseline="-25000" dirty="0" smtClean="0">
                <a:sym typeface="Symbol" pitchFamily="18" charset="2"/>
              </a:rPr>
              <a:t>4</a:t>
            </a:r>
            <a:endParaRPr lang="en-US" sz="2000" baseline="-25000" dirty="0" smtClean="0"/>
          </a:p>
          <a:p>
            <a:pPr lvl="1">
              <a:buFontTx/>
              <a:buNone/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>
                <a:sym typeface="Symbol" pitchFamily="18" charset="2"/>
              </a:rPr>
              <a:t></a:t>
            </a:r>
            <a:r>
              <a:rPr lang="en-US" sz="2000" dirty="0" smtClean="0"/>
              <a:t>CHOO</a:t>
            </a:r>
            <a:r>
              <a:rPr lang="en-US" sz="2000" dirty="0" smtClean="0">
                <a:sym typeface="Symbol" pitchFamily="18" charset="2"/>
              </a:rPr>
              <a:t>	   from O</a:t>
            </a:r>
            <a:r>
              <a:rPr lang="en-US" sz="2000" baseline="-25000" dirty="0" smtClean="0">
                <a:sym typeface="Symbol" pitchFamily="18" charset="2"/>
              </a:rPr>
              <a:t>3</a:t>
            </a:r>
            <a:r>
              <a:rPr lang="en-US" sz="2000" dirty="0" smtClean="0">
                <a:sym typeface="Symbol" pitchFamily="18" charset="2"/>
              </a:rPr>
              <a:t> + C</a:t>
            </a:r>
            <a:r>
              <a:rPr lang="en-US" sz="2000" baseline="-25000" dirty="0" smtClean="0">
                <a:sym typeface="Symbol" pitchFamily="18" charset="2"/>
              </a:rPr>
              <a:t>3</a:t>
            </a:r>
            <a:r>
              <a:rPr lang="en-US" sz="2000" dirty="0" smtClean="0">
                <a:sym typeface="Symbol" pitchFamily="18" charset="2"/>
              </a:rPr>
              <a:t>H</a:t>
            </a:r>
            <a:r>
              <a:rPr lang="en-US" sz="2000" baseline="-25000" dirty="0" smtClean="0">
                <a:sym typeface="Symbol" pitchFamily="18" charset="2"/>
              </a:rPr>
              <a:t>6</a:t>
            </a:r>
          </a:p>
          <a:p>
            <a:endParaRPr lang="en-US" sz="2400" dirty="0" smtClean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230DEA77-5A0E-4B6C-BEE5-EED4EC620F86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</a:t>
            </a:r>
            <a:r>
              <a:rPr lang="en-US" baseline="-25000" smtClean="0"/>
              <a:t>3</a:t>
            </a:r>
            <a:r>
              <a:rPr lang="en-US" smtClean="0"/>
              <a:t> + Hydrocarbon Reactions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Ozone addition across double bond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/>
              <a:t>O</a:t>
            </a:r>
            <a:r>
              <a:rPr lang="en-US" sz="2000" baseline="-25000" smtClean="0"/>
              <a:t>3</a:t>
            </a:r>
            <a:r>
              <a:rPr lang="en-US" sz="2000" smtClean="0"/>
              <a:t> + CH</a:t>
            </a:r>
            <a:r>
              <a:rPr lang="en-US" sz="2000" baseline="-25000" smtClean="0"/>
              <a:t>2</a:t>
            </a:r>
            <a:r>
              <a:rPr lang="en-US" sz="2000" smtClean="0"/>
              <a:t>=CH</a:t>
            </a:r>
            <a:r>
              <a:rPr lang="en-US" sz="2000" baseline="-25000" smtClean="0"/>
              <a:t>2</a:t>
            </a:r>
            <a:r>
              <a:rPr lang="en-US" sz="2000" smtClean="0"/>
              <a:t> </a:t>
            </a:r>
            <a:r>
              <a:rPr lang="en-US" sz="2000" smtClean="0">
                <a:sym typeface="Wingdings" pitchFamily="2" charset="2"/>
              </a:rPr>
              <a:t>   </a:t>
            </a:r>
            <a:r>
              <a:rPr lang="en-US" sz="2000" smtClean="0"/>
              <a:t>CH</a:t>
            </a:r>
            <a:r>
              <a:rPr lang="en-US" sz="2000" baseline="-25000" smtClean="0"/>
              <a:t>2</a:t>
            </a:r>
            <a:r>
              <a:rPr lang="en-US" sz="2000" smtClean="0"/>
              <a:t> – CH</a:t>
            </a:r>
            <a:r>
              <a:rPr lang="en-US" sz="2000" baseline="-25000" smtClean="0"/>
              <a:t>2</a:t>
            </a:r>
            <a:r>
              <a:rPr lang="en-US" sz="2000" smtClean="0">
                <a:sym typeface="Wingdings" pitchFamily="2" charset="2"/>
              </a:rPr>
              <a:t>  CH</a:t>
            </a:r>
            <a:r>
              <a:rPr lang="en-US" sz="2000" baseline="-25000" smtClean="0">
                <a:sym typeface="Wingdings" pitchFamily="2" charset="2"/>
              </a:rPr>
              <a:t>2</a:t>
            </a:r>
            <a:r>
              <a:rPr lang="en-US" sz="2000" smtClean="0">
                <a:sym typeface="Wingdings" pitchFamily="2" charset="2"/>
              </a:rPr>
              <a:t>O + (</a:t>
            </a:r>
            <a:r>
              <a:rPr lang="en-US" sz="2000" smtClean="0">
                <a:sym typeface="Symbol" pitchFamily="18" charset="2"/>
              </a:rPr>
              <a:t>CH</a:t>
            </a:r>
            <a:r>
              <a:rPr lang="en-US" sz="2000" baseline="-25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OO)*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sym typeface="Wingdings" pitchFamily="2" charset="2"/>
              </a:rPr>
              <a:t>Fate of excited </a:t>
            </a:r>
            <a:r>
              <a:rPr lang="en-US" sz="2000" smtClean="0">
                <a:sym typeface="Symbol" pitchFamily="18" charset="2"/>
              </a:rPr>
              <a:t>Criegee diradical:</a:t>
            </a:r>
            <a:endParaRPr lang="en-US" sz="200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sym typeface="Wingdings" pitchFamily="2" charset="2"/>
              </a:rPr>
              <a:t>(</a:t>
            </a:r>
            <a:r>
              <a:rPr lang="en-US" sz="2000" smtClean="0">
                <a:sym typeface="Symbol" pitchFamily="18" charset="2"/>
              </a:rPr>
              <a:t>CH</a:t>
            </a:r>
            <a:r>
              <a:rPr lang="en-US" sz="2000" baseline="-25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OO)*  </a:t>
            </a:r>
            <a:r>
              <a:rPr lang="en-US" sz="2000" smtClean="0">
                <a:sym typeface="Wingdings" pitchFamily="2" charset="2"/>
              </a:rPr>
              <a:t> CO + H</a:t>
            </a:r>
            <a:r>
              <a:rPr lang="en-US" sz="2000" baseline="-25000" smtClean="0">
                <a:sym typeface="Wingdings" pitchFamily="2" charset="2"/>
              </a:rPr>
              <a:t>2</a:t>
            </a:r>
            <a:r>
              <a:rPr lang="en-US" sz="2000" smtClean="0">
                <a:sym typeface="Wingdings" pitchFamily="2" charset="2"/>
              </a:rPr>
              <a:t>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sym typeface="Wingdings" pitchFamily="2" charset="2"/>
              </a:rPr>
              <a:t>			 CO</a:t>
            </a:r>
            <a:r>
              <a:rPr lang="en-US" sz="2000" baseline="-25000" smtClean="0">
                <a:sym typeface="Wingdings" pitchFamily="2" charset="2"/>
              </a:rPr>
              <a:t>2</a:t>
            </a:r>
            <a:r>
              <a:rPr lang="en-US" sz="2000" smtClean="0">
                <a:sym typeface="Wingdings" pitchFamily="2" charset="2"/>
              </a:rPr>
              <a:t> + H</a:t>
            </a:r>
            <a:r>
              <a:rPr lang="en-US" sz="2000" baseline="-25000" smtClean="0">
                <a:sym typeface="Wingdings" pitchFamily="2" charset="2"/>
              </a:rPr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sym typeface="Wingdings" pitchFamily="2" charset="2"/>
              </a:rPr>
              <a:t>			 CO</a:t>
            </a:r>
            <a:r>
              <a:rPr lang="en-US" sz="2000" baseline="-25000" smtClean="0">
                <a:sym typeface="Wingdings" pitchFamily="2" charset="2"/>
              </a:rPr>
              <a:t>2</a:t>
            </a:r>
            <a:r>
              <a:rPr lang="en-US" sz="2000" smtClean="0">
                <a:sym typeface="Wingdings" pitchFamily="2" charset="2"/>
              </a:rPr>
              <a:t> + 2 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sym typeface="Wingdings" pitchFamily="2" charset="2"/>
              </a:rPr>
              <a:t>			  …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sym typeface="Wingdings" pitchFamily="2" charset="2"/>
              </a:rPr>
              <a:t>		   + M	 </a:t>
            </a:r>
            <a:r>
              <a:rPr lang="en-US" sz="2000" smtClean="0">
                <a:sym typeface="Symbol" pitchFamily="18" charset="2"/>
              </a:rPr>
              <a:t>CH</a:t>
            </a:r>
            <a:r>
              <a:rPr lang="en-US" sz="2000" baseline="-25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OO     (stabilized Criegee diradical)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smtClean="0">
                <a:sym typeface="Symbol" pitchFamily="18" charset="2"/>
              </a:rPr>
              <a:t>CH</a:t>
            </a:r>
            <a:r>
              <a:rPr lang="en-US" sz="2000" baseline="-25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OO + (H</a:t>
            </a:r>
            <a:r>
              <a:rPr lang="en-US" sz="2000" baseline="-25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O, NO, NO</a:t>
            </a:r>
            <a:r>
              <a:rPr lang="en-US" sz="2000" baseline="-25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, SO</a:t>
            </a:r>
            <a:r>
              <a:rPr lang="en-US" sz="2000" baseline="-25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) </a:t>
            </a:r>
            <a:r>
              <a:rPr lang="en-US" sz="2000" smtClean="0">
                <a:sym typeface="Wingdings" pitchFamily="2" charset="2"/>
              </a:rPr>
              <a:t> Products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241F092C-731A-43F6-BADA-01B16C111B3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54864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971800" y="2133600"/>
            <a:ext cx="1136650" cy="625475"/>
            <a:chOff x="1776" y="1440"/>
            <a:chExt cx="716" cy="394"/>
          </a:xfrm>
        </p:grpSpPr>
        <p:sp>
          <p:nvSpPr>
            <p:cNvPr id="34823" name="Text Box 6"/>
            <p:cNvSpPr txBox="1">
              <a:spLocks noChangeArrowheads="1"/>
            </p:cNvSpPr>
            <p:nvPr/>
          </p:nvSpPr>
          <p:spPr bwMode="auto">
            <a:xfrm>
              <a:off x="2016" y="1440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 </a:t>
              </a:r>
            </a:p>
          </p:txBody>
        </p:sp>
        <p:sp>
          <p:nvSpPr>
            <p:cNvPr id="34824" name="Text Box 13"/>
            <p:cNvSpPr txBox="1">
              <a:spLocks noChangeArrowheads="1"/>
            </p:cNvSpPr>
            <p:nvPr/>
          </p:nvSpPr>
          <p:spPr bwMode="auto">
            <a:xfrm>
              <a:off x="1776" y="1584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 </a:t>
              </a:r>
            </a:p>
          </p:txBody>
        </p:sp>
        <p:sp>
          <p:nvSpPr>
            <p:cNvPr id="34825" name="Text Box 14"/>
            <p:cNvSpPr txBox="1">
              <a:spLocks noChangeArrowheads="1"/>
            </p:cNvSpPr>
            <p:nvPr/>
          </p:nvSpPr>
          <p:spPr bwMode="auto">
            <a:xfrm>
              <a:off x="2208" y="1584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 </a:t>
              </a:r>
            </a:p>
          </p:txBody>
        </p:sp>
        <p:sp>
          <p:nvSpPr>
            <p:cNvPr id="34826" name="Line 18"/>
            <p:cNvSpPr>
              <a:spLocks noChangeShapeType="1"/>
            </p:cNvSpPr>
            <p:nvPr/>
          </p:nvSpPr>
          <p:spPr bwMode="auto">
            <a:xfrm>
              <a:off x="2208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9"/>
            <p:cNvSpPr>
              <a:spLocks noChangeShapeType="1"/>
            </p:cNvSpPr>
            <p:nvPr/>
          </p:nvSpPr>
          <p:spPr bwMode="auto">
            <a:xfrm>
              <a:off x="2352" y="177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20"/>
            <p:cNvSpPr>
              <a:spLocks noChangeShapeType="1"/>
            </p:cNvSpPr>
            <p:nvPr/>
          </p:nvSpPr>
          <p:spPr bwMode="auto">
            <a:xfrm>
              <a:off x="1872" y="177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21"/>
            <p:cNvSpPr>
              <a:spLocks noChangeShapeType="1"/>
            </p:cNvSpPr>
            <p:nvPr/>
          </p:nvSpPr>
          <p:spPr bwMode="auto">
            <a:xfrm flipV="1">
              <a:off x="1968" y="1632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</a:t>
            </a:r>
            <a:r>
              <a:rPr lang="en-US" baseline="-25000" smtClean="0"/>
              <a:t>3</a:t>
            </a:r>
            <a:r>
              <a:rPr lang="en-US" smtClean="0"/>
              <a:t> + VOC Reactions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H atom abstraction:</a:t>
            </a:r>
          </a:p>
          <a:p>
            <a:pPr lvl="1">
              <a:buFontTx/>
              <a:buNone/>
            </a:pP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CHO + NO</a:t>
            </a:r>
            <a:r>
              <a:rPr lang="en-US" sz="2400" baseline="-25000" smtClean="0"/>
              <a:t>3</a:t>
            </a:r>
            <a:r>
              <a:rPr lang="en-US" sz="2400" smtClean="0"/>
              <a:t>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CO</a:t>
            </a:r>
            <a:r>
              <a:rPr lang="en-US" sz="2400" smtClean="0">
                <a:sym typeface="Symbol" pitchFamily="18" charset="2"/>
              </a:rPr>
              <a:t> + HNO</a:t>
            </a:r>
            <a:r>
              <a:rPr lang="en-US" sz="2400" baseline="-25000" smtClean="0">
                <a:sym typeface="Symbol" pitchFamily="18" charset="2"/>
              </a:rPr>
              <a:t>3</a:t>
            </a:r>
          </a:p>
          <a:p>
            <a:pPr lvl="1">
              <a:buFontTx/>
              <a:buNone/>
            </a:pPr>
            <a:r>
              <a:rPr lang="en-US" sz="2400" smtClean="0">
                <a:sym typeface="Wingdings" pitchFamily="2" charset="2"/>
              </a:rPr>
              <a:t>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CO</a:t>
            </a:r>
            <a:r>
              <a:rPr lang="en-US" sz="2400" smtClean="0">
                <a:sym typeface="Symbol" pitchFamily="18" charset="2"/>
              </a:rPr>
              <a:t> + 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+ M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CO(OO</a:t>
            </a:r>
            <a:r>
              <a:rPr lang="en-US" sz="2400" smtClean="0">
                <a:sym typeface="Symbol" pitchFamily="18" charset="2"/>
              </a:rPr>
              <a:t>) + M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Addition to double bond:</a:t>
            </a:r>
          </a:p>
          <a:p>
            <a:pPr lvl="1">
              <a:buFontTx/>
              <a:buNone/>
            </a:pPr>
            <a:r>
              <a:rPr lang="en-US" sz="2400" smtClean="0"/>
              <a:t>CH</a:t>
            </a:r>
            <a:r>
              <a:rPr lang="en-US" sz="2400" baseline="-25000" smtClean="0"/>
              <a:t>2</a:t>
            </a:r>
            <a:r>
              <a:rPr lang="en-US" sz="2400" smtClean="0"/>
              <a:t>=CH</a:t>
            </a:r>
            <a:r>
              <a:rPr lang="en-US" sz="2400" baseline="-25000" smtClean="0"/>
              <a:t>2</a:t>
            </a:r>
            <a:r>
              <a:rPr lang="en-US" sz="2400" smtClean="0"/>
              <a:t> + NO</a:t>
            </a:r>
            <a:r>
              <a:rPr lang="en-US" sz="2400" baseline="-25000" smtClean="0"/>
              <a:t>3</a:t>
            </a:r>
            <a:r>
              <a:rPr lang="en-US" sz="2400" smtClean="0"/>
              <a:t> + M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(ONO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)CH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Symbol" pitchFamily="18" charset="2"/>
              </a:rPr>
              <a:t> + M</a:t>
            </a:r>
          </a:p>
          <a:p>
            <a:pPr lvl="1">
              <a:buFontTx/>
              <a:buNone/>
            </a:pPr>
            <a:r>
              <a:rPr lang="en-US" sz="2400" smtClean="0">
                <a:sym typeface="Wingdings" pitchFamily="2" charset="2"/>
              </a:rPr>
              <a:t>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(ONO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)CH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Symbol" pitchFamily="18" charset="2"/>
              </a:rPr>
              <a:t> + 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+ M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(ONO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)CH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(OO</a:t>
            </a:r>
            <a:r>
              <a:rPr lang="en-US" sz="2400" smtClean="0">
                <a:sym typeface="Symbol" pitchFamily="18" charset="2"/>
              </a:rPr>
              <a:t>) + M</a:t>
            </a:r>
            <a:endParaRPr lang="en-US" sz="2400" smtClean="0"/>
          </a:p>
          <a:p>
            <a:pPr lvl="1">
              <a:buFontTx/>
              <a:buNone/>
            </a:pPr>
            <a:endParaRPr lang="en-US" sz="2000" smtClean="0">
              <a:sym typeface="Symbol" pitchFamily="18" charset="2"/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FBF4C142-3478-43F6-BC89-C30208180CBF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Peroxy Radical Reactions - 1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with NO</a:t>
            </a:r>
            <a:endParaRPr lang="en-US" smtClean="0"/>
          </a:p>
          <a:p>
            <a:pPr lvl="1">
              <a:buFontTx/>
              <a:buNone/>
            </a:pPr>
            <a:r>
              <a:rPr lang="en-US" smtClean="0"/>
              <a:t>ROO</a:t>
            </a:r>
            <a:r>
              <a:rPr lang="en-US" smtClean="0">
                <a:sym typeface="Symbol" pitchFamily="18" charset="2"/>
              </a:rPr>
              <a:t> + NO </a:t>
            </a:r>
            <a:r>
              <a:rPr lang="en-US" smtClean="0">
                <a:sym typeface="Wingdings" pitchFamily="2" charset="2"/>
              </a:rPr>
              <a:t> RO</a:t>
            </a:r>
            <a:r>
              <a:rPr lang="en-US" smtClean="0">
                <a:sym typeface="Symbol" pitchFamily="18" charset="2"/>
              </a:rPr>
              <a:t> + NO</a:t>
            </a:r>
            <a:r>
              <a:rPr lang="en-US" baseline="-25000" smtClean="0">
                <a:sym typeface="Symbol" pitchFamily="18" charset="2"/>
              </a:rPr>
              <a:t>2 </a:t>
            </a:r>
          </a:p>
          <a:p>
            <a:pPr lvl="1">
              <a:buFontTx/>
              <a:buNone/>
            </a:pPr>
            <a:r>
              <a:rPr lang="en-US" smtClean="0"/>
              <a:t>ROO</a:t>
            </a:r>
            <a:r>
              <a:rPr lang="en-US" smtClean="0">
                <a:sym typeface="Symbol" pitchFamily="18" charset="2"/>
              </a:rPr>
              <a:t> + NO + M</a:t>
            </a:r>
            <a:r>
              <a:rPr lang="en-US" smtClean="0">
                <a:sym typeface="Wingdings" pitchFamily="2" charset="2"/>
              </a:rPr>
              <a:t> RONO</a:t>
            </a:r>
            <a:r>
              <a:rPr lang="en-US" baseline="-25000" smtClean="0">
                <a:sym typeface="Wingdings" pitchFamily="2" charset="2"/>
              </a:rPr>
              <a:t>2</a:t>
            </a:r>
            <a:r>
              <a:rPr lang="en-US" smtClean="0">
                <a:sym typeface="Wingdings" pitchFamily="2" charset="2"/>
              </a:rPr>
              <a:t> + M</a:t>
            </a:r>
          </a:p>
          <a:p>
            <a:pPr lvl="1">
              <a:buFontTx/>
              <a:buNone/>
            </a:pPr>
            <a:endParaRPr lang="en-US" sz="2000" smtClean="0"/>
          </a:p>
          <a:p>
            <a:pPr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with NO</a:t>
            </a:r>
            <a:r>
              <a:rPr lang="en-US" baseline="-25000" smtClean="0">
                <a:solidFill>
                  <a:srgbClr val="800000"/>
                </a:solidFill>
              </a:rPr>
              <a:t>2</a:t>
            </a:r>
            <a:endParaRPr lang="en-US" baseline="-25000" smtClean="0"/>
          </a:p>
          <a:p>
            <a:pPr lvl="1">
              <a:buFontTx/>
              <a:buNone/>
            </a:pPr>
            <a:r>
              <a:rPr lang="en-US" smtClean="0"/>
              <a:t>ROO</a:t>
            </a:r>
            <a:r>
              <a:rPr lang="en-US" smtClean="0">
                <a:sym typeface="Symbol" pitchFamily="18" charset="2"/>
              </a:rPr>
              <a:t> + NO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 + M  </a:t>
            </a:r>
            <a:r>
              <a:rPr lang="en-US" smtClean="0">
                <a:sym typeface="Wingdings" pitchFamily="2" charset="2"/>
              </a:rPr>
              <a:t> RO</a:t>
            </a:r>
            <a:r>
              <a:rPr lang="en-US" smtClean="0">
                <a:sym typeface="Symbol" pitchFamily="18" charset="2"/>
              </a:rPr>
              <a:t>ONO</a:t>
            </a:r>
            <a:r>
              <a:rPr lang="en-US" baseline="-25000" smtClean="0">
                <a:sym typeface="Symbol" pitchFamily="18" charset="2"/>
              </a:rPr>
              <a:t>2  </a:t>
            </a:r>
            <a:r>
              <a:rPr lang="en-US" smtClean="0">
                <a:sym typeface="Symbol" pitchFamily="18" charset="2"/>
              </a:rPr>
              <a:t>+ M</a:t>
            </a:r>
            <a:endParaRPr lang="en-US" baseline="-25000" smtClean="0">
              <a:sym typeface="Symbol" pitchFamily="18" charset="2"/>
            </a:endParaRPr>
          </a:p>
          <a:p>
            <a:pPr lvl="1">
              <a:buFontTx/>
              <a:buNone/>
            </a:pPr>
            <a:r>
              <a:rPr lang="en-US" smtClean="0"/>
              <a:t>RCO(OO</a:t>
            </a:r>
            <a:r>
              <a:rPr lang="en-US" smtClean="0">
                <a:sym typeface="Symbol" pitchFamily="18" charset="2"/>
              </a:rPr>
              <a:t>) + NO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 + M 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/>
              <a:t>RCO(OO</a:t>
            </a:r>
            <a:r>
              <a:rPr lang="en-US" smtClean="0">
                <a:sym typeface="Symbol" pitchFamily="18" charset="2"/>
              </a:rPr>
              <a:t>NO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) + M 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74F036A0-17BE-41BB-A39B-ECC202E94B90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Peroxy Radical Reactions - 2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with HO</a:t>
            </a:r>
            <a:r>
              <a:rPr lang="en-US" baseline="-25000" smtClean="0">
                <a:solidFill>
                  <a:srgbClr val="800000"/>
                </a:solidFill>
              </a:rPr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ROO</a:t>
            </a:r>
            <a:r>
              <a:rPr lang="en-US" sz="2400" smtClean="0">
                <a:sym typeface="Symbol" pitchFamily="18" charset="2"/>
              </a:rPr>
              <a:t> + HO</a:t>
            </a:r>
            <a:r>
              <a:rPr lang="en-US" sz="2400" smtClean="0"/>
              <a:t>O</a:t>
            </a:r>
            <a:r>
              <a:rPr lang="en-US" sz="2400" smtClean="0">
                <a:sym typeface="Symbol" pitchFamily="18" charset="2"/>
              </a:rPr>
              <a:t> </a:t>
            </a:r>
            <a:r>
              <a:rPr lang="en-US" sz="2400" smtClean="0">
                <a:sym typeface="Wingdings" pitchFamily="2" charset="2"/>
              </a:rPr>
              <a:t> ROOH + O</a:t>
            </a:r>
            <a:r>
              <a:rPr lang="en-US" sz="2400" baseline="-25000" smtClean="0">
                <a:sym typeface="Wingdings" pitchFamily="2" charset="2"/>
              </a:rPr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RCO(OO</a:t>
            </a:r>
            <a:r>
              <a:rPr lang="en-US" sz="2400" smtClean="0">
                <a:sym typeface="Symbol" pitchFamily="18" charset="2"/>
              </a:rPr>
              <a:t>) + HO</a:t>
            </a:r>
            <a:r>
              <a:rPr lang="en-US" sz="2400" smtClean="0"/>
              <a:t>O</a:t>
            </a:r>
            <a:r>
              <a:rPr lang="en-US" sz="2400" smtClean="0">
                <a:sym typeface="Symbol" pitchFamily="18" charset="2"/>
              </a:rPr>
              <a:t> </a:t>
            </a:r>
            <a:r>
              <a:rPr lang="en-US" sz="2400" smtClean="0">
                <a:sym typeface="Wingdings" pitchFamily="2" charset="2"/>
              </a:rPr>
              <a:t> RCO(OOH) + O</a:t>
            </a:r>
            <a:r>
              <a:rPr lang="en-US" sz="2400" baseline="-25000" smtClean="0">
                <a:sym typeface="Wingdings" pitchFamily="2" charset="2"/>
              </a:rPr>
              <a:t>2</a:t>
            </a:r>
          </a:p>
          <a:p>
            <a:pPr>
              <a:lnSpc>
                <a:spcPct val="90000"/>
              </a:lnSpc>
            </a:pPr>
            <a:endParaRPr lang="en-US" baseline="-25000" smtClean="0"/>
          </a:p>
          <a:p>
            <a:pPr>
              <a:lnSpc>
                <a:spcPct val="90000"/>
              </a:lnSpc>
            </a:pPr>
            <a:endParaRPr lang="en-US" baseline="-2500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with other organic peroxy radicals, e.g.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CH</a:t>
            </a:r>
            <a:r>
              <a:rPr lang="en-US" sz="2400" baseline="-25000" smtClean="0"/>
              <a:t>2</a:t>
            </a:r>
            <a:r>
              <a:rPr lang="en-US" sz="2400" smtClean="0"/>
              <a:t>OO</a:t>
            </a:r>
            <a:r>
              <a:rPr lang="en-US" sz="2400" smtClean="0">
                <a:sym typeface="Symbol" pitchFamily="18" charset="2"/>
              </a:rPr>
              <a:t> + </a:t>
            </a: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OO</a:t>
            </a:r>
            <a:r>
              <a:rPr lang="en-US" sz="2400" smtClean="0">
                <a:sym typeface="Symbol" pitchFamily="18" charset="2"/>
              </a:rPr>
              <a:t> </a:t>
            </a:r>
            <a:r>
              <a:rPr lang="en-US" sz="2400" smtClean="0">
                <a:sym typeface="Wingdings" pitchFamily="2" charset="2"/>
              </a:rPr>
              <a:t>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sym typeface="Wingdings" pitchFamily="2" charset="2"/>
              </a:rPr>
              <a:t>	</a:t>
            </a:r>
            <a:r>
              <a:rPr lang="en-US" sz="2000" smtClean="0">
                <a:sym typeface="Wingdings" pitchFamily="2" charset="2"/>
              </a:rPr>
              <a:t>radical channel</a:t>
            </a:r>
            <a:r>
              <a:rPr lang="en-US" sz="2400" smtClean="0">
                <a:sym typeface="Wingdings" pitchFamily="2" charset="2"/>
              </a:rPr>
              <a:t> 	 </a:t>
            </a: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CH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r>
              <a:rPr lang="en-US" sz="2400" smtClean="0">
                <a:sym typeface="Symbol" pitchFamily="18" charset="2"/>
              </a:rPr>
              <a:t></a:t>
            </a:r>
            <a:r>
              <a:rPr lang="en-US" sz="2400" smtClean="0">
                <a:sym typeface="Wingdings" pitchFamily="2" charset="2"/>
              </a:rPr>
              <a:t> + </a:t>
            </a: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O</a:t>
            </a:r>
            <a:r>
              <a:rPr lang="en-US" sz="2400" smtClean="0">
                <a:sym typeface="Symbol" pitchFamily="18" charset="2"/>
              </a:rPr>
              <a:t></a:t>
            </a:r>
            <a:r>
              <a:rPr lang="en-US" sz="2400" smtClean="0">
                <a:sym typeface="Wingdings" pitchFamily="2" charset="2"/>
              </a:rPr>
              <a:t> + O</a:t>
            </a:r>
            <a:r>
              <a:rPr lang="en-US" sz="2400" baseline="-25000" smtClean="0">
                <a:sym typeface="Wingdings" pitchFamily="2" charset="2"/>
              </a:rPr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aseline="-25000" smtClean="0">
                <a:sym typeface="Wingdings" pitchFamily="2" charset="2"/>
              </a:rPr>
              <a:t>    	</a:t>
            </a:r>
            <a:r>
              <a:rPr lang="en-US" sz="2000" smtClean="0">
                <a:sym typeface="Wingdings" pitchFamily="2" charset="2"/>
              </a:rPr>
              <a:t>molecular channel 1</a:t>
            </a:r>
            <a:r>
              <a:rPr lang="en-US" sz="2400" smtClean="0">
                <a:sym typeface="Wingdings" pitchFamily="2" charset="2"/>
              </a:rPr>
              <a:t> 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OH + 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O + O</a:t>
            </a:r>
            <a:r>
              <a:rPr lang="en-US" sz="2400" baseline="-25000" smtClean="0">
                <a:sym typeface="Wingdings" pitchFamily="2" charset="2"/>
              </a:rPr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baseline="-25000" smtClean="0">
                <a:sym typeface="Wingdings" pitchFamily="2" charset="2"/>
              </a:rPr>
              <a:t>	</a:t>
            </a:r>
            <a:r>
              <a:rPr lang="en-US" sz="2000" smtClean="0">
                <a:sym typeface="Wingdings" pitchFamily="2" charset="2"/>
              </a:rPr>
              <a:t>molecular channel 2</a:t>
            </a:r>
            <a:r>
              <a:rPr lang="en-US" sz="2400" smtClean="0">
                <a:sym typeface="Wingdings" pitchFamily="2" charset="2"/>
              </a:rPr>
              <a:t> 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CHO +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OH + O</a:t>
            </a:r>
            <a:r>
              <a:rPr lang="en-US" sz="2400" baseline="-25000" smtClean="0">
                <a:sym typeface="Wingdings" pitchFamily="2" charset="2"/>
              </a:rPr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baseline="-2500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baseline="-25000" smtClean="0">
              <a:sym typeface="Symbol" pitchFamily="18" charset="2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F743EDCD-E8F7-4A95-84BD-F33A8DB263DD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Alkoxy Radical Reactions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with O</a:t>
            </a:r>
            <a:r>
              <a:rPr lang="en-US" baseline="-25000" smtClean="0">
                <a:solidFill>
                  <a:srgbClr val="800000"/>
                </a:solidFill>
              </a:rPr>
              <a:t>2</a:t>
            </a:r>
            <a:r>
              <a:rPr lang="en-US" smtClean="0">
                <a:solidFill>
                  <a:srgbClr val="800000"/>
                </a:solidFill>
              </a:rPr>
              <a:t>, e.g.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CH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r>
              <a:rPr lang="en-US" sz="2400" smtClean="0">
                <a:sym typeface="Symbol" pitchFamily="18" charset="2"/>
              </a:rPr>
              <a:t> + 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CHO + HO</a:t>
            </a:r>
            <a:r>
              <a:rPr lang="en-US" sz="2400" smtClean="0"/>
              <a:t>O</a:t>
            </a:r>
            <a:r>
              <a:rPr lang="en-US" sz="2400" smtClean="0">
                <a:sym typeface="Symbol" pitchFamily="18" charset="2"/>
              </a:rPr>
              <a:t></a:t>
            </a:r>
            <a:r>
              <a:rPr lang="en-US" sz="2400" smtClean="0"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CH(O</a:t>
            </a:r>
            <a:r>
              <a:rPr lang="en-US" sz="2400" smtClean="0">
                <a:sym typeface="Symbol" pitchFamily="18" charset="2"/>
              </a:rPr>
              <a:t>)CH</a:t>
            </a:r>
            <a:r>
              <a:rPr lang="en-US" sz="2400" baseline="-25000" smtClean="0">
                <a:sym typeface="Symbol" pitchFamily="18" charset="2"/>
              </a:rPr>
              <a:t>3</a:t>
            </a:r>
            <a:r>
              <a:rPr lang="en-US" sz="2400" smtClean="0">
                <a:sym typeface="Symbol" pitchFamily="18" charset="2"/>
              </a:rPr>
              <a:t> + 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COCH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 + HO</a:t>
            </a:r>
            <a:r>
              <a:rPr lang="en-US" sz="2400" smtClean="0"/>
              <a:t>O</a:t>
            </a:r>
            <a:r>
              <a:rPr lang="en-US" sz="2400" smtClean="0">
                <a:sym typeface="Symbol" pitchFamily="18" charset="2"/>
              </a:rPr>
              <a:t></a:t>
            </a:r>
            <a:endParaRPr lang="en-US" sz="2400" baseline="-25000" smtClean="0">
              <a:sym typeface="Wingdings" pitchFamily="2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sym typeface="Symbol" pitchFamily="18" charset="2"/>
              </a:rPr>
              <a:t> </a:t>
            </a:r>
            <a:endParaRPr lang="en-US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thermal decomposition, e.g.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CH</a:t>
            </a:r>
            <a:r>
              <a:rPr lang="en-US" sz="2400" baseline="-25000" smtClean="0"/>
              <a:t>2</a:t>
            </a:r>
            <a:r>
              <a:rPr lang="en-US" sz="2400" smtClean="0"/>
              <a:t>CH(O</a:t>
            </a:r>
            <a:r>
              <a:rPr lang="en-US" sz="2400" smtClean="0">
                <a:sym typeface="Symbol" pitchFamily="18" charset="2"/>
              </a:rPr>
              <a:t>)CH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OH + M </a:t>
            </a:r>
            <a:r>
              <a:rPr lang="en-US" sz="2400" smtClean="0">
                <a:sym typeface="Wingdings" pitchFamily="2" charset="2"/>
              </a:rPr>
              <a:t> CH</a:t>
            </a:r>
            <a:r>
              <a:rPr lang="en-US" sz="2400" baseline="-25000" smtClean="0">
                <a:sym typeface="Wingdings" pitchFamily="2" charset="2"/>
              </a:rPr>
              <a:t>3</a:t>
            </a:r>
            <a:r>
              <a:rPr lang="en-US" sz="2400" smtClean="0">
                <a:sym typeface="Wingdings" pitchFamily="2" charset="2"/>
              </a:rPr>
              <a:t>CHO + </a:t>
            </a:r>
            <a:r>
              <a:rPr lang="en-US" sz="2400" smtClean="0">
                <a:sym typeface="Symbol" pitchFamily="18" charset="2"/>
              </a:rPr>
              <a:t></a:t>
            </a:r>
            <a:r>
              <a:rPr lang="en-US" sz="2400" smtClean="0">
                <a:sym typeface="Wingdings" pitchFamily="2" charset="2"/>
              </a:rPr>
              <a:t>CH</a:t>
            </a:r>
            <a:r>
              <a:rPr lang="en-US" sz="2400" baseline="-25000" smtClean="0">
                <a:sym typeface="Wingdings" pitchFamily="2" charset="2"/>
              </a:rPr>
              <a:t>2</a:t>
            </a:r>
            <a:r>
              <a:rPr lang="en-US" sz="2400" smtClean="0">
                <a:sym typeface="Wingdings" pitchFamily="2" charset="2"/>
              </a:rPr>
              <a:t>OH + M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isomerization, e.g.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CH(O</a:t>
            </a:r>
            <a:r>
              <a:rPr lang="en-US" sz="2400" smtClean="0">
                <a:sym typeface="Symbol" pitchFamily="18" charset="2"/>
              </a:rPr>
              <a:t>)CH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CH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CH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CH</a:t>
            </a:r>
            <a:r>
              <a:rPr lang="en-US" sz="2400" baseline="-25000" smtClean="0">
                <a:sym typeface="Symbol" pitchFamily="18" charset="2"/>
              </a:rPr>
              <a:t>3</a:t>
            </a:r>
            <a:r>
              <a:rPr lang="en-US" sz="2400" smtClean="0">
                <a:sym typeface="Symbol" pitchFamily="18" charset="2"/>
              </a:rPr>
              <a:t> </a:t>
            </a:r>
            <a:r>
              <a:rPr lang="en-US" sz="2400" smtClean="0">
                <a:sym typeface="Wingdings" pitchFamily="2" charset="2"/>
              </a:rPr>
              <a:t>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>
                <a:sym typeface="Wingdings" pitchFamily="2" charset="2"/>
              </a:rPr>
              <a:t>                            </a:t>
            </a: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CH(OH</a:t>
            </a:r>
            <a:r>
              <a:rPr lang="en-US" sz="2400" smtClean="0">
                <a:sym typeface="Symbol" pitchFamily="18" charset="2"/>
              </a:rPr>
              <a:t>)CH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CH</a:t>
            </a:r>
            <a:r>
              <a:rPr lang="en-US" sz="2400" baseline="-25000" smtClean="0">
                <a:sym typeface="Symbol" pitchFamily="18" charset="2"/>
              </a:rPr>
              <a:t>2 </a:t>
            </a:r>
            <a:r>
              <a:rPr lang="en-US" sz="2400" smtClean="0">
                <a:sym typeface="Symbol" pitchFamily="18" charset="2"/>
              </a:rPr>
              <a:t>CHCH</a:t>
            </a:r>
            <a:r>
              <a:rPr lang="en-US" sz="2400" baseline="-25000" smtClean="0">
                <a:sym typeface="Symbol" pitchFamily="18" charset="2"/>
              </a:rPr>
              <a:t>3</a:t>
            </a:r>
            <a:r>
              <a:rPr lang="en-US" sz="2400" smtClean="0">
                <a:sym typeface="Symbol" pitchFamily="18" charset="2"/>
              </a:rPr>
              <a:t> 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2F22D704-E959-4ED9-B254-FF90410D5479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Reactions of Partly Oxidized Species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OH, O</a:t>
            </a:r>
            <a:r>
              <a:rPr lang="en-US" baseline="-25000" smtClean="0">
                <a:solidFill>
                  <a:srgbClr val="800000"/>
                </a:solidFill>
              </a:rPr>
              <a:t>3</a:t>
            </a:r>
            <a:r>
              <a:rPr lang="en-US" smtClean="0">
                <a:solidFill>
                  <a:srgbClr val="800000"/>
                </a:solidFill>
              </a:rPr>
              <a:t>, and NO</a:t>
            </a:r>
            <a:r>
              <a:rPr lang="en-US" baseline="-25000" smtClean="0">
                <a:solidFill>
                  <a:srgbClr val="800000"/>
                </a:solidFill>
              </a:rPr>
              <a:t>3</a:t>
            </a:r>
            <a:r>
              <a:rPr lang="en-US" smtClean="0">
                <a:solidFill>
                  <a:srgbClr val="800000"/>
                </a:solidFill>
              </a:rPr>
              <a:t> reactions as with precursor hydrocarbons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mtClean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photolysis important for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aldehydes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ketones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peroxides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alkyl nitrates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but not for alcohols or carboxylic acids</a:t>
            </a:r>
          </a:p>
          <a:p>
            <a:pPr lvl="1"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800000"/>
                </a:solidFill>
              </a:rPr>
              <a:t>thermal decomposition for peroxy nitrates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EDDB719B-A112-48D8-8F72-BA367193B141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1752600" y="609600"/>
            <a:ext cx="6518275" cy="5664200"/>
            <a:chOff x="528" y="384"/>
            <a:chExt cx="4106" cy="3568"/>
          </a:xfrm>
        </p:grpSpPr>
        <p:sp>
          <p:nvSpPr>
            <p:cNvPr id="40965" name="Text Box 3"/>
            <p:cNvSpPr txBox="1">
              <a:spLocks noChangeArrowheads="1"/>
            </p:cNvSpPr>
            <p:nvPr/>
          </p:nvSpPr>
          <p:spPr bwMode="auto">
            <a:xfrm>
              <a:off x="2362" y="384"/>
              <a:ext cx="354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RH</a:t>
              </a:r>
            </a:p>
          </p:txBody>
        </p:sp>
        <p:sp>
          <p:nvSpPr>
            <p:cNvPr id="40966" name="Text Box 4"/>
            <p:cNvSpPr txBox="1">
              <a:spLocks noChangeArrowheads="1"/>
            </p:cNvSpPr>
            <p:nvPr/>
          </p:nvSpPr>
          <p:spPr bwMode="auto">
            <a:xfrm>
              <a:off x="2410" y="960"/>
              <a:ext cx="278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>
                  <a:sym typeface="Symbol" pitchFamily="18" charset="2"/>
                </a:rPr>
                <a:t></a:t>
              </a:r>
            </a:p>
          </p:txBody>
        </p:sp>
        <p:sp>
          <p:nvSpPr>
            <p:cNvPr id="40967" name="Text Box 5"/>
            <p:cNvSpPr txBox="1">
              <a:spLocks noChangeArrowheads="1"/>
            </p:cNvSpPr>
            <p:nvPr/>
          </p:nvSpPr>
          <p:spPr bwMode="auto">
            <a:xfrm>
              <a:off x="2256" y="1536"/>
              <a:ext cx="526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ROO</a:t>
              </a:r>
              <a:r>
                <a:rPr lang="en-US">
                  <a:sym typeface="Symbol" pitchFamily="18" charset="2"/>
                </a:rPr>
                <a:t></a:t>
              </a:r>
            </a:p>
          </p:txBody>
        </p:sp>
        <p:sp>
          <p:nvSpPr>
            <p:cNvPr id="40968" name="Text Box 6"/>
            <p:cNvSpPr txBox="1">
              <a:spLocks noChangeArrowheads="1"/>
            </p:cNvSpPr>
            <p:nvPr/>
          </p:nvSpPr>
          <p:spPr bwMode="auto">
            <a:xfrm>
              <a:off x="2304" y="2160"/>
              <a:ext cx="40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RO</a:t>
              </a:r>
              <a:r>
                <a:rPr lang="en-US">
                  <a:sym typeface="Symbol" pitchFamily="18" charset="2"/>
                </a:rPr>
                <a:t></a:t>
              </a:r>
            </a:p>
          </p:txBody>
        </p:sp>
        <p:sp>
          <p:nvSpPr>
            <p:cNvPr id="40969" name="Text Box 7"/>
            <p:cNvSpPr txBox="1">
              <a:spLocks noChangeArrowheads="1"/>
            </p:cNvSpPr>
            <p:nvPr/>
          </p:nvSpPr>
          <p:spPr bwMode="auto">
            <a:xfrm>
              <a:off x="2208" y="2736"/>
              <a:ext cx="63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R’CHO</a:t>
              </a:r>
            </a:p>
          </p:txBody>
        </p:sp>
        <p:sp>
          <p:nvSpPr>
            <p:cNvPr id="40970" name="Text Box 8"/>
            <p:cNvSpPr txBox="1">
              <a:spLocks noChangeArrowheads="1"/>
            </p:cNvSpPr>
            <p:nvPr/>
          </p:nvSpPr>
          <p:spPr bwMode="auto">
            <a:xfrm>
              <a:off x="2064" y="3696"/>
              <a:ext cx="899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CO</a:t>
              </a:r>
              <a:r>
                <a:rPr lang="en-US" baseline="-25000"/>
                <a:t>2</a:t>
              </a:r>
              <a:r>
                <a:rPr lang="en-US"/>
                <a:t> + H</a:t>
              </a:r>
              <a:r>
                <a:rPr lang="en-US" baseline="-25000"/>
                <a:t>2</a:t>
              </a:r>
              <a:r>
                <a:rPr lang="en-US"/>
                <a:t>O</a:t>
              </a:r>
            </a:p>
          </p:txBody>
        </p:sp>
        <p:sp>
          <p:nvSpPr>
            <p:cNvPr id="40971" name="Text Box 9"/>
            <p:cNvSpPr txBox="1">
              <a:spLocks noChangeArrowheads="1"/>
            </p:cNvSpPr>
            <p:nvPr/>
          </p:nvSpPr>
          <p:spPr bwMode="auto">
            <a:xfrm>
              <a:off x="4032" y="2167"/>
              <a:ext cx="602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ROOH</a:t>
              </a:r>
            </a:p>
          </p:txBody>
        </p:sp>
        <p:sp>
          <p:nvSpPr>
            <p:cNvPr id="40972" name="Text Box 10"/>
            <p:cNvSpPr txBox="1">
              <a:spLocks noChangeArrowheads="1"/>
            </p:cNvSpPr>
            <p:nvPr/>
          </p:nvSpPr>
          <p:spPr bwMode="auto">
            <a:xfrm>
              <a:off x="528" y="2167"/>
              <a:ext cx="660" cy="2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RONO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40973" name="Line 11"/>
            <p:cNvSpPr>
              <a:spLocks noChangeShapeType="1"/>
            </p:cNvSpPr>
            <p:nvPr/>
          </p:nvSpPr>
          <p:spPr bwMode="auto">
            <a:xfrm>
              <a:off x="2544" y="6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2"/>
            <p:cNvSpPr>
              <a:spLocks noChangeShapeType="1"/>
            </p:cNvSpPr>
            <p:nvPr/>
          </p:nvSpPr>
          <p:spPr bwMode="auto">
            <a:xfrm>
              <a:off x="2544" y="12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3"/>
            <p:cNvSpPr>
              <a:spLocks noChangeShapeType="1"/>
            </p:cNvSpPr>
            <p:nvPr/>
          </p:nvSpPr>
          <p:spPr bwMode="auto">
            <a:xfrm>
              <a:off x="2544" y="17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14"/>
            <p:cNvSpPr>
              <a:spLocks noChangeShapeType="1"/>
            </p:cNvSpPr>
            <p:nvPr/>
          </p:nvSpPr>
          <p:spPr bwMode="auto">
            <a:xfrm>
              <a:off x="2544" y="24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5"/>
            <p:cNvSpPr>
              <a:spLocks noChangeShapeType="1"/>
            </p:cNvSpPr>
            <p:nvPr/>
          </p:nvSpPr>
          <p:spPr bwMode="auto">
            <a:xfrm>
              <a:off x="2544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16"/>
            <p:cNvSpPr>
              <a:spLocks noChangeShapeType="1"/>
            </p:cNvSpPr>
            <p:nvPr/>
          </p:nvSpPr>
          <p:spPr bwMode="auto">
            <a:xfrm>
              <a:off x="2544" y="33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Text Box 17"/>
            <p:cNvSpPr txBox="1">
              <a:spLocks noChangeArrowheads="1"/>
            </p:cNvSpPr>
            <p:nvPr/>
          </p:nvSpPr>
          <p:spPr bwMode="auto">
            <a:xfrm>
              <a:off x="2400" y="316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40980" name="Line 18"/>
            <p:cNvSpPr>
              <a:spLocks noChangeShapeType="1"/>
            </p:cNvSpPr>
            <p:nvPr/>
          </p:nvSpPr>
          <p:spPr bwMode="auto">
            <a:xfrm>
              <a:off x="1200" y="2304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19"/>
            <p:cNvSpPr>
              <a:spLocks noChangeShapeType="1"/>
            </p:cNvSpPr>
            <p:nvPr/>
          </p:nvSpPr>
          <p:spPr bwMode="auto">
            <a:xfrm flipH="1">
              <a:off x="2688" y="230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20"/>
            <p:cNvSpPr>
              <a:spLocks noChangeShapeType="1"/>
            </p:cNvSpPr>
            <p:nvPr/>
          </p:nvSpPr>
          <p:spPr bwMode="auto">
            <a:xfrm>
              <a:off x="864" y="168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21"/>
            <p:cNvSpPr>
              <a:spLocks noChangeShapeType="1"/>
            </p:cNvSpPr>
            <p:nvPr/>
          </p:nvSpPr>
          <p:spPr bwMode="auto">
            <a:xfrm>
              <a:off x="864" y="16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22"/>
            <p:cNvSpPr>
              <a:spLocks noChangeShapeType="1"/>
            </p:cNvSpPr>
            <p:nvPr/>
          </p:nvSpPr>
          <p:spPr bwMode="auto">
            <a:xfrm>
              <a:off x="864" y="24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23"/>
            <p:cNvSpPr>
              <a:spLocks noChangeShapeType="1"/>
            </p:cNvSpPr>
            <p:nvPr/>
          </p:nvSpPr>
          <p:spPr bwMode="auto">
            <a:xfrm>
              <a:off x="864" y="2880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24"/>
            <p:cNvSpPr>
              <a:spLocks noChangeShapeType="1"/>
            </p:cNvSpPr>
            <p:nvPr/>
          </p:nvSpPr>
          <p:spPr bwMode="auto">
            <a:xfrm>
              <a:off x="4368" y="16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25"/>
            <p:cNvSpPr>
              <a:spLocks noChangeShapeType="1"/>
            </p:cNvSpPr>
            <p:nvPr/>
          </p:nvSpPr>
          <p:spPr bwMode="auto">
            <a:xfrm flipH="1">
              <a:off x="2832" y="288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26"/>
            <p:cNvSpPr>
              <a:spLocks noChangeShapeType="1"/>
            </p:cNvSpPr>
            <p:nvPr/>
          </p:nvSpPr>
          <p:spPr bwMode="auto">
            <a:xfrm>
              <a:off x="2784" y="1632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27"/>
            <p:cNvSpPr>
              <a:spLocks noChangeShapeType="1"/>
            </p:cNvSpPr>
            <p:nvPr/>
          </p:nvSpPr>
          <p:spPr bwMode="auto">
            <a:xfrm>
              <a:off x="4320" y="240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28"/>
            <p:cNvSpPr>
              <a:spLocks noChangeShapeType="1"/>
            </p:cNvSpPr>
            <p:nvPr/>
          </p:nvSpPr>
          <p:spPr bwMode="auto">
            <a:xfrm flipH="1">
              <a:off x="2784" y="172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29"/>
            <p:cNvSpPr>
              <a:spLocks noChangeShapeType="1"/>
            </p:cNvSpPr>
            <p:nvPr/>
          </p:nvSpPr>
          <p:spPr bwMode="auto">
            <a:xfrm>
              <a:off x="4272" y="172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Text Box 30"/>
            <p:cNvSpPr txBox="1">
              <a:spLocks noChangeArrowheads="1"/>
            </p:cNvSpPr>
            <p:nvPr/>
          </p:nvSpPr>
          <p:spPr bwMode="auto">
            <a:xfrm>
              <a:off x="2534" y="695"/>
              <a:ext cx="9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OH, O</a:t>
              </a:r>
              <a:r>
                <a:rPr lang="en-US" sz="1800" baseline="-25000"/>
                <a:t>3</a:t>
              </a:r>
              <a:r>
                <a:rPr lang="en-US" sz="1800"/>
                <a:t>, NO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40993" name="Text Box 31"/>
            <p:cNvSpPr txBox="1">
              <a:spLocks noChangeArrowheads="1"/>
            </p:cNvSpPr>
            <p:nvPr/>
          </p:nvSpPr>
          <p:spPr bwMode="auto">
            <a:xfrm>
              <a:off x="2544" y="1248"/>
              <a:ext cx="2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40994" name="Text Box 32"/>
            <p:cNvSpPr txBox="1">
              <a:spLocks noChangeArrowheads="1"/>
            </p:cNvSpPr>
            <p:nvPr/>
          </p:nvSpPr>
          <p:spPr bwMode="auto">
            <a:xfrm>
              <a:off x="2544" y="187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NO</a:t>
              </a:r>
            </a:p>
          </p:txBody>
        </p:sp>
        <p:sp>
          <p:nvSpPr>
            <p:cNvPr id="40995" name="Text Box 33"/>
            <p:cNvSpPr txBox="1">
              <a:spLocks noChangeArrowheads="1"/>
            </p:cNvSpPr>
            <p:nvPr/>
          </p:nvSpPr>
          <p:spPr bwMode="auto">
            <a:xfrm>
              <a:off x="1584" y="1440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NO</a:t>
              </a:r>
            </a:p>
          </p:txBody>
        </p:sp>
        <p:sp>
          <p:nvSpPr>
            <p:cNvPr id="40996" name="Text Box 34"/>
            <p:cNvSpPr txBox="1">
              <a:spLocks noChangeArrowheads="1"/>
            </p:cNvSpPr>
            <p:nvPr/>
          </p:nvSpPr>
          <p:spPr bwMode="auto">
            <a:xfrm>
              <a:off x="3072" y="1392"/>
              <a:ext cx="3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HO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40997" name="Text Box 35"/>
            <p:cNvSpPr txBox="1">
              <a:spLocks noChangeArrowheads="1"/>
            </p:cNvSpPr>
            <p:nvPr/>
          </p:nvSpPr>
          <p:spPr bwMode="auto">
            <a:xfrm>
              <a:off x="3552" y="2112"/>
              <a:ext cx="2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h</a:t>
              </a:r>
              <a:r>
                <a:rPr lang="en-US" sz="1800">
                  <a:latin typeface="Symbol" pitchFamily="18" charset="2"/>
                </a:rPr>
                <a:t>n</a:t>
              </a:r>
            </a:p>
          </p:txBody>
        </p:sp>
        <p:sp>
          <p:nvSpPr>
            <p:cNvPr id="40998" name="Text Box 36"/>
            <p:cNvSpPr txBox="1">
              <a:spLocks noChangeArrowheads="1"/>
            </p:cNvSpPr>
            <p:nvPr/>
          </p:nvSpPr>
          <p:spPr bwMode="auto">
            <a:xfrm>
              <a:off x="1344" y="2112"/>
              <a:ext cx="2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h</a:t>
              </a:r>
              <a:r>
                <a:rPr lang="en-US" sz="1800">
                  <a:latin typeface="Symbol" pitchFamily="18" charset="2"/>
                </a:rPr>
                <a:t>n</a:t>
              </a:r>
            </a:p>
          </p:txBody>
        </p:sp>
        <p:sp>
          <p:nvSpPr>
            <p:cNvPr id="40999" name="Text Box 37"/>
            <p:cNvSpPr txBox="1">
              <a:spLocks noChangeArrowheads="1"/>
            </p:cNvSpPr>
            <p:nvPr/>
          </p:nvSpPr>
          <p:spPr bwMode="auto">
            <a:xfrm>
              <a:off x="2544" y="2400"/>
              <a:ext cx="6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</a:t>
              </a:r>
              <a:r>
                <a:rPr lang="en-US" sz="1800" baseline="-25000"/>
                <a:t>2</a:t>
              </a:r>
              <a:r>
                <a:rPr lang="en-US" sz="1800"/>
                <a:t>, heat</a:t>
              </a:r>
              <a:endParaRPr lang="en-US" sz="1800" baseline="-25000"/>
            </a:p>
          </p:txBody>
        </p:sp>
        <p:sp>
          <p:nvSpPr>
            <p:cNvPr id="41000" name="Text Box 38"/>
            <p:cNvSpPr txBox="1">
              <a:spLocks noChangeArrowheads="1"/>
            </p:cNvSpPr>
            <p:nvPr/>
          </p:nvSpPr>
          <p:spPr bwMode="auto">
            <a:xfrm>
              <a:off x="2592" y="3072"/>
              <a:ext cx="9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OH, O</a:t>
              </a:r>
              <a:r>
                <a:rPr lang="en-US" sz="1800" baseline="-25000"/>
                <a:t>3</a:t>
              </a:r>
              <a:r>
                <a:rPr lang="en-US" sz="1800"/>
                <a:t>, NO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41001" name="Text Box 39"/>
            <p:cNvSpPr txBox="1">
              <a:spLocks noChangeArrowheads="1"/>
            </p:cNvSpPr>
            <p:nvPr/>
          </p:nvSpPr>
          <p:spPr bwMode="auto">
            <a:xfrm>
              <a:off x="912" y="259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OH</a:t>
              </a:r>
            </a:p>
          </p:txBody>
        </p:sp>
        <p:sp>
          <p:nvSpPr>
            <p:cNvPr id="41002" name="Text Box 40"/>
            <p:cNvSpPr txBox="1">
              <a:spLocks noChangeArrowheads="1"/>
            </p:cNvSpPr>
            <p:nvPr/>
          </p:nvSpPr>
          <p:spPr bwMode="auto">
            <a:xfrm>
              <a:off x="3936" y="1728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OH</a:t>
              </a:r>
            </a:p>
          </p:txBody>
        </p:sp>
        <p:sp>
          <p:nvSpPr>
            <p:cNvPr id="41003" name="Text Box 41"/>
            <p:cNvSpPr txBox="1">
              <a:spLocks noChangeArrowheads="1"/>
            </p:cNvSpPr>
            <p:nvPr/>
          </p:nvSpPr>
          <p:spPr bwMode="auto">
            <a:xfrm>
              <a:off x="3936" y="2496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OH</a:t>
              </a:r>
            </a:p>
          </p:txBody>
        </p:sp>
      </p:grpSp>
      <p:sp>
        <p:nvSpPr>
          <p:cNvPr id="40964" name="Text Box 42"/>
          <p:cNvSpPr txBox="1">
            <a:spLocks noChangeArrowheads="1"/>
          </p:cNvSpPr>
          <p:nvPr/>
        </p:nvSpPr>
        <p:spPr bwMode="auto">
          <a:xfrm>
            <a:off x="288925" y="344488"/>
            <a:ext cx="3881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CC"/>
                </a:solidFill>
              </a:rPr>
              <a:t>Generalized Oxidation</a:t>
            </a:r>
          </a:p>
          <a:p>
            <a:r>
              <a:rPr lang="en-US">
                <a:solidFill>
                  <a:srgbClr val="3333CC"/>
                </a:solidFill>
              </a:rPr>
              <a:t>Sequence of Hydrocarbons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Atmospheric Oxygen</a:t>
            </a:r>
            <a:br>
              <a:rPr lang="en-US" smtClean="0"/>
            </a:br>
            <a:r>
              <a:rPr lang="en-US" b="0" smtClean="0">
                <a:solidFill>
                  <a:srgbClr val="A50021"/>
                </a:solidFill>
              </a:rPr>
              <a:t>Thermodynamic vs. Actual</a:t>
            </a:r>
          </a:p>
        </p:txBody>
      </p:sp>
      <p:graphicFrame>
        <p:nvGraphicFramePr>
          <p:cNvPr id="1026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465138" y="1077913"/>
          <a:ext cx="7532687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hart" r:id="rId3" imgW="6657986" imgH="4448003" progId="Excel.Sheet.8">
                  <p:embed/>
                </p:oleObj>
              </mc:Choice>
              <mc:Fallback>
                <p:oleObj name="Chart" r:id="rId3" imgW="6657986" imgH="4448003" progId="Excel.Shee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077913"/>
                        <a:ext cx="7532687" cy="503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705C25-9725-4D80-9135-CA8BDDBA69B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855788" y="2265363"/>
            <a:ext cx="5381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/>
              <a:t>O</a:t>
            </a:r>
            <a:r>
              <a:rPr lang="en-US" i="0" baseline="-25000"/>
              <a:t>3</a:t>
            </a:r>
          </a:p>
        </p:txBody>
      </p:sp>
      <p:sp>
        <p:nvSpPr>
          <p:cNvPr id="1030" name="TextBox 10"/>
          <p:cNvSpPr txBox="1">
            <a:spLocks noChangeArrowheads="1"/>
          </p:cNvSpPr>
          <p:nvPr/>
        </p:nvSpPr>
        <p:spPr bwMode="auto">
          <a:xfrm>
            <a:off x="2019300" y="2921000"/>
            <a:ext cx="423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31" name="TextBox 11"/>
          <p:cNvSpPr txBox="1">
            <a:spLocks noChangeArrowheads="1"/>
          </p:cNvSpPr>
          <p:nvPr/>
        </p:nvSpPr>
        <p:spPr bwMode="auto">
          <a:xfrm>
            <a:off x="2252663" y="4367213"/>
            <a:ext cx="542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8000"/>
                </a:solidFill>
              </a:rPr>
              <a:t>O*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90500" y="3175"/>
            <a:ext cx="6191416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2400" i="0" dirty="0" smtClean="0">
                <a:solidFill>
                  <a:schemeClr val="tx1"/>
                </a:solidFill>
              </a:rPr>
              <a:t>Simplified Mechanism for Pentane  (C</a:t>
            </a:r>
            <a:r>
              <a:rPr lang="en-US" sz="2400" i="0" baseline="-25000" dirty="0" smtClean="0">
                <a:solidFill>
                  <a:schemeClr val="tx1"/>
                </a:solidFill>
              </a:rPr>
              <a:t>5</a:t>
            </a:r>
            <a:r>
              <a:rPr lang="en-US" sz="2400" i="0" dirty="0" smtClean="0">
                <a:solidFill>
                  <a:schemeClr val="tx1"/>
                </a:solidFill>
              </a:rPr>
              <a:t>H</a:t>
            </a:r>
            <a:r>
              <a:rPr lang="en-US" sz="2400" i="0" baseline="-25000" dirty="0" smtClean="0">
                <a:solidFill>
                  <a:schemeClr val="tx1"/>
                </a:solidFill>
              </a:rPr>
              <a:t>12</a:t>
            </a:r>
            <a:r>
              <a:rPr lang="en-US" sz="2400" i="0" dirty="0" smtClean="0">
                <a:solidFill>
                  <a:schemeClr val="tx1"/>
                </a:solidFill>
              </a:rPr>
              <a:t>)</a:t>
            </a:r>
            <a:endParaRPr lang="en-US" sz="2400" i="0" dirty="0">
              <a:solidFill>
                <a:schemeClr val="tx1"/>
              </a:solidFill>
            </a:endParaRPr>
          </a:p>
        </p:txBody>
      </p:sp>
      <p:pic>
        <p:nvPicPr>
          <p:cNvPr id="166915" name="Picture 3" descr="Z:\Bernard\COURS\image\model\pent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1" y="539750"/>
            <a:ext cx="4541838" cy="62547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9433" y="1173707"/>
            <a:ext cx="394691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0" dirty="0" smtClean="0">
                <a:solidFill>
                  <a:srgbClr val="008000"/>
                </a:solidFill>
              </a:rPr>
              <a:t>Multiple NO</a:t>
            </a:r>
            <a:r>
              <a:rPr lang="en-US" sz="2000" i="0" dirty="0" smtClean="0">
                <a:solidFill>
                  <a:srgbClr val="008000"/>
                </a:solidFill>
                <a:sym typeface="Wingdings" pitchFamily="2" charset="2"/>
              </a:rPr>
              <a:t>NO</a:t>
            </a:r>
            <a:r>
              <a:rPr lang="en-US" sz="2000" i="0" baseline="-25000" dirty="0" smtClean="0">
                <a:solidFill>
                  <a:srgbClr val="008000"/>
                </a:solidFill>
                <a:sym typeface="Wingdings" pitchFamily="2" charset="2"/>
              </a:rPr>
              <a:t>2</a:t>
            </a:r>
            <a:r>
              <a:rPr lang="en-US" sz="2000" i="0" dirty="0" smtClean="0">
                <a:solidFill>
                  <a:srgbClr val="008000"/>
                </a:solidFill>
                <a:sym typeface="Wingdings" pitchFamily="2" charset="2"/>
              </a:rPr>
              <a:t> conversions</a:t>
            </a:r>
          </a:p>
          <a:p>
            <a:pPr algn="l"/>
            <a:r>
              <a:rPr lang="en-US" sz="2000" i="0" dirty="0" smtClean="0">
                <a:solidFill>
                  <a:srgbClr val="008000"/>
                </a:solidFill>
                <a:sym typeface="Wingdings" pitchFamily="2" charset="2"/>
              </a:rPr>
              <a:t>produce O</a:t>
            </a:r>
            <a:r>
              <a:rPr lang="en-US" sz="2000" i="0" baseline="-25000" dirty="0" smtClean="0">
                <a:solidFill>
                  <a:srgbClr val="008000"/>
                </a:solidFill>
                <a:sym typeface="Wingdings" pitchFamily="2" charset="2"/>
              </a:rPr>
              <a:t>3</a:t>
            </a:r>
          </a:p>
          <a:p>
            <a:pPr algn="l"/>
            <a:endParaRPr lang="en-US" sz="2000" i="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en-US" sz="2000" i="0" dirty="0" smtClean="0">
                <a:solidFill>
                  <a:srgbClr val="3333FF"/>
                </a:solidFill>
              </a:rPr>
              <a:t>Organic nitrates allow long-range</a:t>
            </a:r>
          </a:p>
          <a:p>
            <a:pPr algn="l"/>
            <a:r>
              <a:rPr lang="en-US" sz="2000" i="0" dirty="0" smtClean="0">
                <a:solidFill>
                  <a:srgbClr val="3333FF"/>
                </a:solidFill>
              </a:rPr>
              <a:t>transport  of NOx</a:t>
            </a:r>
          </a:p>
          <a:p>
            <a:pPr algn="l"/>
            <a:endParaRPr lang="en-US" sz="2000" i="0" dirty="0" smtClean="0">
              <a:solidFill>
                <a:schemeClr val="tx1"/>
              </a:solidFill>
            </a:endParaRPr>
          </a:p>
          <a:p>
            <a:pPr algn="l"/>
            <a:endParaRPr lang="en-US" sz="2000" i="0" dirty="0" smtClean="0">
              <a:solidFill>
                <a:schemeClr val="tx1"/>
              </a:solidFill>
            </a:endParaRPr>
          </a:p>
          <a:p>
            <a:pPr algn="l"/>
            <a:r>
              <a:rPr lang="en-US" sz="2000" i="0" dirty="0" smtClean="0">
                <a:solidFill>
                  <a:srgbClr val="C00000"/>
                </a:solidFill>
              </a:rPr>
              <a:t>Radical sinks:</a:t>
            </a:r>
          </a:p>
          <a:p>
            <a:pPr algn="l"/>
            <a:r>
              <a:rPr lang="en-US" sz="2000" i="0" dirty="0" smtClean="0">
                <a:solidFill>
                  <a:srgbClr val="C00000"/>
                </a:solidFill>
              </a:rPr>
              <a:t>Some are  temporary, producing </a:t>
            </a:r>
          </a:p>
          <a:p>
            <a:pPr algn="l"/>
            <a:r>
              <a:rPr lang="en-US" sz="2000" i="0" dirty="0" err="1" smtClean="0">
                <a:solidFill>
                  <a:srgbClr val="C00000"/>
                </a:solidFill>
              </a:rPr>
              <a:t>HOx</a:t>
            </a:r>
            <a:r>
              <a:rPr lang="en-US" sz="2000" i="0" dirty="0" smtClean="0">
                <a:solidFill>
                  <a:srgbClr val="C00000"/>
                </a:solidFill>
              </a:rPr>
              <a:t> later</a:t>
            </a:r>
          </a:p>
          <a:p>
            <a:pPr algn="l"/>
            <a:endParaRPr lang="en-US" sz="2000" i="0" dirty="0" smtClean="0">
              <a:solidFill>
                <a:srgbClr val="C00000"/>
              </a:solidFill>
            </a:endParaRPr>
          </a:p>
          <a:p>
            <a:pPr algn="l"/>
            <a:r>
              <a:rPr lang="en-US" sz="2000" i="0" dirty="0" smtClean="0">
                <a:solidFill>
                  <a:srgbClr val="C00000"/>
                </a:solidFill>
              </a:rPr>
              <a:t>Some have low vapor pressures,</a:t>
            </a:r>
          </a:p>
          <a:p>
            <a:pPr algn="l"/>
            <a:r>
              <a:rPr lang="en-US" sz="2000" i="0" dirty="0" smtClean="0">
                <a:solidFill>
                  <a:srgbClr val="C00000"/>
                </a:solidFill>
              </a:rPr>
              <a:t>can make organic aerosols </a:t>
            </a:r>
            <a:endParaRPr lang="en-US" sz="2000" i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</p:spPr>
        <p:txBody>
          <a:bodyPr/>
          <a:lstStyle/>
          <a:p>
            <a:pPr>
              <a:defRPr/>
            </a:pPr>
            <a:fld id="{B26D7E78-2D7F-427D-B82D-6ECDB4A65C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88900" y="1022350"/>
            <a:ext cx="7543800" cy="5829300"/>
            <a:chOff x="56" y="644"/>
            <a:chExt cx="4752" cy="3672"/>
          </a:xfrm>
        </p:grpSpPr>
        <p:pic>
          <p:nvPicPr>
            <p:cNvPr id="54277" name="Picture 3" descr="hepfun_ncar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" y="644"/>
              <a:ext cx="4752" cy="3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8" name="Text Box 4"/>
            <p:cNvSpPr txBox="1">
              <a:spLocks noChangeArrowheads="1"/>
            </p:cNvSpPr>
            <p:nvPr/>
          </p:nvSpPr>
          <p:spPr bwMode="auto">
            <a:xfrm>
              <a:off x="1611" y="1686"/>
              <a:ext cx="10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sz="1800" b="1"/>
                <a:t>All C7 species</a:t>
              </a:r>
              <a:endParaRPr lang="en-US" sz="1800" b="1"/>
            </a:p>
          </p:txBody>
        </p:sp>
        <p:sp>
          <p:nvSpPr>
            <p:cNvPr id="54279" name="Text Box 5"/>
            <p:cNvSpPr txBox="1">
              <a:spLocks noChangeArrowheads="1"/>
            </p:cNvSpPr>
            <p:nvPr/>
          </p:nvSpPr>
          <p:spPr bwMode="auto">
            <a:xfrm>
              <a:off x="1676" y="3316"/>
              <a:ext cx="81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</a:rPr>
                <a:t>1</a:t>
              </a:r>
              <a:r>
                <a:rPr lang="fr-FR" sz="1800" b="1">
                  <a:solidFill>
                    <a:srgbClr val="FF0000"/>
                  </a:solidFill>
                </a:rPr>
                <a:t> function</a:t>
              </a:r>
              <a:endParaRPr 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54280" name="Text Box 6"/>
            <p:cNvSpPr txBox="1">
              <a:spLocks noChangeArrowheads="1"/>
            </p:cNvSpPr>
            <p:nvPr/>
          </p:nvSpPr>
          <p:spPr bwMode="auto">
            <a:xfrm>
              <a:off x="1659" y="2724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b="1">
                  <a:solidFill>
                    <a:srgbClr val="66FF33"/>
                  </a:solidFill>
                </a:rPr>
                <a:t>2</a:t>
              </a:r>
              <a:r>
                <a:rPr lang="fr-FR" sz="1800" b="1">
                  <a:solidFill>
                    <a:srgbClr val="66FF33"/>
                  </a:solidFill>
                </a:rPr>
                <a:t> functions</a:t>
              </a:r>
              <a:endParaRPr lang="en-US" sz="1800" b="1">
                <a:solidFill>
                  <a:srgbClr val="66FF33"/>
                </a:solidFill>
              </a:endParaRPr>
            </a:p>
          </p:txBody>
        </p:sp>
        <p:sp>
          <p:nvSpPr>
            <p:cNvPr id="54281" name="Text Box 7"/>
            <p:cNvSpPr txBox="1">
              <a:spLocks noChangeArrowheads="1"/>
            </p:cNvSpPr>
            <p:nvPr/>
          </p:nvSpPr>
          <p:spPr bwMode="auto">
            <a:xfrm>
              <a:off x="1573" y="3108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b="1">
                  <a:solidFill>
                    <a:srgbClr val="C0504D"/>
                  </a:solidFill>
                </a:rPr>
                <a:t>3</a:t>
              </a:r>
              <a:r>
                <a:rPr lang="fr-FR" sz="1800" b="1">
                  <a:solidFill>
                    <a:srgbClr val="C0504D"/>
                  </a:solidFill>
                </a:rPr>
                <a:t> functions</a:t>
              </a:r>
              <a:endParaRPr lang="en-US" sz="1800" b="1">
                <a:solidFill>
                  <a:srgbClr val="C0504D"/>
                </a:solidFill>
              </a:endParaRPr>
            </a:p>
          </p:txBody>
        </p:sp>
        <p:sp>
          <p:nvSpPr>
            <p:cNvPr id="54282" name="Text Box 8"/>
            <p:cNvSpPr txBox="1">
              <a:spLocks noChangeArrowheads="1"/>
            </p:cNvSpPr>
            <p:nvPr/>
          </p:nvSpPr>
          <p:spPr bwMode="auto">
            <a:xfrm>
              <a:off x="1535" y="3584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fr-FR" b="1">
                  <a:solidFill>
                    <a:srgbClr val="FFCC00"/>
                  </a:solidFill>
                </a:rPr>
                <a:t>4</a:t>
              </a:r>
              <a:r>
                <a:rPr lang="fr-FR" sz="1800" b="1">
                  <a:solidFill>
                    <a:srgbClr val="FFCC00"/>
                  </a:solidFill>
                </a:rPr>
                <a:t> functions</a:t>
              </a:r>
              <a:endParaRPr lang="en-US" sz="1800" b="1">
                <a:solidFill>
                  <a:srgbClr val="FFCC00"/>
                </a:solidFill>
              </a:endParaRPr>
            </a:p>
          </p:txBody>
        </p:sp>
      </p:grpSp>
      <p:sp>
        <p:nvSpPr>
          <p:cNvPr id="54276" name="Text Box 9"/>
          <p:cNvSpPr txBox="1">
            <a:spLocks noChangeArrowheads="1"/>
          </p:cNvSpPr>
          <p:nvPr/>
        </p:nvSpPr>
        <p:spPr bwMode="auto">
          <a:xfrm>
            <a:off x="685800" y="206375"/>
            <a:ext cx="7696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0504D"/>
                </a:solidFill>
              </a:rPr>
              <a:t>Time Integration with Two-step Iterative Solver</a:t>
            </a:r>
            <a:r>
              <a:rPr lang="en-US">
                <a:solidFill>
                  <a:srgbClr val="C0504D"/>
                </a:solidFill>
              </a:rPr>
              <a:t>  </a:t>
            </a:r>
          </a:p>
          <a:p>
            <a:r>
              <a:rPr lang="en-US">
                <a:solidFill>
                  <a:srgbClr val="800000"/>
                </a:solidFill>
              </a:rPr>
              <a:t>Products of n-heptane oxidation (high NOx case)</a:t>
            </a:r>
          </a:p>
        </p:txBody>
      </p:sp>
    </p:spTree>
    <p:extLst>
      <p:ext uri="{BB962C8B-B14F-4D97-AF65-F5344CB8AC3E}">
        <p14:creationId xmlns:p14="http://schemas.microsoft.com/office/powerpoint/2010/main" val="3436469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</p:spPr>
        <p:txBody>
          <a:bodyPr/>
          <a:lstStyle/>
          <a:p>
            <a:pPr>
              <a:defRPr/>
            </a:pPr>
            <a:fld id="{C232C2D0-13B5-4E78-AAE9-26BBA0002C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5299" name="Group 2"/>
          <p:cNvGrpSpPr>
            <a:grpSpLocks/>
          </p:cNvGrpSpPr>
          <p:nvPr/>
        </p:nvGrpSpPr>
        <p:grpSpPr bwMode="auto">
          <a:xfrm>
            <a:off x="88900" y="1022350"/>
            <a:ext cx="7543800" cy="5829300"/>
            <a:chOff x="56" y="644"/>
            <a:chExt cx="4752" cy="3672"/>
          </a:xfrm>
        </p:grpSpPr>
        <p:pic>
          <p:nvPicPr>
            <p:cNvPr id="55385" name="Picture 3" descr="hepfun_ncar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" y="644"/>
              <a:ext cx="4752" cy="3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86" name="Text Box 4"/>
            <p:cNvSpPr txBox="1">
              <a:spLocks noChangeArrowheads="1"/>
            </p:cNvSpPr>
            <p:nvPr/>
          </p:nvSpPr>
          <p:spPr bwMode="auto">
            <a:xfrm>
              <a:off x="1611" y="1686"/>
              <a:ext cx="10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b="1"/>
                <a:t>All C7 species</a:t>
              </a:r>
            </a:p>
          </p:txBody>
        </p:sp>
        <p:sp>
          <p:nvSpPr>
            <p:cNvPr id="55387" name="Text Box 5"/>
            <p:cNvSpPr txBox="1">
              <a:spLocks noChangeArrowheads="1"/>
            </p:cNvSpPr>
            <p:nvPr/>
          </p:nvSpPr>
          <p:spPr bwMode="auto">
            <a:xfrm>
              <a:off x="1676" y="3316"/>
              <a:ext cx="81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  <a:r>
                <a:rPr lang="en-US" sz="1800" b="1">
                  <a:solidFill>
                    <a:srgbClr val="FF0000"/>
                  </a:solidFill>
                </a:rPr>
                <a:t> function</a:t>
              </a:r>
            </a:p>
          </p:txBody>
        </p:sp>
        <p:sp>
          <p:nvSpPr>
            <p:cNvPr id="55388" name="Text Box 6"/>
            <p:cNvSpPr txBox="1">
              <a:spLocks noChangeArrowheads="1"/>
            </p:cNvSpPr>
            <p:nvPr/>
          </p:nvSpPr>
          <p:spPr bwMode="auto">
            <a:xfrm>
              <a:off x="1659" y="2724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66FF33"/>
                  </a:solidFill>
                </a:rPr>
                <a:t>2</a:t>
              </a:r>
              <a:r>
                <a:rPr lang="en-US" sz="1800" b="1">
                  <a:solidFill>
                    <a:srgbClr val="66FF33"/>
                  </a:solidFill>
                </a:rPr>
                <a:t> functions</a:t>
              </a:r>
            </a:p>
          </p:txBody>
        </p:sp>
        <p:sp>
          <p:nvSpPr>
            <p:cNvPr id="55389" name="Text Box 7"/>
            <p:cNvSpPr txBox="1">
              <a:spLocks noChangeArrowheads="1"/>
            </p:cNvSpPr>
            <p:nvPr/>
          </p:nvSpPr>
          <p:spPr bwMode="auto">
            <a:xfrm>
              <a:off x="1573" y="3108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C0504D"/>
                  </a:solidFill>
                </a:rPr>
                <a:t>3</a:t>
              </a:r>
              <a:r>
                <a:rPr lang="en-US" sz="1800" b="1">
                  <a:solidFill>
                    <a:srgbClr val="C0504D"/>
                  </a:solidFill>
                </a:rPr>
                <a:t> functions</a:t>
              </a:r>
            </a:p>
          </p:txBody>
        </p:sp>
        <p:sp>
          <p:nvSpPr>
            <p:cNvPr id="55390" name="Text Box 8"/>
            <p:cNvSpPr txBox="1">
              <a:spLocks noChangeArrowheads="1"/>
            </p:cNvSpPr>
            <p:nvPr/>
          </p:nvSpPr>
          <p:spPr bwMode="auto">
            <a:xfrm>
              <a:off x="1535" y="3584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</a:rPr>
                <a:t>4</a:t>
              </a:r>
              <a:r>
                <a:rPr lang="en-US" sz="1800" b="1">
                  <a:solidFill>
                    <a:srgbClr val="FFCC00"/>
                  </a:solidFill>
                </a:rPr>
                <a:t> functions</a:t>
              </a:r>
            </a:p>
          </p:txBody>
        </p:sp>
      </p:grpSp>
      <p:sp>
        <p:nvSpPr>
          <p:cNvPr id="55300" name="AutoShape 9" descr="5 %"/>
          <p:cNvSpPr>
            <a:spLocks noChangeArrowheads="1"/>
          </p:cNvSpPr>
          <p:nvPr/>
        </p:nvSpPr>
        <p:spPr bwMode="auto">
          <a:xfrm>
            <a:off x="4562475" y="95250"/>
            <a:ext cx="4254500" cy="5114925"/>
          </a:xfrm>
          <a:prstGeom prst="roundRect">
            <a:avLst>
              <a:gd name="adj" fmla="val 4199"/>
            </a:avLst>
          </a:prstGeom>
          <a:pattFill prst="pct5">
            <a:fgClr>
              <a:srgbClr val="66FF33"/>
            </a:fgClr>
            <a:bgClr>
              <a:srgbClr val="FFFFFF"/>
            </a:bgClr>
          </a:pattFill>
          <a:ln w="38100">
            <a:solidFill>
              <a:srgbClr val="66FF33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4676775" y="150813"/>
            <a:ext cx="413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800" b="1">
                <a:solidFill>
                  <a:srgbClr val="66FF33"/>
                </a:solidFill>
              </a:rPr>
              <a:t>2 functional groups : typical species</a:t>
            </a:r>
          </a:p>
        </p:txBody>
      </p:sp>
      <p:sp>
        <p:nvSpPr>
          <p:cNvPr id="55302" name="Line 11"/>
          <p:cNvSpPr>
            <a:spLocks noChangeShapeType="1"/>
          </p:cNvSpPr>
          <p:nvPr/>
        </p:nvSpPr>
        <p:spPr bwMode="auto">
          <a:xfrm>
            <a:off x="4762500" y="533400"/>
            <a:ext cx="39370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5303" name="Text Box 12"/>
          <p:cNvSpPr txBox="1">
            <a:spLocks noChangeArrowheads="1"/>
          </p:cNvSpPr>
          <p:nvPr/>
        </p:nvSpPr>
        <p:spPr bwMode="auto">
          <a:xfrm>
            <a:off x="8102600" y="658813"/>
            <a:ext cx="48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OH</a:t>
            </a:r>
          </a:p>
        </p:txBody>
      </p:sp>
      <p:grpSp>
        <p:nvGrpSpPr>
          <p:cNvPr id="55304" name="Group 13"/>
          <p:cNvGrpSpPr>
            <a:grpSpLocks/>
          </p:cNvGrpSpPr>
          <p:nvPr/>
        </p:nvGrpSpPr>
        <p:grpSpPr bwMode="auto">
          <a:xfrm>
            <a:off x="6959600" y="1165225"/>
            <a:ext cx="1573213" cy="274638"/>
            <a:chOff x="4280" y="702"/>
            <a:chExt cx="991" cy="173"/>
          </a:xfrm>
        </p:grpSpPr>
        <p:sp>
          <p:nvSpPr>
            <p:cNvPr id="55379" name="Line 14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80" name="Line 15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81" name="Line 16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82" name="Line 17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83" name="Line 18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84" name="Line 19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5305" name="Line 20"/>
          <p:cNvSpPr>
            <a:spLocks noChangeShapeType="1"/>
          </p:cNvSpPr>
          <p:nvPr/>
        </p:nvSpPr>
        <p:spPr bwMode="auto">
          <a:xfrm>
            <a:off x="8266113" y="93186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5306" name="Group 21"/>
          <p:cNvGrpSpPr>
            <a:grpSpLocks/>
          </p:cNvGrpSpPr>
          <p:nvPr/>
        </p:nvGrpSpPr>
        <p:grpSpPr bwMode="auto">
          <a:xfrm>
            <a:off x="4740275" y="1165225"/>
            <a:ext cx="1573213" cy="274638"/>
            <a:chOff x="4280" y="702"/>
            <a:chExt cx="991" cy="173"/>
          </a:xfrm>
        </p:grpSpPr>
        <p:sp>
          <p:nvSpPr>
            <p:cNvPr id="55373" name="Line 22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74" name="Line 23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75" name="Line 24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76" name="Line 25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77" name="Line 26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78" name="Line 27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07" name="Group 28"/>
          <p:cNvGrpSpPr>
            <a:grpSpLocks/>
          </p:cNvGrpSpPr>
          <p:nvPr/>
        </p:nvGrpSpPr>
        <p:grpSpPr bwMode="auto">
          <a:xfrm>
            <a:off x="6015038" y="935038"/>
            <a:ext cx="66675" cy="268287"/>
            <a:chOff x="4427" y="557"/>
            <a:chExt cx="42" cy="169"/>
          </a:xfrm>
        </p:grpSpPr>
        <p:sp>
          <p:nvSpPr>
            <p:cNvPr id="55371" name="Line 29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72" name="Line 30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5308" name="Text Box 31"/>
          <p:cNvSpPr txBox="1">
            <a:spLocks noChangeArrowheads="1"/>
          </p:cNvSpPr>
          <p:nvPr/>
        </p:nvSpPr>
        <p:spPr bwMode="auto">
          <a:xfrm>
            <a:off x="5881688" y="6683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</a:t>
            </a:r>
          </a:p>
        </p:txBody>
      </p:sp>
      <p:sp>
        <p:nvSpPr>
          <p:cNvPr id="55309" name="Line 32"/>
          <p:cNvSpPr>
            <a:spLocks noChangeShapeType="1"/>
          </p:cNvSpPr>
          <p:nvPr/>
        </p:nvSpPr>
        <p:spPr bwMode="auto">
          <a:xfrm>
            <a:off x="8267700" y="2359025"/>
            <a:ext cx="0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5310" name="Text Box 33"/>
          <p:cNvSpPr txBox="1">
            <a:spLocks noChangeArrowheads="1"/>
          </p:cNvSpPr>
          <p:nvPr/>
        </p:nvSpPr>
        <p:spPr bwMode="auto">
          <a:xfrm>
            <a:off x="8101013" y="208915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ONO</a:t>
            </a:r>
            <a:r>
              <a:rPr lang="en-US" b="1" baseline="-25000"/>
              <a:t>2</a:t>
            </a:r>
          </a:p>
        </p:txBody>
      </p:sp>
      <p:grpSp>
        <p:nvGrpSpPr>
          <p:cNvPr id="55311" name="Group 34"/>
          <p:cNvGrpSpPr>
            <a:grpSpLocks/>
          </p:cNvGrpSpPr>
          <p:nvPr/>
        </p:nvGrpSpPr>
        <p:grpSpPr bwMode="auto">
          <a:xfrm>
            <a:off x="4737100" y="2581275"/>
            <a:ext cx="1573213" cy="274638"/>
            <a:chOff x="4280" y="702"/>
            <a:chExt cx="991" cy="173"/>
          </a:xfrm>
        </p:grpSpPr>
        <p:sp>
          <p:nvSpPr>
            <p:cNvPr id="55365" name="Line 35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66" name="Line 36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67" name="Line 37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68" name="Line 38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69" name="Line 39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70" name="Line 40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2" name="Group 41"/>
          <p:cNvGrpSpPr>
            <a:grpSpLocks/>
          </p:cNvGrpSpPr>
          <p:nvPr/>
        </p:nvGrpSpPr>
        <p:grpSpPr bwMode="auto">
          <a:xfrm>
            <a:off x="4970463" y="2354263"/>
            <a:ext cx="66675" cy="268287"/>
            <a:chOff x="4427" y="557"/>
            <a:chExt cx="42" cy="169"/>
          </a:xfrm>
        </p:grpSpPr>
        <p:sp>
          <p:nvSpPr>
            <p:cNvPr id="55363" name="Line 42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64" name="Line 43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5313" name="Text Box 44"/>
          <p:cNvSpPr txBox="1">
            <a:spLocks noChangeArrowheads="1"/>
          </p:cNvSpPr>
          <p:nvPr/>
        </p:nvSpPr>
        <p:spPr bwMode="auto">
          <a:xfrm>
            <a:off x="4837113" y="20780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</a:t>
            </a:r>
          </a:p>
        </p:txBody>
      </p:sp>
      <p:grpSp>
        <p:nvGrpSpPr>
          <p:cNvPr id="55314" name="Group 45"/>
          <p:cNvGrpSpPr>
            <a:grpSpLocks/>
          </p:cNvGrpSpPr>
          <p:nvPr/>
        </p:nvGrpSpPr>
        <p:grpSpPr bwMode="auto">
          <a:xfrm>
            <a:off x="6962775" y="2587625"/>
            <a:ext cx="1573213" cy="274638"/>
            <a:chOff x="4280" y="702"/>
            <a:chExt cx="991" cy="173"/>
          </a:xfrm>
        </p:grpSpPr>
        <p:sp>
          <p:nvSpPr>
            <p:cNvPr id="55357" name="Line 46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58" name="Line 47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59" name="Line 48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60" name="Line 49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61" name="Line 50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62" name="Line 51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5315" name="Text Box 52"/>
          <p:cNvSpPr txBox="1">
            <a:spLocks noChangeArrowheads="1"/>
          </p:cNvSpPr>
          <p:nvPr/>
        </p:nvSpPr>
        <p:spPr bwMode="auto">
          <a:xfrm>
            <a:off x="5618163" y="4679950"/>
            <a:ext cx="48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OH</a:t>
            </a:r>
          </a:p>
        </p:txBody>
      </p:sp>
      <p:sp>
        <p:nvSpPr>
          <p:cNvPr id="55316" name="Line 53"/>
          <p:cNvSpPr>
            <a:spLocks noChangeShapeType="1"/>
          </p:cNvSpPr>
          <p:nvPr/>
        </p:nvSpPr>
        <p:spPr bwMode="auto">
          <a:xfrm>
            <a:off x="5784850" y="450056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5317" name="Group 54"/>
          <p:cNvGrpSpPr>
            <a:grpSpLocks/>
          </p:cNvGrpSpPr>
          <p:nvPr/>
        </p:nvGrpSpPr>
        <p:grpSpPr bwMode="auto">
          <a:xfrm>
            <a:off x="4737100" y="4232275"/>
            <a:ext cx="1573213" cy="274638"/>
            <a:chOff x="4280" y="702"/>
            <a:chExt cx="991" cy="173"/>
          </a:xfrm>
        </p:grpSpPr>
        <p:sp>
          <p:nvSpPr>
            <p:cNvPr id="55351" name="Line 55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52" name="Line 56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53" name="Line 57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54" name="Line 58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55" name="Line 59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56" name="Line 60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5318" name="Group 61"/>
          <p:cNvGrpSpPr>
            <a:grpSpLocks/>
          </p:cNvGrpSpPr>
          <p:nvPr/>
        </p:nvGrpSpPr>
        <p:grpSpPr bwMode="auto">
          <a:xfrm>
            <a:off x="4970463" y="4002088"/>
            <a:ext cx="66675" cy="268287"/>
            <a:chOff x="4427" y="557"/>
            <a:chExt cx="42" cy="169"/>
          </a:xfrm>
        </p:grpSpPr>
        <p:sp>
          <p:nvSpPr>
            <p:cNvPr id="55349" name="Line 62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50" name="Line 63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5319" name="Text Box 64"/>
          <p:cNvSpPr txBox="1">
            <a:spLocks noChangeArrowheads="1"/>
          </p:cNvSpPr>
          <p:nvPr/>
        </p:nvSpPr>
        <p:spPr bwMode="auto">
          <a:xfrm>
            <a:off x="4833938" y="373538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</a:t>
            </a:r>
          </a:p>
        </p:txBody>
      </p:sp>
      <p:grpSp>
        <p:nvGrpSpPr>
          <p:cNvPr id="55320" name="Group 65"/>
          <p:cNvGrpSpPr>
            <a:grpSpLocks/>
          </p:cNvGrpSpPr>
          <p:nvPr/>
        </p:nvGrpSpPr>
        <p:grpSpPr bwMode="auto">
          <a:xfrm>
            <a:off x="6969125" y="4213225"/>
            <a:ext cx="1573213" cy="274638"/>
            <a:chOff x="4280" y="702"/>
            <a:chExt cx="991" cy="173"/>
          </a:xfrm>
        </p:grpSpPr>
        <p:sp>
          <p:nvSpPr>
            <p:cNvPr id="55343" name="Line 66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44" name="Line 67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45" name="Line 68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46" name="Line 69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47" name="Line 70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48" name="Line 71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5321" name="Line 72"/>
          <p:cNvSpPr>
            <a:spLocks noChangeShapeType="1"/>
          </p:cNvSpPr>
          <p:nvPr/>
        </p:nvSpPr>
        <p:spPr bwMode="auto">
          <a:xfrm>
            <a:off x="4013200" y="1876425"/>
            <a:ext cx="477838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5322" name="Group 73"/>
          <p:cNvGrpSpPr>
            <a:grpSpLocks/>
          </p:cNvGrpSpPr>
          <p:nvPr/>
        </p:nvGrpSpPr>
        <p:grpSpPr bwMode="auto">
          <a:xfrm>
            <a:off x="5232400" y="1398588"/>
            <a:ext cx="66675" cy="268287"/>
            <a:chOff x="4427" y="557"/>
            <a:chExt cx="42" cy="169"/>
          </a:xfrm>
        </p:grpSpPr>
        <p:sp>
          <p:nvSpPr>
            <p:cNvPr id="55341" name="Line 74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42" name="Line 75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5323" name="Text Box 76"/>
          <p:cNvSpPr txBox="1">
            <a:spLocks noChangeArrowheads="1"/>
          </p:cNvSpPr>
          <p:nvPr/>
        </p:nvSpPr>
        <p:spPr bwMode="auto">
          <a:xfrm>
            <a:off x="5102225" y="15954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</a:t>
            </a:r>
          </a:p>
        </p:txBody>
      </p:sp>
      <p:grpSp>
        <p:nvGrpSpPr>
          <p:cNvPr id="55324" name="Group 77"/>
          <p:cNvGrpSpPr>
            <a:grpSpLocks/>
          </p:cNvGrpSpPr>
          <p:nvPr/>
        </p:nvGrpSpPr>
        <p:grpSpPr bwMode="auto">
          <a:xfrm>
            <a:off x="7451725" y="1400175"/>
            <a:ext cx="66675" cy="268288"/>
            <a:chOff x="4427" y="557"/>
            <a:chExt cx="42" cy="169"/>
          </a:xfrm>
        </p:grpSpPr>
        <p:sp>
          <p:nvSpPr>
            <p:cNvPr id="55339" name="Line 78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40" name="Line 79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5325" name="Text Box 80"/>
          <p:cNvSpPr txBox="1">
            <a:spLocks noChangeArrowheads="1"/>
          </p:cNvSpPr>
          <p:nvPr/>
        </p:nvSpPr>
        <p:spPr bwMode="auto">
          <a:xfrm>
            <a:off x="7321550" y="1597025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</a:t>
            </a:r>
          </a:p>
        </p:txBody>
      </p:sp>
      <p:sp>
        <p:nvSpPr>
          <p:cNvPr id="55326" name="Line 81"/>
          <p:cNvSpPr>
            <a:spLocks noChangeShapeType="1"/>
          </p:cNvSpPr>
          <p:nvPr/>
        </p:nvSpPr>
        <p:spPr bwMode="auto">
          <a:xfrm>
            <a:off x="8015288" y="4476750"/>
            <a:ext cx="0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5327" name="Text Box 82"/>
          <p:cNvSpPr txBox="1">
            <a:spLocks noChangeArrowheads="1"/>
          </p:cNvSpPr>
          <p:nvPr/>
        </p:nvSpPr>
        <p:spPr bwMode="auto">
          <a:xfrm>
            <a:off x="7845425" y="4649788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ONO</a:t>
            </a:r>
            <a:r>
              <a:rPr lang="en-US" b="1" baseline="-25000"/>
              <a:t>2</a:t>
            </a:r>
          </a:p>
        </p:txBody>
      </p:sp>
      <p:sp>
        <p:nvSpPr>
          <p:cNvPr id="55328" name="Line 83"/>
          <p:cNvSpPr>
            <a:spLocks noChangeShapeType="1"/>
          </p:cNvSpPr>
          <p:nvPr/>
        </p:nvSpPr>
        <p:spPr bwMode="auto">
          <a:xfrm>
            <a:off x="5783263" y="2851150"/>
            <a:ext cx="0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5329" name="Text Box 84"/>
          <p:cNvSpPr txBox="1">
            <a:spLocks noChangeArrowheads="1"/>
          </p:cNvSpPr>
          <p:nvPr/>
        </p:nvSpPr>
        <p:spPr bwMode="auto">
          <a:xfrm>
            <a:off x="5619750" y="3024188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ONO</a:t>
            </a:r>
            <a:r>
              <a:rPr lang="en-US" b="1" baseline="-25000"/>
              <a:t>2</a:t>
            </a:r>
          </a:p>
        </p:txBody>
      </p:sp>
      <p:grpSp>
        <p:nvGrpSpPr>
          <p:cNvPr id="55330" name="Group 85"/>
          <p:cNvGrpSpPr>
            <a:grpSpLocks/>
          </p:cNvGrpSpPr>
          <p:nvPr/>
        </p:nvGrpSpPr>
        <p:grpSpPr bwMode="auto">
          <a:xfrm>
            <a:off x="7454900" y="2828925"/>
            <a:ext cx="66675" cy="268288"/>
            <a:chOff x="4427" y="557"/>
            <a:chExt cx="42" cy="169"/>
          </a:xfrm>
        </p:grpSpPr>
        <p:sp>
          <p:nvSpPr>
            <p:cNvPr id="55337" name="Line 86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5338" name="Line 87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5331" name="Text Box 88"/>
          <p:cNvSpPr txBox="1">
            <a:spLocks noChangeArrowheads="1"/>
          </p:cNvSpPr>
          <p:nvPr/>
        </p:nvSpPr>
        <p:spPr bwMode="auto">
          <a:xfrm>
            <a:off x="7324725" y="3025775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</a:t>
            </a:r>
          </a:p>
        </p:txBody>
      </p:sp>
      <p:sp>
        <p:nvSpPr>
          <p:cNvPr id="55332" name="Line 89"/>
          <p:cNvSpPr>
            <a:spLocks noChangeShapeType="1"/>
          </p:cNvSpPr>
          <p:nvPr/>
        </p:nvSpPr>
        <p:spPr bwMode="auto">
          <a:xfrm>
            <a:off x="7235825" y="397986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5333" name="Text Box 90"/>
          <p:cNvSpPr txBox="1">
            <a:spLocks noChangeArrowheads="1"/>
          </p:cNvSpPr>
          <p:nvPr/>
        </p:nvSpPr>
        <p:spPr bwMode="auto">
          <a:xfrm>
            <a:off x="7069138" y="3709988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b="1"/>
              <a:t>ONO</a:t>
            </a:r>
            <a:r>
              <a:rPr lang="en-US" b="1" baseline="-25000"/>
              <a:t>2</a:t>
            </a:r>
          </a:p>
        </p:txBody>
      </p:sp>
      <p:sp>
        <p:nvSpPr>
          <p:cNvPr id="55334" name="Arc 91"/>
          <p:cNvSpPr>
            <a:spLocks/>
          </p:cNvSpPr>
          <p:nvPr/>
        </p:nvSpPr>
        <p:spPr bwMode="auto">
          <a:xfrm rot="10527298" flipV="1">
            <a:off x="3276600" y="1911350"/>
            <a:ext cx="785813" cy="822325"/>
          </a:xfrm>
          <a:custGeom>
            <a:avLst/>
            <a:gdLst>
              <a:gd name="T0" fmla="*/ 0 w 24191"/>
              <a:gd name="T1" fmla="*/ 2147483647 h 21600"/>
              <a:gd name="T2" fmla="*/ 2147483647 w 24191"/>
              <a:gd name="T3" fmla="*/ 2147483647 h 21600"/>
              <a:gd name="T4" fmla="*/ 2147483647 w 24191"/>
              <a:gd name="T5" fmla="*/ 2147483647 h 21600"/>
              <a:gd name="T6" fmla="*/ 0 60000 65536"/>
              <a:gd name="T7" fmla="*/ 0 60000 65536"/>
              <a:gd name="T8" fmla="*/ 0 60000 65536"/>
              <a:gd name="T9" fmla="*/ 0 w 24191"/>
              <a:gd name="T10" fmla="*/ 0 h 21600"/>
              <a:gd name="T11" fmla="*/ 24191 w 241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91" h="21600" fill="none" extrusionOk="0">
                <a:moveTo>
                  <a:pt x="-1" y="175"/>
                </a:moveTo>
                <a:cubicBezTo>
                  <a:pt x="912" y="58"/>
                  <a:pt x="1831" y="-1"/>
                  <a:pt x="2751" y="0"/>
                </a:cubicBezTo>
                <a:cubicBezTo>
                  <a:pt x="13666" y="0"/>
                  <a:pt x="22866" y="8143"/>
                  <a:pt x="24191" y="18978"/>
                </a:cubicBezTo>
              </a:path>
              <a:path w="24191" h="21600" stroke="0" extrusionOk="0">
                <a:moveTo>
                  <a:pt x="-1" y="175"/>
                </a:moveTo>
                <a:cubicBezTo>
                  <a:pt x="912" y="58"/>
                  <a:pt x="1831" y="-1"/>
                  <a:pt x="2751" y="0"/>
                </a:cubicBezTo>
                <a:cubicBezTo>
                  <a:pt x="13666" y="0"/>
                  <a:pt x="22866" y="8143"/>
                  <a:pt x="24191" y="18978"/>
                </a:cubicBezTo>
                <a:lnTo>
                  <a:pt x="2751" y="21600"/>
                </a:lnTo>
                <a:lnTo>
                  <a:pt x="-1" y="175"/>
                </a:lnTo>
                <a:close/>
              </a:path>
            </a:pathLst>
          </a:custGeom>
          <a:noFill/>
          <a:ln w="76200">
            <a:solidFill>
              <a:srgbClr val="66FF33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5335" name="Line 92"/>
          <p:cNvSpPr>
            <a:spLocks noChangeShapeType="1"/>
          </p:cNvSpPr>
          <p:nvPr/>
        </p:nvSpPr>
        <p:spPr bwMode="auto">
          <a:xfrm>
            <a:off x="3298825" y="2655888"/>
            <a:ext cx="0" cy="1793875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5336" name="Oval 93"/>
          <p:cNvSpPr>
            <a:spLocks noChangeArrowheads="1"/>
          </p:cNvSpPr>
          <p:nvPr/>
        </p:nvSpPr>
        <p:spPr bwMode="auto">
          <a:xfrm>
            <a:off x="3119438" y="4486275"/>
            <a:ext cx="361950" cy="357188"/>
          </a:xfrm>
          <a:prstGeom prst="ellips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87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</p:spPr>
        <p:txBody>
          <a:bodyPr/>
          <a:lstStyle/>
          <a:p>
            <a:pPr>
              <a:defRPr/>
            </a:pPr>
            <a:fld id="{197AD175-E35F-47A7-8D3F-40FFE5932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6323" name="Group 2"/>
          <p:cNvGrpSpPr>
            <a:grpSpLocks/>
          </p:cNvGrpSpPr>
          <p:nvPr/>
        </p:nvGrpSpPr>
        <p:grpSpPr bwMode="auto">
          <a:xfrm>
            <a:off x="88900" y="1022350"/>
            <a:ext cx="7543800" cy="5829300"/>
            <a:chOff x="56" y="644"/>
            <a:chExt cx="4752" cy="3672"/>
          </a:xfrm>
        </p:grpSpPr>
        <p:pic>
          <p:nvPicPr>
            <p:cNvPr id="56433" name="Picture 3" descr="hepfun_ncar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" y="644"/>
              <a:ext cx="4752" cy="3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434" name="Text Box 4"/>
            <p:cNvSpPr txBox="1">
              <a:spLocks noChangeArrowheads="1"/>
            </p:cNvSpPr>
            <p:nvPr/>
          </p:nvSpPr>
          <p:spPr bwMode="auto">
            <a:xfrm>
              <a:off x="1611" y="1686"/>
              <a:ext cx="10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b="1"/>
                <a:t>All C7 species</a:t>
              </a:r>
            </a:p>
          </p:txBody>
        </p:sp>
        <p:sp>
          <p:nvSpPr>
            <p:cNvPr id="56435" name="Text Box 5"/>
            <p:cNvSpPr txBox="1">
              <a:spLocks noChangeArrowheads="1"/>
            </p:cNvSpPr>
            <p:nvPr/>
          </p:nvSpPr>
          <p:spPr bwMode="auto">
            <a:xfrm>
              <a:off x="1676" y="3316"/>
              <a:ext cx="81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  <a:r>
                <a:rPr lang="en-US" sz="1800" b="1">
                  <a:solidFill>
                    <a:srgbClr val="FF0000"/>
                  </a:solidFill>
                </a:rPr>
                <a:t> function</a:t>
              </a:r>
            </a:p>
          </p:txBody>
        </p:sp>
        <p:sp>
          <p:nvSpPr>
            <p:cNvPr id="56436" name="Text Box 6"/>
            <p:cNvSpPr txBox="1">
              <a:spLocks noChangeArrowheads="1"/>
            </p:cNvSpPr>
            <p:nvPr/>
          </p:nvSpPr>
          <p:spPr bwMode="auto">
            <a:xfrm>
              <a:off x="1659" y="2724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66FF33"/>
                  </a:solidFill>
                </a:rPr>
                <a:t>2</a:t>
              </a:r>
              <a:r>
                <a:rPr lang="en-US" sz="1800" b="1">
                  <a:solidFill>
                    <a:srgbClr val="66FF33"/>
                  </a:solidFill>
                </a:rPr>
                <a:t> functions</a:t>
              </a:r>
            </a:p>
          </p:txBody>
        </p:sp>
        <p:sp>
          <p:nvSpPr>
            <p:cNvPr id="56437" name="Text Box 7"/>
            <p:cNvSpPr txBox="1">
              <a:spLocks noChangeArrowheads="1"/>
            </p:cNvSpPr>
            <p:nvPr/>
          </p:nvSpPr>
          <p:spPr bwMode="auto">
            <a:xfrm>
              <a:off x="1573" y="3108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C0504D"/>
                  </a:solidFill>
                </a:rPr>
                <a:t>3</a:t>
              </a:r>
              <a:r>
                <a:rPr lang="en-US" sz="1800" b="1">
                  <a:solidFill>
                    <a:srgbClr val="C0504D"/>
                  </a:solidFill>
                </a:rPr>
                <a:t> functions</a:t>
              </a:r>
            </a:p>
          </p:txBody>
        </p:sp>
        <p:sp>
          <p:nvSpPr>
            <p:cNvPr id="56438" name="Text Box 8"/>
            <p:cNvSpPr txBox="1">
              <a:spLocks noChangeArrowheads="1"/>
            </p:cNvSpPr>
            <p:nvPr/>
          </p:nvSpPr>
          <p:spPr bwMode="auto">
            <a:xfrm>
              <a:off x="1535" y="3584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</a:rPr>
                <a:t>4</a:t>
              </a:r>
              <a:r>
                <a:rPr lang="en-US" sz="1800" b="1">
                  <a:solidFill>
                    <a:srgbClr val="FFCC00"/>
                  </a:solidFill>
                </a:rPr>
                <a:t> functions</a:t>
              </a:r>
            </a:p>
          </p:txBody>
        </p:sp>
      </p:grpSp>
      <p:sp>
        <p:nvSpPr>
          <p:cNvPr id="56324" name="AutoShape 9" descr="5 %"/>
          <p:cNvSpPr>
            <a:spLocks noChangeArrowheads="1"/>
          </p:cNvSpPr>
          <p:nvPr/>
        </p:nvSpPr>
        <p:spPr bwMode="auto">
          <a:xfrm>
            <a:off x="4562475" y="95250"/>
            <a:ext cx="4254500" cy="5114925"/>
          </a:xfrm>
          <a:prstGeom prst="roundRect">
            <a:avLst>
              <a:gd name="adj" fmla="val 4199"/>
            </a:avLst>
          </a:prstGeom>
          <a:pattFill prst="pct5">
            <a:fgClr>
              <a:schemeClr val="accent2"/>
            </a:fgClr>
            <a:bgClr>
              <a:srgbClr val="FFFFFF"/>
            </a:bgClr>
          </a:pattFill>
          <a:ln w="381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4676775" y="150813"/>
            <a:ext cx="413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800" b="1">
                <a:solidFill>
                  <a:srgbClr val="C0504D"/>
                </a:solidFill>
              </a:rPr>
              <a:t>3 functional groups : typical species</a:t>
            </a:r>
            <a:endParaRPr lang="en-US" sz="1800" b="1">
              <a:solidFill>
                <a:srgbClr val="C0504D"/>
              </a:solidFill>
            </a:endParaRPr>
          </a:p>
        </p:txBody>
      </p:sp>
      <p:sp>
        <p:nvSpPr>
          <p:cNvPr id="56326" name="Line 11"/>
          <p:cNvSpPr>
            <a:spLocks noChangeShapeType="1"/>
          </p:cNvSpPr>
          <p:nvPr/>
        </p:nvSpPr>
        <p:spPr bwMode="auto">
          <a:xfrm>
            <a:off x="4762500" y="533400"/>
            <a:ext cx="3937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327" name="Text Box 12"/>
          <p:cNvSpPr txBox="1">
            <a:spLocks noChangeArrowheads="1"/>
          </p:cNvSpPr>
          <p:nvPr/>
        </p:nvSpPr>
        <p:spPr bwMode="auto">
          <a:xfrm>
            <a:off x="8102600" y="671513"/>
            <a:ext cx="48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OH</a:t>
            </a:r>
            <a:endParaRPr lang="en-US" sz="1600" b="1"/>
          </a:p>
        </p:txBody>
      </p:sp>
      <p:grpSp>
        <p:nvGrpSpPr>
          <p:cNvPr id="56328" name="Group 13"/>
          <p:cNvGrpSpPr>
            <a:grpSpLocks/>
          </p:cNvGrpSpPr>
          <p:nvPr/>
        </p:nvGrpSpPr>
        <p:grpSpPr bwMode="auto">
          <a:xfrm>
            <a:off x="6959600" y="1165225"/>
            <a:ext cx="1573213" cy="274638"/>
            <a:chOff x="4280" y="702"/>
            <a:chExt cx="991" cy="173"/>
          </a:xfrm>
        </p:grpSpPr>
        <p:sp>
          <p:nvSpPr>
            <p:cNvPr id="56427" name="Line 14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28" name="Line 15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29" name="Line 16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30" name="Line 17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31" name="Line 18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32" name="Line 19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29" name="Line 20"/>
          <p:cNvSpPr>
            <a:spLocks noChangeShapeType="1"/>
          </p:cNvSpPr>
          <p:nvPr/>
        </p:nvSpPr>
        <p:spPr bwMode="auto">
          <a:xfrm>
            <a:off x="8269288" y="93821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6330" name="Group 21"/>
          <p:cNvGrpSpPr>
            <a:grpSpLocks/>
          </p:cNvGrpSpPr>
          <p:nvPr/>
        </p:nvGrpSpPr>
        <p:grpSpPr bwMode="auto">
          <a:xfrm>
            <a:off x="4740275" y="1165225"/>
            <a:ext cx="1573213" cy="274638"/>
            <a:chOff x="4280" y="702"/>
            <a:chExt cx="991" cy="173"/>
          </a:xfrm>
        </p:grpSpPr>
        <p:sp>
          <p:nvSpPr>
            <p:cNvPr id="56421" name="Line 22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22" name="Line 23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23" name="Line 24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24" name="Line 25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25" name="Line 26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26" name="Line 27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6331" name="Group 28"/>
          <p:cNvGrpSpPr>
            <a:grpSpLocks/>
          </p:cNvGrpSpPr>
          <p:nvPr/>
        </p:nvGrpSpPr>
        <p:grpSpPr bwMode="auto">
          <a:xfrm>
            <a:off x="6015038" y="935038"/>
            <a:ext cx="66675" cy="268287"/>
            <a:chOff x="4427" y="557"/>
            <a:chExt cx="42" cy="169"/>
          </a:xfrm>
        </p:grpSpPr>
        <p:sp>
          <p:nvSpPr>
            <p:cNvPr id="56419" name="Line 29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20" name="Line 30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32" name="Text Box 31"/>
          <p:cNvSpPr txBox="1">
            <a:spLocks noChangeArrowheads="1"/>
          </p:cNvSpPr>
          <p:nvPr/>
        </p:nvSpPr>
        <p:spPr bwMode="auto">
          <a:xfrm>
            <a:off x="5881688" y="6683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grpSp>
        <p:nvGrpSpPr>
          <p:cNvPr id="56333" name="Group 32"/>
          <p:cNvGrpSpPr>
            <a:grpSpLocks/>
          </p:cNvGrpSpPr>
          <p:nvPr/>
        </p:nvGrpSpPr>
        <p:grpSpPr bwMode="auto">
          <a:xfrm>
            <a:off x="5491163" y="2351088"/>
            <a:ext cx="66675" cy="268287"/>
            <a:chOff x="4427" y="557"/>
            <a:chExt cx="42" cy="169"/>
          </a:xfrm>
        </p:grpSpPr>
        <p:sp>
          <p:nvSpPr>
            <p:cNvPr id="56417" name="Line 33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18" name="Line 34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34" name="Text Box 35"/>
          <p:cNvSpPr txBox="1">
            <a:spLocks noChangeArrowheads="1"/>
          </p:cNvSpPr>
          <p:nvPr/>
        </p:nvSpPr>
        <p:spPr bwMode="auto">
          <a:xfrm>
            <a:off x="5354638" y="20780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6335" name="Line 36"/>
          <p:cNvSpPr>
            <a:spLocks noChangeShapeType="1"/>
          </p:cNvSpPr>
          <p:nvPr/>
        </p:nvSpPr>
        <p:spPr bwMode="auto">
          <a:xfrm>
            <a:off x="5524500" y="4003675"/>
            <a:ext cx="0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336" name="Text Box 37"/>
          <p:cNvSpPr txBox="1">
            <a:spLocks noChangeArrowheads="1"/>
          </p:cNvSpPr>
          <p:nvPr/>
        </p:nvSpPr>
        <p:spPr bwMode="auto">
          <a:xfrm>
            <a:off x="5357813" y="373380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grpSp>
        <p:nvGrpSpPr>
          <p:cNvPr id="56337" name="Group 38"/>
          <p:cNvGrpSpPr>
            <a:grpSpLocks/>
          </p:cNvGrpSpPr>
          <p:nvPr/>
        </p:nvGrpSpPr>
        <p:grpSpPr bwMode="auto">
          <a:xfrm>
            <a:off x="4737100" y="2581275"/>
            <a:ext cx="1573213" cy="274638"/>
            <a:chOff x="4280" y="702"/>
            <a:chExt cx="991" cy="173"/>
          </a:xfrm>
        </p:grpSpPr>
        <p:sp>
          <p:nvSpPr>
            <p:cNvPr id="56411" name="Line 39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12" name="Line 40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13" name="Line 41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14" name="Line 42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15" name="Line 43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16" name="Line 44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6338" name="Group 45"/>
          <p:cNvGrpSpPr>
            <a:grpSpLocks/>
          </p:cNvGrpSpPr>
          <p:nvPr/>
        </p:nvGrpSpPr>
        <p:grpSpPr bwMode="auto">
          <a:xfrm>
            <a:off x="4970463" y="2351088"/>
            <a:ext cx="66675" cy="268287"/>
            <a:chOff x="4427" y="557"/>
            <a:chExt cx="42" cy="169"/>
          </a:xfrm>
        </p:grpSpPr>
        <p:sp>
          <p:nvSpPr>
            <p:cNvPr id="56409" name="Line 46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10" name="Line 47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39" name="Text Box 48"/>
          <p:cNvSpPr txBox="1">
            <a:spLocks noChangeArrowheads="1"/>
          </p:cNvSpPr>
          <p:nvPr/>
        </p:nvSpPr>
        <p:spPr bwMode="auto">
          <a:xfrm>
            <a:off x="4837113" y="20780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grpSp>
        <p:nvGrpSpPr>
          <p:cNvPr id="56340" name="Group 49"/>
          <p:cNvGrpSpPr>
            <a:grpSpLocks/>
          </p:cNvGrpSpPr>
          <p:nvPr/>
        </p:nvGrpSpPr>
        <p:grpSpPr bwMode="auto">
          <a:xfrm>
            <a:off x="6962775" y="2587625"/>
            <a:ext cx="1573213" cy="274638"/>
            <a:chOff x="4280" y="702"/>
            <a:chExt cx="991" cy="173"/>
          </a:xfrm>
        </p:grpSpPr>
        <p:sp>
          <p:nvSpPr>
            <p:cNvPr id="56403" name="Line 50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04" name="Line 51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05" name="Line 52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06" name="Line 53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07" name="Line 54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08" name="Line 55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41" name="Line 56"/>
          <p:cNvSpPr>
            <a:spLocks noChangeShapeType="1"/>
          </p:cNvSpPr>
          <p:nvPr/>
        </p:nvSpPr>
        <p:spPr bwMode="auto">
          <a:xfrm>
            <a:off x="7488238" y="2859088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342" name="Text Box 57"/>
          <p:cNvSpPr txBox="1">
            <a:spLocks noChangeArrowheads="1"/>
          </p:cNvSpPr>
          <p:nvPr/>
        </p:nvSpPr>
        <p:spPr bwMode="auto">
          <a:xfrm>
            <a:off x="7324725" y="3030538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sp>
        <p:nvSpPr>
          <p:cNvPr id="56343" name="Text Box 58"/>
          <p:cNvSpPr txBox="1">
            <a:spLocks noChangeArrowheads="1"/>
          </p:cNvSpPr>
          <p:nvPr/>
        </p:nvSpPr>
        <p:spPr bwMode="auto">
          <a:xfrm>
            <a:off x="8364538" y="3032125"/>
            <a:ext cx="48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OH</a:t>
            </a:r>
            <a:endParaRPr lang="en-US" sz="1600" b="1"/>
          </a:p>
        </p:txBody>
      </p:sp>
      <p:sp>
        <p:nvSpPr>
          <p:cNvPr id="56344" name="Line 59"/>
          <p:cNvSpPr>
            <a:spLocks noChangeShapeType="1"/>
          </p:cNvSpPr>
          <p:nvPr/>
        </p:nvSpPr>
        <p:spPr bwMode="auto">
          <a:xfrm>
            <a:off x="8531225" y="2852738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6345" name="Group 60"/>
          <p:cNvGrpSpPr>
            <a:grpSpLocks/>
          </p:cNvGrpSpPr>
          <p:nvPr/>
        </p:nvGrpSpPr>
        <p:grpSpPr bwMode="auto">
          <a:xfrm>
            <a:off x="7716838" y="2360613"/>
            <a:ext cx="66675" cy="268287"/>
            <a:chOff x="4427" y="557"/>
            <a:chExt cx="42" cy="169"/>
          </a:xfrm>
        </p:grpSpPr>
        <p:sp>
          <p:nvSpPr>
            <p:cNvPr id="56401" name="Line 61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02" name="Line 62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46" name="Text Box 63"/>
          <p:cNvSpPr txBox="1">
            <a:spLocks noChangeArrowheads="1"/>
          </p:cNvSpPr>
          <p:nvPr/>
        </p:nvSpPr>
        <p:spPr bwMode="auto">
          <a:xfrm>
            <a:off x="7580313" y="20939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grpSp>
        <p:nvGrpSpPr>
          <p:cNvPr id="56347" name="Group 64"/>
          <p:cNvGrpSpPr>
            <a:grpSpLocks/>
          </p:cNvGrpSpPr>
          <p:nvPr/>
        </p:nvGrpSpPr>
        <p:grpSpPr bwMode="auto">
          <a:xfrm>
            <a:off x="7199313" y="2357438"/>
            <a:ext cx="66675" cy="268287"/>
            <a:chOff x="4427" y="557"/>
            <a:chExt cx="42" cy="169"/>
          </a:xfrm>
        </p:grpSpPr>
        <p:sp>
          <p:nvSpPr>
            <p:cNvPr id="56399" name="Line 65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400" name="Line 66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48" name="Text Box 67"/>
          <p:cNvSpPr txBox="1">
            <a:spLocks noChangeArrowheads="1"/>
          </p:cNvSpPr>
          <p:nvPr/>
        </p:nvSpPr>
        <p:spPr bwMode="auto">
          <a:xfrm>
            <a:off x="7062788" y="20812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grpSp>
        <p:nvGrpSpPr>
          <p:cNvPr id="56349" name="Group 68"/>
          <p:cNvGrpSpPr>
            <a:grpSpLocks/>
          </p:cNvGrpSpPr>
          <p:nvPr/>
        </p:nvGrpSpPr>
        <p:grpSpPr bwMode="auto">
          <a:xfrm>
            <a:off x="4737100" y="4232275"/>
            <a:ext cx="1573213" cy="274638"/>
            <a:chOff x="4280" y="702"/>
            <a:chExt cx="991" cy="173"/>
          </a:xfrm>
        </p:grpSpPr>
        <p:sp>
          <p:nvSpPr>
            <p:cNvPr id="56393" name="Line 69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94" name="Line 70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95" name="Line 71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96" name="Line 72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97" name="Line 73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98" name="Line 74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6350" name="Group 75"/>
          <p:cNvGrpSpPr>
            <a:grpSpLocks/>
          </p:cNvGrpSpPr>
          <p:nvPr/>
        </p:nvGrpSpPr>
        <p:grpSpPr bwMode="auto">
          <a:xfrm>
            <a:off x="4970463" y="4005263"/>
            <a:ext cx="66675" cy="268287"/>
            <a:chOff x="4427" y="557"/>
            <a:chExt cx="42" cy="169"/>
          </a:xfrm>
        </p:grpSpPr>
        <p:sp>
          <p:nvSpPr>
            <p:cNvPr id="56391" name="Line 76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92" name="Line 77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51" name="Text Box 78"/>
          <p:cNvSpPr txBox="1">
            <a:spLocks noChangeArrowheads="1"/>
          </p:cNvSpPr>
          <p:nvPr/>
        </p:nvSpPr>
        <p:spPr bwMode="auto">
          <a:xfrm>
            <a:off x="4833938" y="373538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6352" name="Line 79"/>
          <p:cNvSpPr>
            <a:spLocks noChangeShapeType="1"/>
          </p:cNvSpPr>
          <p:nvPr/>
        </p:nvSpPr>
        <p:spPr bwMode="auto">
          <a:xfrm>
            <a:off x="5781675" y="4492625"/>
            <a:ext cx="0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353" name="Text Box 80"/>
          <p:cNvSpPr txBox="1">
            <a:spLocks noChangeArrowheads="1"/>
          </p:cNvSpPr>
          <p:nvPr/>
        </p:nvSpPr>
        <p:spPr bwMode="auto">
          <a:xfrm>
            <a:off x="5618163" y="4665663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grpSp>
        <p:nvGrpSpPr>
          <p:cNvPr id="56354" name="Group 81"/>
          <p:cNvGrpSpPr>
            <a:grpSpLocks/>
          </p:cNvGrpSpPr>
          <p:nvPr/>
        </p:nvGrpSpPr>
        <p:grpSpPr bwMode="auto">
          <a:xfrm>
            <a:off x="6969125" y="4213225"/>
            <a:ext cx="1573213" cy="274638"/>
            <a:chOff x="4280" y="702"/>
            <a:chExt cx="991" cy="173"/>
          </a:xfrm>
        </p:grpSpPr>
        <p:sp>
          <p:nvSpPr>
            <p:cNvPr id="56385" name="Line 82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86" name="Line 83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87" name="Line 84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88" name="Line 85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89" name="Line 86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90" name="Line 87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6355" name="Group 88"/>
          <p:cNvGrpSpPr>
            <a:grpSpLocks/>
          </p:cNvGrpSpPr>
          <p:nvPr/>
        </p:nvGrpSpPr>
        <p:grpSpPr bwMode="auto">
          <a:xfrm>
            <a:off x="7723188" y="3989388"/>
            <a:ext cx="66675" cy="268287"/>
            <a:chOff x="4427" y="557"/>
            <a:chExt cx="42" cy="169"/>
          </a:xfrm>
        </p:grpSpPr>
        <p:sp>
          <p:nvSpPr>
            <p:cNvPr id="56383" name="Line 89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84" name="Line 90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56" name="Text Box 91"/>
          <p:cNvSpPr txBox="1">
            <a:spLocks noChangeArrowheads="1"/>
          </p:cNvSpPr>
          <p:nvPr/>
        </p:nvSpPr>
        <p:spPr bwMode="auto">
          <a:xfrm>
            <a:off x="7593013" y="37163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6357" name="Line 92"/>
          <p:cNvSpPr>
            <a:spLocks noChangeShapeType="1"/>
          </p:cNvSpPr>
          <p:nvPr/>
        </p:nvSpPr>
        <p:spPr bwMode="auto">
          <a:xfrm>
            <a:off x="4013200" y="1876425"/>
            <a:ext cx="4778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6358" name="Group 93"/>
          <p:cNvGrpSpPr>
            <a:grpSpLocks/>
          </p:cNvGrpSpPr>
          <p:nvPr/>
        </p:nvGrpSpPr>
        <p:grpSpPr bwMode="auto">
          <a:xfrm>
            <a:off x="5232400" y="1398588"/>
            <a:ext cx="66675" cy="268287"/>
            <a:chOff x="4427" y="557"/>
            <a:chExt cx="42" cy="169"/>
          </a:xfrm>
        </p:grpSpPr>
        <p:sp>
          <p:nvSpPr>
            <p:cNvPr id="56381" name="Line 94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82" name="Line 95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59" name="Text Box 96"/>
          <p:cNvSpPr txBox="1">
            <a:spLocks noChangeArrowheads="1"/>
          </p:cNvSpPr>
          <p:nvPr/>
        </p:nvSpPr>
        <p:spPr bwMode="auto">
          <a:xfrm>
            <a:off x="5102225" y="15954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6360" name="Line 97"/>
          <p:cNvSpPr>
            <a:spLocks noChangeShapeType="1"/>
          </p:cNvSpPr>
          <p:nvPr/>
        </p:nvSpPr>
        <p:spPr bwMode="auto">
          <a:xfrm>
            <a:off x="5788025" y="142716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361" name="Text Box 98"/>
          <p:cNvSpPr txBox="1">
            <a:spLocks noChangeArrowheads="1"/>
          </p:cNvSpPr>
          <p:nvPr/>
        </p:nvSpPr>
        <p:spPr bwMode="auto">
          <a:xfrm>
            <a:off x="5624513" y="1598613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sp>
        <p:nvSpPr>
          <p:cNvPr id="56362" name="Text Box 99"/>
          <p:cNvSpPr txBox="1">
            <a:spLocks noChangeArrowheads="1"/>
          </p:cNvSpPr>
          <p:nvPr/>
        </p:nvSpPr>
        <p:spPr bwMode="auto">
          <a:xfrm>
            <a:off x="8113713" y="3711575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grpSp>
        <p:nvGrpSpPr>
          <p:cNvPr id="56363" name="Group 100"/>
          <p:cNvGrpSpPr>
            <a:grpSpLocks/>
          </p:cNvGrpSpPr>
          <p:nvPr/>
        </p:nvGrpSpPr>
        <p:grpSpPr bwMode="auto">
          <a:xfrm>
            <a:off x="8247063" y="3984625"/>
            <a:ext cx="66675" cy="268288"/>
            <a:chOff x="4427" y="557"/>
            <a:chExt cx="42" cy="169"/>
          </a:xfrm>
        </p:grpSpPr>
        <p:sp>
          <p:nvSpPr>
            <p:cNvPr id="56379" name="Line 101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80" name="Line 102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6364" name="Group 103"/>
          <p:cNvGrpSpPr>
            <a:grpSpLocks/>
          </p:cNvGrpSpPr>
          <p:nvPr/>
        </p:nvGrpSpPr>
        <p:grpSpPr bwMode="auto">
          <a:xfrm>
            <a:off x="7451725" y="1400175"/>
            <a:ext cx="66675" cy="268288"/>
            <a:chOff x="4427" y="557"/>
            <a:chExt cx="42" cy="169"/>
          </a:xfrm>
        </p:grpSpPr>
        <p:sp>
          <p:nvSpPr>
            <p:cNvPr id="56377" name="Line 104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78" name="Line 105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65" name="Text Box 106"/>
          <p:cNvSpPr txBox="1">
            <a:spLocks noChangeArrowheads="1"/>
          </p:cNvSpPr>
          <p:nvPr/>
        </p:nvSpPr>
        <p:spPr bwMode="auto">
          <a:xfrm>
            <a:off x="7321550" y="1597025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6366" name="Line 107"/>
          <p:cNvSpPr>
            <a:spLocks noChangeShapeType="1"/>
          </p:cNvSpPr>
          <p:nvPr/>
        </p:nvSpPr>
        <p:spPr bwMode="auto">
          <a:xfrm>
            <a:off x="8002588" y="1419225"/>
            <a:ext cx="0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367" name="Text Box 108"/>
          <p:cNvSpPr txBox="1">
            <a:spLocks noChangeArrowheads="1"/>
          </p:cNvSpPr>
          <p:nvPr/>
        </p:nvSpPr>
        <p:spPr bwMode="auto">
          <a:xfrm>
            <a:off x="7839075" y="159067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grpSp>
        <p:nvGrpSpPr>
          <p:cNvPr id="56368" name="Group 109"/>
          <p:cNvGrpSpPr>
            <a:grpSpLocks/>
          </p:cNvGrpSpPr>
          <p:nvPr/>
        </p:nvGrpSpPr>
        <p:grpSpPr bwMode="auto">
          <a:xfrm>
            <a:off x="6008688" y="2357438"/>
            <a:ext cx="66675" cy="268287"/>
            <a:chOff x="4427" y="557"/>
            <a:chExt cx="42" cy="169"/>
          </a:xfrm>
        </p:grpSpPr>
        <p:sp>
          <p:nvSpPr>
            <p:cNvPr id="56375" name="Line 110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6376" name="Line 111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6369" name="Text Box 112"/>
          <p:cNvSpPr txBox="1">
            <a:spLocks noChangeArrowheads="1"/>
          </p:cNvSpPr>
          <p:nvPr/>
        </p:nvSpPr>
        <p:spPr bwMode="auto">
          <a:xfrm>
            <a:off x="5868988" y="20907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6370" name="Line 113"/>
          <p:cNvSpPr>
            <a:spLocks noChangeShapeType="1"/>
          </p:cNvSpPr>
          <p:nvPr/>
        </p:nvSpPr>
        <p:spPr bwMode="auto">
          <a:xfrm>
            <a:off x="6973888" y="4479925"/>
            <a:ext cx="0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371" name="Text Box 114"/>
          <p:cNvSpPr txBox="1">
            <a:spLocks noChangeArrowheads="1"/>
          </p:cNvSpPr>
          <p:nvPr/>
        </p:nvSpPr>
        <p:spPr bwMode="auto">
          <a:xfrm>
            <a:off x="6804025" y="4652963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sp>
        <p:nvSpPr>
          <p:cNvPr id="56372" name="Arc 115"/>
          <p:cNvSpPr>
            <a:spLocks/>
          </p:cNvSpPr>
          <p:nvPr/>
        </p:nvSpPr>
        <p:spPr bwMode="auto">
          <a:xfrm rot="10527298" flipV="1">
            <a:off x="3276600" y="1911350"/>
            <a:ext cx="785813" cy="822325"/>
          </a:xfrm>
          <a:custGeom>
            <a:avLst/>
            <a:gdLst>
              <a:gd name="T0" fmla="*/ 0 w 24191"/>
              <a:gd name="T1" fmla="*/ 2147483647 h 21600"/>
              <a:gd name="T2" fmla="*/ 2147483647 w 24191"/>
              <a:gd name="T3" fmla="*/ 2147483647 h 21600"/>
              <a:gd name="T4" fmla="*/ 2147483647 w 24191"/>
              <a:gd name="T5" fmla="*/ 2147483647 h 21600"/>
              <a:gd name="T6" fmla="*/ 0 60000 65536"/>
              <a:gd name="T7" fmla="*/ 0 60000 65536"/>
              <a:gd name="T8" fmla="*/ 0 60000 65536"/>
              <a:gd name="T9" fmla="*/ 0 w 24191"/>
              <a:gd name="T10" fmla="*/ 0 h 21600"/>
              <a:gd name="T11" fmla="*/ 24191 w 241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91" h="21600" fill="none" extrusionOk="0">
                <a:moveTo>
                  <a:pt x="-1" y="175"/>
                </a:moveTo>
                <a:cubicBezTo>
                  <a:pt x="912" y="58"/>
                  <a:pt x="1831" y="-1"/>
                  <a:pt x="2751" y="0"/>
                </a:cubicBezTo>
                <a:cubicBezTo>
                  <a:pt x="13666" y="0"/>
                  <a:pt x="22866" y="8143"/>
                  <a:pt x="24191" y="18978"/>
                </a:cubicBezTo>
              </a:path>
              <a:path w="24191" h="21600" stroke="0" extrusionOk="0">
                <a:moveTo>
                  <a:pt x="-1" y="175"/>
                </a:moveTo>
                <a:cubicBezTo>
                  <a:pt x="912" y="58"/>
                  <a:pt x="1831" y="-1"/>
                  <a:pt x="2751" y="0"/>
                </a:cubicBezTo>
                <a:cubicBezTo>
                  <a:pt x="13666" y="0"/>
                  <a:pt x="22866" y="8143"/>
                  <a:pt x="24191" y="18978"/>
                </a:cubicBezTo>
                <a:lnTo>
                  <a:pt x="2751" y="21600"/>
                </a:lnTo>
                <a:lnTo>
                  <a:pt x="-1" y="175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6373" name="Line 116"/>
          <p:cNvSpPr>
            <a:spLocks noChangeShapeType="1"/>
          </p:cNvSpPr>
          <p:nvPr/>
        </p:nvSpPr>
        <p:spPr bwMode="auto">
          <a:xfrm>
            <a:off x="3298825" y="2655888"/>
            <a:ext cx="0" cy="24145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6374" name="Oval 117"/>
          <p:cNvSpPr>
            <a:spLocks noChangeArrowheads="1"/>
          </p:cNvSpPr>
          <p:nvPr/>
        </p:nvSpPr>
        <p:spPr bwMode="auto">
          <a:xfrm>
            <a:off x="3119438" y="5108575"/>
            <a:ext cx="361950" cy="357188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09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</p:spPr>
        <p:txBody>
          <a:bodyPr/>
          <a:lstStyle/>
          <a:p>
            <a:pPr>
              <a:defRPr/>
            </a:pPr>
            <a:fld id="{459B6FE4-D906-4511-AB43-AC5217FA88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347" name="Group 2"/>
          <p:cNvGrpSpPr>
            <a:grpSpLocks/>
          </p:cNvGrpSpPr>
          <p:nvPr/>
        </p:nvGrpSpPr>
        <p:grpSpPr bwMode="auto">
          <a:xfrm>
            <a:off x="88900" y="1022350"/>
            <a:ext cx="7543800" cy="5829300"/>
            <a:chOff x="56" y="644"/>
            <a:chExt cx="4752" cy="3672"/>
          </a:xfrm>
        </p:grpSpPr>
        <p:pic>
          <p:nvPicPr>
            <p:cNvPr id="57467" name="Picture 3" descr="hepfun_ncar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" y="644"/>
              <a:ext cx="4752" cy="3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468" name="Text Box 4"/>
            <p:cNvSpPr txBox="1">
              <a:spLocks noChangeArrowheads="1"/>
            </p:cNvSpPr>
            <p:nvPr/>
          </p:nvSpPr>
          <p:spPr bwMode="auto">
            <a:xfrm>
              <a:off x="1611" y="1686"/>
              <a:ext cx="10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b="1"/>
                <a:t>All C7 species</a:t>
              </a:r>
            </a:p>
          </p:txBody>
        </p:sp>
        <p:sp>
          <p:nvSpPr>
            <p:cNvPr id="57469" name="Text Box 5"/>
            <p:cNvSpPr txBox="1">
              <a:spLocks noChangeArrowheads="1"/>
            </p:cNvSpPr>
            <p:nvPr/>
          </p:nvSpPr>
          <p:spPr bwMode="auto">
            <a:xfrm>
              <a:off x="1676" y="3316"/>
              <a:ext cx="81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1</a:t>
              </a:r>
              <a:r>
                <a:rPr lang="en-US" sz="1800" b="1">
                  <a:solidFill>
                    <a:srgbClr val="FF0000"/>
                  </a:solidFill>
                </a:rPr>
                <a:t> function</a:t>
              </a:r>
            </a:p>
          </p:txBody>
        </p:sp>
        <p:sp>
          <p:nvSpPr>
            <p:cNvPr id="57470" name="Text Box 6"/>
            <p:cNvSpPr txBox="1">
              <a:spLocks noChangeArrowheads="1"/>
            </p:cNvSpPr>
            <p:nvPr/>
          </p:nvSpPr>
          <p:spPr bwMode="auto">
            <a:xfrm>
              <a:off x="1659" y="2724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66FF33"/>
                  </a:solidFill>
                </a:rPr>
                <a:t>2</a:t>
              </a:r>
              <a:r>
                <a:rPr lang="en-US" sz="1800" b="1">
                  <a:solidFill>
                    <a:srgbClr val="66FF33"/>
                  </a:solidFill>
                </a:rPr>
                <a:t> functions</a:t>
              </a:r>
            </a:p>
          </p:txBody>
        </p:sp>
        <p:sp>
          <p:nvSpPr>
            <p:cNvPr id="57471" name="Text Box 7"/>
            <p:cNvSpPr txBox="1">
              <a:spLocks noChangeArrowheads="1"/>
            </p:cNvSpPr>
            <p:nvPr/>
          </p:nvSpPr>
          <p:spPr bwMode="auto">
            <a:xfrm>
              <a:off x="1573" y="3108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C0504D"/>
                  </a:solidFill>
                </a:rPr>
                <a:t>3</a:t>
              </a:r>
              <a:r>
                <a:rPr lang="en-US" sz="1800" b="1">
                  <a:solidFill>
                    <a:srgbClr val="C0504D"/>
                  </a:solidFill>
                </a:rPr>
                <a:t> functions</a:t>
              </a:r>
            </a:p>
          </p:txBody>
        </p:sp>
        <p:sp>
          <p:nvSpPr>
            <p:cNvPr id="57472" name="Text Box 8"/>
            <p:cNvSpPr txBox="1">
              <a:spLocks noChangeArrowheads="1"/>
            </p:cNvSpPr>
            <p:nvPr/>
          </p:nvSpPr>
          <p:spPr bwMode="auto">
            <a:xfrm>
              <a:off x="1535" y="3584"/>
              <a:ext cx="89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b="1">
                  <a:solidFill>
                    <a:srgbClr val="FFCC00"/>
                  </a:solidFill>
                </a:rPr>
                <a:t>4</a:t>
              </a:r>
              <a:r>
                <a:rPr lang="en-US" sz="1800" b="1">
                  <a:solidFill>
                    <a:srgbClr val="FFCC00"/>
                  </a:solidFill>
                </a:rPr>
                <a:t> functions</a:t>
              </a:r>
            </a:p>
          </p:txBody>
        </p:sp>
      </p:grpSp>
      <p:sp>
        <p:nvSpPr>
          <p:cNvPr id="57348" name="AutoShape 9" descr="5 %"/>
          <p:cNvSpPr>
            <a:spLocks noChangeArrowheads="1"/>
          </p:cNvSpPr>
          <p:nvPr/>
        </p:nvSpPr>
        <p:spPr bwMode="auto">
          <a:xfrm>
            <a:off x="4562475" y="95250"/>
            <a:ext cx="4254500" cy="5114925"/>
          </a:xfrm>
          <a:prstGeom prst="roundRect">
            <a:avLst>
              <a:gd name="adj" fmla="val 4199"/>
            </a:avLst>
          </a:prstGeom>
          <a:pattFill prst="pct5">
            <a:fgClr>
              <a:srgbClr val="FFCC00"/>
            </a:fgClr>
            <a:bgClr>
              <a:srgbClr val="FFFFFF"/>
            </a:bgClr>
          </a:pattFill>
          <a:ln w="38100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7349" name="Text Box 10"/>
          <p:cNvSpPr txBox="1">
            <a:spLocks noChangeArrowheads="1"/>
          </p:cNvSpPr>
          <p:nvPr/>
        </p:nvSpPr>
        <p:spPr bwMode="auto">
          <a:xfrm>
            <a:off x="4676775" y="150813"/>
            <a:ext cx="413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800" b="1">
                <a:solidFill>
                  <a:srgbClr val="FFCC00"/>
                </a:solidFill>
              </a:rPr>
              <a:t>4 functional groups : typical species</a:t>
            </a:r>
            <a:endParaRPr lang="en-US" sz="1800" b="1">
              <a:solidFill>
                <a:srgbClr val="FFCC00"/>
              </a:solidFill>
            </a:endParaRPr>
          </a:p>
        </p:txBody>
      </p:sp>
      <p:sp>
        <p:nvSpPr>
          <p:cNvPr id="57350" name="Line 11"/>
          <p:cNvSpPr>
            <a:spLocks noChangeShapeType="1"/>
          </p:cNvSpPr>
          <p:nvPr/>
        </p:nvSpPr>
        <p:spPr bwMode="auto">
          <a:xfrm>
            <a:off x="4762500" y="533400"/>
            <a:ext cx="39243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351" name="Text Box 12"/>
          <p:cNvSpPr txBox="1">
            <a:spLocks noChangeArrowheads="1"/>
          </p:cNvSpPr>
          <p:nvPr/>
        </p:nvSpPr>
        <p:spPr bwMode="auto">
          <a:xfrm>
            <a:off x="7062788" y="66516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7352" name="Text Box 13"/>
          <p:cNvSpPr txBox="1">
            <a:spLocks noChangeArrowheads="1"/>
          </p:cNvSpPr>
          <p:nvPr/>
        </p:nvSpPr>
        <p:spPr bwMode="auto">
          <a:xfrm>
            <a:off x="7839075" y="1593850"/>
            <a:ext cx="48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OH</a:t>
            </a:r>
            <a:endParaRPr lang="en-US" sz="1600" b="1"/>
          </a:p>
        </p:txBody>
      </p:sp>
      <p:sp>
        <p:nvSpPr>
          <p:cNvPr id="57353" name="Text Box 14"/>
          <p:cNvSpPr txBox="1">
            <a:spLocks noChangeArrowheads="1"/>
          </p:cNvSpPr>
          <p:nvPr/>
        </p:nvSpPr>
        <p:spPr bwMode="auto">
          <a:xfrm>
            <a:off x="8121650" y="663575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sp>
        <p:nvSpPr>
          <p:cNvPr id="57354" name="Line 15"/>
          <p:cNvSpPr>
            <a:spLocks noChangeShapeType="1"/>
          </p:cNvSpPr>
          <p:nvPr/>
        </p:nvSpPr>
        <p:spPr bwMode="auto">
          <a:xfrm>
            <a:off x="7748588" y="935038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355" name="Text Box 16"/>
          <p:cNvSpPr txBox="1">
            <a:spLocks noChangeArrowheads="1"/>
          </p:cNvSpPr>
          <p:nvPr/>
        </p:nvSpPr>
        <p:spPr bwMode="auto">
          <a:xfrm>
            <a:off x="7535863" y="661988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grpSp>
        <p:nvGrpSpPr>
          <p:cNvPr id="57356" name="Group 17"/>
          <p:cNvGrpSpPr>
            <a:grpSpLocks/>
          </p:cNvGrpSpPr>
          <p:nvPr/>
        </p:nvGrpSpPr>
        <p:grpSpPr bwMode="auto">
          <a:xfrm>
            <a:off x="6959600" y="1165225"/>
            <a:ext cx="1573213" cy="274638"/>
            <a:chOff x="4280" y="702"/>
            <a:chExt cx="991" cy="173"/>
          </a:xfrm>
        </p:grpSpPr>
        <p:sp>
          <p:nvSpPr>
            <p:cNvPr id="57461" name="Line 18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62" name="Line 19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63" name="Line 20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64" name="Line 21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65" name="Line 22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66" name="Line 23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57" name="Line 24"/>
          <p:cNvSpPr>
            <a:spLocks noChangeShapeType="1"/>
          </p:cNvSpPr>
          <p:nvPr/>
        </p:nvSpPr>
        <p:spPr bwMode="auto">
          <a:xfrm>
            <a:off x="8264525" y="93186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358" name="Line 25"/>
          <p:cNvSpPr>
            <a:spLocks noChangeShapeType="1"/>
          </p:cNvSpPr>
          <p:nvPr/>
        </p:nvSpPr>
        <p:spPr bwMode="auto">
          <a:xfrm>
            <a:off x="8008938" y="1417638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7359" name="Group 26"/>
          <p:cNvGrpSpPr>
            <a:grpSpLocks/>
          </p:cNvGrpSpPr>
          <p:nvPr/>
        </p:nvGrpSpPr>
        <p:grpSpPr bwMode="auto">
          <a:xfrm>
            <a:off x="4740275" y="1165225"/>
            <a:ext cx="1573213" cy="274638"/>
            <a:chOff x="4280" y="702"/>
            <a:chExt cx="991" cy="173"/>
          </a:xfrm>
        </p:grpSpPr>
        <p:sp>
          <p:nvSpPr>
            <p:cNvPr id="57455" name="Line 27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56" name="Line 28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57" name="Line 29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58" name="Line 30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59" name="Line 31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60" name="Line 32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7360" name="Group 33"/>
          <p:cNvGrpSpPr>
            <a:grpSpLocks/>
          </p:cNvGrpSpPr>
          <p:nvPr/>
        </p:nvGrpSpPr>
        <p:grpSpPr bwMode="auto">
          <a:xfrm>
            <a:off x="7192963" y="935038"/>
            <a:ext cx="66675" cy="268287"/>
            <a:chOff x="4427" y="557"/>
            <a:chExt cx="42" cy="169"/>
          </a:xfrm>
        </p:grpSpPr>
        <p:sp>
          <p:nvSpPr>
            <p:cNvPr id="57453" name="Line 34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54" name="Line 35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7361" name="Group 36"/>
          <p:cNvGrpSpPr>
            <a:grpSpLocks/>
          </p:cNvGrpSpPr>
          <p:nvPr/>
        </p:nvGrpSpPr>
        <p:grpSpPr bwMode="auto">
          <a:xfrm>
            <a:off x="5491163" y="938213"/>
            <a:ext cx="66675" cy="268287"/>
            <a:chOff x="4427" y="557"/>
            <a:chExt cx="42" cy="169"/>
          </a:xfrm>
        </p:grpSpPr>
        <p:sp>
          <p:nvSpPr>
            <p:cNvPr id="57451" name="Line 37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52" name="Line 38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62" name="Text Box 39"/>
          <p:cNvSpPr txBox="1">
            <a:spLocks noChangeArrowheads="1"/>
          </p:cNvSpPr>
          <p:nvPr/>
        </p:nvSpPr>
        <p:spPr bwMode="auto">
          <a:xfrm>
            <a:off x="5357813" y="6715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grpSp>
        <p:nvGrpSpPr>
          <p:cNvPr id="57363" name="Group 40"/>
          <p:cNvGrpSpPr>
            <a:grpSpLocks/>
          </p:cNvGrpSpPr>
          <p:nvPr/>
        </p:nvGrpSpPr>
        <p:grpSpPr bwMode="auto">
          <a:xfrm>
            <a:off x="4973638" y="935038"/>
            <a:ext cx="66675" cy="268287"/>
            <a:chOff x="4427" y="557"/>
            <a:chExt cx="42" cy="169"/>
          </a:xfrm>
        </p:grpSpPr>
        <p:sp>
          <p:nvSpPr>
            <p:cNvPr id="57449" name="Line 41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50" name="Line 42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64" name="Text Box 43"/>
          <p:cNvSpPr txBox="1">
            <a:spLocks noChangeArrowheads="1"/>
          </p:cNvSpPr>
          <p:nvPr/>
        </p:nvSpPr>
        <p:spPr bwMode="auto">
          <a:xfrm>
            <a:off x="4837113" y="66198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7365" name="Line 44"/>
          <p:cNvSpPr>
            <a:spLocks noChangeShapeType="1"/>
          </p:cNvSpPr>
          <p:nvPr/>
        </p:nvSpPr>
        <p:spPr bwMode="auto">
          <a:xfrm>
            <a:off x="6046788" y="93821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366" name="Text Box 45"/>
          <p:cNvSpPr txBox="1">
            <a:spLocks noChangeArrowheads="1"/>
          </p:cNvSpPr>
          <p:nvPr/>
        </p:nvSpPr>
        <p:spPr bwMode="auto">
          <a:xfrm>
            <a:off x="5873750" y="671513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sp>
        <p:nvSpPr>
          <p:cNvPr id="57367" name="Text Box 46"/>
          <p:cNvSpPr txBox="1">
            <a:spLocks noChangeArrowheads="1"/>
          </p:cNvSpPr>
          <p:nvPr/>
        </p:nvSpPr>
        <p:spPr bwMode="auto">
          <a:xfrm>
            <a:off x="6143625" y="1604963"/>
            <a:ext cx="48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OH</a:t>
            </a:r>
            <a:endParaRPr lang="en-US" sz="1600" b="1"/>
          </a:p>
        </p:txBody>
      </p:sp>
      <p:sp>
        <p:nvSpPr>
          <p:cNvPr id="57368" name="Line 47"/>
          <p:cNvSpPr>
            <a:spLocks noChangeShapeType="1"/>
          </p:cNvSpPr>
          <p:nvPr/>
        </p:nvSpPr>
        <p:spPr bwMode="auto">
          <a:xfrm>
            <a:off x="6303963" y="1428750"/>
            <a:ext cx="0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7369" name="Group 48"/>
          <p:cNvGrpSpPr>
            <a:grpSpLocks/>
          </p:cNvGrpSpPr>
          <p:nvPr/>
        </p:nvGrpSpPr>
        <p:grpSpPr bwMode="auto">
          <a:xfrm>
            <a:off x="4737100" y="2581275"/>
            <a:ext cx="1573213" cy="274638"/>
            <a:chOff x="4280" y="702"/>
            <a:chExt cx="991" cy="173"/>
          </a:xfrm>
        </p:grpSpPr>
        <p:sp>
          <p:nvSpPr>
            <p:cNvPr id="57443" name="Line 49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44" name="Line 50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45" name="Line 51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46" name="Line 52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47" name="Line 53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48" name="Line 54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7370" name="Group 55"/>
          <p:cNvGrpSpPr>
            <a:grpSpLocks/>
          </p:cNvGrpSpPr>
          <p:nvPr/>
        </p:nvGrpSpPr>
        <p:grpSpPr bwMode="auto">
          <a:xfrm>
            <a:off x="4970463" y="2351088"/>
            <a:ext cx="66675" cy="268287"/>
            <a:chOff x="4427" y="557"/>
            <a:chExt cx="42" cy="169"/>
          </a:xfrm>
        </p:grpSpPr>
        <p:sp>
          <p:nvSpPr>
            <p:cNvPr id="57441" name="Line 56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42" name="Line 57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71" name="Text Box 58"/>
          <p:cNvSpPr txBox="1">
            <a:spLocks noChangeArrowheads="1"/>
          </p:cNvSpPr>
          <p:nvPr/>
        </p:nvSpPr>
        <p:spPr bwMode="auto">
          <a:xfrm>
            <a:off x="4837113" y="20780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7372" name="Line 59"/>
          <p:cNvSpPr>
            <a:spLocks noChangeShapeType="1"/>
          </p:cNvSpPr>
          <p:nvPr/>
        </p:nvSpPr>
        <p:spPr bwMode="auto">
          <a:xfrm>
            <a:off x="5262563" y="284956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373" name="Text Box 60"/>
          <p:cNvSpPr txBox="1">
            <a:spLocks noChangeArrowheads="1"/>
          </p:cNvSpPr>
          <p:nvPr/>
        </p:nvSpPr>
        <p:spPr bwMode="auto">
          <a:xfrm>
            <a:off x="5013325" y="3008313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grpSp>
        <p:nvGrpSpPr>
          <p:cNvPr id="57374" name="Group 61"/>
          <p:cNvGrpSpPr>
            <a:grpSpLocks/>
          </p:cNvGrpSpPr>
          <p:nvPr/>
        </p:nvGrpSpPr>
        <p:grpSpPr bwMode="auto">
          <a:xfrm>
            <a:off x="5751513" y="2820988"/>
            <a:ext cx="66675" cy="268287"/>
            <a:chOff x="4427" y="557"/>
            <a:chExt cx="42" cy="169"/>
          </a:xfrm>
        </p:grpSpPr>
        <p:sp>
          <p:nvSpPr>
            <p:cNvPr id="57439" name="Line 62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40" name="Line 63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75" name="Text Box 64"/>
          <p:cNvSpPr txBox="1">
            <a:spLocks noChangeArrowheads="1"/>
          </p:cNvSpPr>
          <p:nvPr/>
        </p:nvSpPr>
        <p:spPr bwMode="auto">
          <a:xfrm>
            <a:off x="5621338" y="30178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7376" name="Text Box 65"/>
          <p:cNvSpPr txBox="1">
            <a:spLocks noChangeArrowheads="1"/>
          </p:cNvSpPr>
          <p:nvPr/>
        </p:nvSpPr>
        <p:spPr bwMode="auto">
          <a:xfrm>
            <a:off x="5870575" y="207645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sp>
        <p:nvSpPr>
          <p:cNvPr id="57377" name="Line 66"/>
          <p:cNvSpPr>
            <a:spLocks noChangeShapeType="1"/>
          </p:cNvSpPr>
          <p:nvPr/>
        </p:nvSpPr>
        <p:spPr bwMode="auto">
          <a:xfrm>
            <a:off x="6042025" y="235426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7378" name="Group 67"/>
          <p:cNvGrpSpPr>
            <a:grpSpLocks/>
          </p:cNvGrpSpPr>
          <p:nvPr/>
        </p:nvGrpSpPr>
        <p:grpSpPr bwMode="auto">
          <a:xfrm>
            <a:off x="6962775" y="2587625"/>
            <a:ext cx="1573213" cy="274638"/>
            <a:chOff x="4280" y="702"/>
            <a:chExt cx="991" cy="173"/>
          </a:xfrm>
        </p:grpSpPr>
        <p:sp>
          <p:nvSpPr>
            <p:cNvPr id="57433" name="Line 68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34" name="Line 69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35" name="Line 70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36" name="Line 71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37" name="Line 72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38" name="Line 73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79" name="Line 74"/>
          <p:cNvSpPr>
            <a:spLocks noChangeShapeType="1"/>
          </p:cNvSpPr>
          <p:nvPr/>
        </p:nvSpPr>
        <p:spPr bwMode="auto">
          <a:xfrm>
            <a:off x="7488238" y="2859088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380" name="Text Box 75"/>
          <p:cNvSpPr txBox="1">
            <a:spLocks noChangeArrowheads="1"/>
          </p:cNvSpPr>
          <p:nvPr/>
        </p:nvSpPr>
        <p:spPr bwMode="auto">
          <a:xfrm>
            <a:off x="7324725" y="3030538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sp>
        <p:nvSpPr>
          <p:cNvPr id="57381" name="Text Box 76"/>
          <p:cNvSpPr txBox="1">
            <a:spLocks noChangeArrowheads="1"/>
          </p:cNvSpPr>
          <p:nvPr/>
        </p:nvSpPr>
        <p:spPr bwMode="auto">
          <a:xfrm>
            <a:off x="6800850" y="3028950"/>
            <a:ext cx="48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OH</a:t>
            </a:r>
            <a:endParaRPr lang="en-US" sz="1600" b="1"/>
          </a:p>
        </p:txBody>
      </p:sp>
      <p:sp>
        <p:nvSpPr>
          <p:cNvPr id="57382" name="Line 77"/>
          <p:cNvSpPr>
            <a:spLocks noChangeShapeType="1"/>
          </p:cNvSpPr>
          <p:nvPr/>
        </p:nvSpPr>
        <p:spPr bwMode="auto">
          <a:xfrm>
            <a:off x="6967538" y="2852738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7383" name="Group 78"/>
          <p:cNvGrpSpPr>
            <a:grpSpLocks/>
          </p:cNvGrpSpPr>
          <p:nvPr/>
        </p:nvGrpSpPr>
        <p:grpSpPr bwMode="auto">
          <a:xfrm>
            <a:off x="8237538" y="2360613"/>
            <a:ext cx="66675" cy="268287"/>
            <a:chOff x="4427" y="557"/>
            <a:chExt cx="42" cy="169"/>
          </a:xfrm>
        </p:grpSpPr>
        <p:sp>
          <p:nvSpPr>
            <p:cNvPr id="57431" name="Line 79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32" name="Line 80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84" name="Text Box 81"/>
          <p:cNvSpPr txBox="1">
            <a:spLocks noChangeArrowheads="1"/>
          </p:cNvSpPr>
          <p:nvPr/>
        </p:nvSpPr>
        <p:spPr bwMode="auto">
          <a:xfrm>
            <a:off x="8101013" y="20939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grpSp>
        <p:nvGrpSpPr>
          <p:cNvPr id="57385" name="Group 82"/>
          <p:cNvGrpSpPr>
            <a:grpSpLocks/>
          </p:cNvGrpSpPr>
          <p:nvPr/>
        </p:nvGrpSpPr>
        <p:grpSpPr bwMode="auto">
          <a:xfrm>
            <a:off x="7720013" y="2357438"/>
            <a:ext cx="66675" cy="268287"/>
            <a:chOff x="4427" y="557"/>
            <a:chExt cx="42" cy="169"/>
          </a:xfrm>
        </p:grpSpPr>
        <p:sp>
          <p:nvSpPr>
            <p:cNvPr id="57429" name="Line 83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30" name="Line 84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86" name="Text Box 85"/>
          <p:cNvSpPr txBox="1">
            <a:spLocks noChangeArrowheads="1"/>
          </p:cNvSpPr>
          <p:nvPr/>
        </p:nvSpPr>
        <p:spPr bwMode="auto">
          <a:xfrm>
            <a:off x="7583488" y="20812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grpSp>
        <p:nvGrpSpPr>
          <p:cNvPr id="57387" name="Group 86"/>
          <p:cNvGrpSpPr>
            <a:grpSpLocks/>
          </p:cNvGrpSpPr>
          <p:nvPr/>
        </p:nvGrpSpPr>
        <p:grpSpPr bwMode="auto">
          <a:xfrm>
            <a:off x="4737100" y="4232275"/>
            <a:ext cx="1573213" cy="274638"/>
            <a:chOff x="4280" y="702"/>
            <a:chExt cx="991" cy="173"/>
          </a:xfrm>
        </p:grpSpPr>
        <p:sp>
          <p:nvSpPr>
            <p:cNvPr id="57423" name="Line 87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24" name="Line 88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25" name="Line 89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26" name="Line 90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27" name="Line 91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28" name="Line 92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grpSp>
        <p:nvGrpSpPr>
          <p:cNvPr id="57388" name="Group 93"/>
          <p:cNvGrpSpPr>
            <a:grpSpLocks/>
          </p:cNvGrpSpPr>
          <p:nvPr/>
        </p:nvGrpSpPr>
        <p:grpSpPr bwMode="auto">
          <a:xfrm>
            <a:off x="5487988" y="4005263"/>
            <a:ext cx="66675" cy="268287"/>
            <a:chOff x="4427" y="557"/>
            <a:chExt cx="42" cy="169"/>
          </a:xfrm>
        </p:grpSpPr>
        <p:sp>
          <p:nvSpPr>
            <p:cNvPr id="57421" name="Line 94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22" name="Line 95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89" name="Text Box 96"/>
          <p:cNvSpPr txBox="1">
            <a:spLocks noChangeArrowheads="1"/>
          </p:cNvSpPr>
          <p:nvPr/>
        </p:nvSpPr>
        <p:spPr bwMode="auto">
          <a:xfrm>
            <a:off x="5348288" y="373538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grpSp>
        <p:nvGrpSpPr>
          <p:cNvPr id="57390" name="Group 97"/>
          <p:cNvGrpSpPr>
            <a:grpSpLocks/>
          </p:cNvGrpSpPr>
          <p:nvPr/>
        </p:nvGrpSpPr>
        <p:grpSpPr bwMode="auto">
          <a:xfrm>
            <a:off x="4970463" y="4005263"/>
            <a:ext cx="66675" cy="268287"/>
            <a:chOff x="4427" y="557"/>
            <a:chExt cx="42" cy="169"/>
          </a:xfrm>
        </p:grpSpPr>
        <p:sp>
          <p:nvSpPr>
            <p:cNvPr id="57419" name="Line 98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20" name="Line 99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91" name="Text Box 100"/>
          <p:cNvSpPr txBox="1">
            <a:spLocks noChangeArrowheads="1"/>
          </p:cNvSpPr>
          <p:nvPr/>
        </p:nvSpPr>
        <p:spPr bwMode="auto">
          <a:xfrm>
            <a:off x="4833938" y="373538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grpSp>
        <p:nvGrpSpPr>
          <p:cNvPr id="57392" name="Group 101"/>
          <p:cNvGrpSpPr>
            <a:grpSpLocks/>
          </p:cNvGrpSpPr>
          <p:nvPr/>
        </p:nvGrpSpPr>
        <p:grpSpPr bwMode="auto">
          <a:xfrm>
            <a:off x="6011863" y="4002088"/>
            <a:ext cx="66675" cy="268287"/>
            <a:chOff x="4427" y="557"/>
            <a:chExt cx="42" cy="169"/>
          </a:xfrm>
        </p:grpSpPr>
        <p:sp>
          <p:nvSpPr>
            <p:cNvPr id="57417" name="Line 102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18" name="Line 103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93" name="Text Box 104"/>
          <p:cNvSpPr txBox="1">
            <a:spLocks noChangeArrowheads="1"/>
          </p:cNvSpPr>
          <p:nvPr/>
        </p:nvSpPr>
        <p:spPr bwMode="auto">
          <a:xfrm>
            <a:off x="5875338" y="373538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7394" name="Line 105"/>
          <p:cNvSpPr>
            <a:spLocks noChangeShapeType="1"/>
          </p:cNvSpPr>
          <p:nvPr/>
        </p:nvSpPr>
        <p:spPr bwMode="auto">
          <a:xfrm>
            <a:off x="4741863" y="4498975"/>
            <a:ext cx="0" cy="24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395" name="Text Box 106"/>
          <p:cNvSpPr txBox="1">
            <a:spLocks noChangeArrowheads="1"/>
          </p:cNvSpPr>
          <p:nvPr/>
        </p:nvSpPr>
        <p:spPr bwMode="auto">
          <a:xfrm>
            <a:off x="4572000" y="4672013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grpSp>
        <p:nvGrpSpPr>
          <p:cNvPr id="57396" name="Group 107"/>
          <p:cNvGrpSpPr>
            <a:grpSpLocks/>
          </p:cNvGrpSpPr>
          <p:nvPr/>
        </p:nvGrpSpPr>
        <p:grpSpPr bwMode="auto">
          <a:xfrm>
            <a:off x="6969125" y="4213225"/>
            <a:ext cx="1573213" cy="274638"/>
            <a:chOff x="4280" y="702"/>
            <a:chExt cx="991" cy="173"/>
          </a:xfrm>
        </p:grpSpPr>
        <p:sp>
          <p:nvSpPr>
            <p:cNvPr id="57411" name="Line 108"/>
            <p:cNvSpPr>
              <a:spLocks noChangeShapeType="1"/>
            </p:cNvSpPr>
            <p:nvPr/>
          </p:nvSpPr>
          <p:spPr bwMode="auto">
            <a:xfrm flipV="1">
              <a:off x="4935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12" name="Line 109"/>
            <p:cNvSpPr>
              <a:spLocks noChangeShapeType="1"/>
            </p:cNvSpPr>
            <p:nvPr/>
          </p:nvSpPr>
          <p:spPr bwMode="auto">
            <a:xfrm>
              <a:off x="5099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13" name="Line 110"/>
            <p:cNvSpPr>
              <a:spLocks noChangeShapeType="1"/>
            </p:cNvSpPr>
            <p:nvPr/>
          </p:nvSpPr>
          <p:spPr bwMode="auto">
            <a:xfrm flipV="1">
              <a:off x="4607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14" name="Line 111"/>
            <p:cNvSpPr>
              <a:spLocks noChangeShapeType="1"/>
            </p:cNvSpPr>
            <p:nvPr/>
          </p:nvSpPr>
          <p:spPr bwMode="auto">
            <a:xfrm>
              <a:off x="4771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15" name="Line 112"/>
            <p:cNvSpPr>
              <a:spLocks noChangeShapeType="1"/>
            </p:cNvSpPr>
            <p:nvPr/>
          </p:nvSpPr>
          <p:spPr bwMode="auto">
            <a:xfrm flipV="1">
              <a:off x="4280" y="702"/>
              <a:ext cx="173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16" name="Line 113"/>
            <p:cNvSpPr>
              <a:spLocks noChangeShapeType="1"/>
            </p:cNvSpPr>
            <p:nvPr/>
          </p:nvSpPr>
          <p:spPr bwMode="auto">
            <a:xfrm>
              <a:off x="4444" y="702"/>
              <a:ext cx="172" cy="1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397" name="Line 114"/>
          <p:cNvSpPr>
            <a:spLocks noChangeShapeType="1"/>
          </p:cNvSpPr>
          <p:nvPr/>
        </p:nvSpPr>
        <p:spPr bwMode="auto">
          <a:xfrm>
            <a:off x="7237413" y="3976688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398" name="Text Box 115"/>
          <p:cNvSpPr txBox="1">
            <a:spLocks noChangeArrowheads="1"/>
          </p:cNvSpPr>
          <p:nvPr/>
        </p:nvSpPr>
        <p:spPr bwMode="auto">
          <a:xfrm>
            <a:off x="7000875" y="3709988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sp>
        <p:nvSpPr>
          <p:cNvPr id="57399" name="Text Box 116"/>
          <p:cNvSpPr txBox="1">
            <a:spLocks noChangeArrowheads="1"/>
          </p:cNvSpPr>
          <p:nvPr/>
        </p:nvSpPr>
        <p:spPr bwMode="auto">
          <a:xfrm>
            <a:off x="6804025" y="4648200"/>
            <a:ext cx="48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OH</a:t>
            </a:r>
            <a:endParaRPr lang="en-US" sz="1600" b="1"/>
          </a:p>
        </p:txBody>
      </p:sp>
      <p:sp>
        <p:nvSpPr>
          <p:cNvPr id="57400" name="Line 117"/>
          <p:cNvSpPr>
            <a:spLocks noChangeShapeType="1"/>
          </p:cNvSpPr>
          <p:nvPr/>
        </p:nvSpPr>
        <p:spPr bwMode="auto">
          <a:xfrm>
            <a:off x="6973888" y="448151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57401" name="Group 118"/>
          <p:cNvGrpSpPr>
            <a:grpSpLocks/>
          </p:cNvGrpSpPr>
          <p:nvPr/>
        </p:nvGrpSpPr>
        <p:grpSpPr bwMode="auto">
          <a:xfrm>
            <a:off x="7723188" y="3989388"/>
            <a:ext cx="66675" cy="268287"/>
            <a:chOff x="4427" y="557"/>
            <a:chExt cx="42" cy="169"/>
          </a:xfrm>
        </p:grpSpPr>
        <p:sp>
          <p:nvSpPr>
            <p:cNvPr id="57409" name="Line 119"/>
            <p:cNvSpPr>
              <a:spLocks noChangeShapeType="1"/>
            </p:cNvSpPr>
            <p:nvPr/>
          </p:nvSpPr>
          <p:spPr bwMode="auto">
            <a:xfrm>
              <a:off x="4427" y="557"/>
              <a:ext cx="0" cy="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57410" name="Line 120"/>
            <p:cNvSpPr>
              <a:spLocks noChangeShapeType="1"/>
            </p:cNvSpPr>
            <p:nvPr/>
          </p:nvSpPr>
          <p:spPr bwMode="auto">
            <a:xfrm>
              <a:off x="4469" y="557"/>
              <a:ext cx="0" cy="1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57402" name="Text Box 121"/>
          <p:cNvSpPr txBox="1">
            <a:spLocks noChangeArrowheads="1"/>
          </p:cNvSpPr>
          <p:nvPr/>
        </p:nvSpPr>
        <p:spPr bwMode="auto">
          <a:xfrm>
            <a:off x="7593013" y="371633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</a:t>
            </a:r>
            <a:endParaRPr lang="en-US" sz="1600" b="1"/>
          </a:p>
        </p:txBody>
      </p:sp>
      <p:sp>
        <p:nvSpPr>
          <p:cNvPr id="57403" name="Line 122"/>
          <p:cNvSpPr>
            <a:spLocks noChangeShapeType="1"/>
          </p:cNvSpPr>
          <p:nvPr/>
        </p:nvSpPr>
        <p:spPr bwMode="auto">
          <a:xfrm>
            <a:off x="8275638" y="3992563"/>
            <a:ext cx="0" cy="24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404" name="Text Box 123"/>
          <p:cNvSpPr txBox="1">
            <a:spLocks noChangeArrowheads="1"/>
          </p:cNvSpPr>
          <p:nvPr/>
        </p:nvSpPr>
        <p:spPr bwMode="auto">
          <a:xfrm>
            <a:off x="8102600" y="3709988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fr-FR" sz="1600" b="1"/>
              <a:t>ONO</a:t>
            </a:r>
            <a:r>
              <a:rPr lang="fr-FR" b="1" baseline="-25000"/>
              <a:t>2</a:t>
            </a:r>
            <a:endParaRPr lang="en-US" b="1" baseline="-25000"/>
          </a:p>
        </p:txBody>
      </p:sp>
      <p:sp>
        <p:nvSpPr>
          <p:cNvPr id="57405" name="Arc 124"/>
          <p:cNvSpPr>
            <a:spLocks/>
          </p:cNvSpPr>
          <p:nvPr/>
        </p:nvSpPr>
        <p:spPr bwMode="auto">
          <a:xfrm rot="10527298" flipV="1">
            <a:off x="3276600" y="1911350"/>
            <a:ext cx="785813" cy="822325"/>
          </a:xfrm>
          <a:custGeom>
            <a:avLst/>
            <a:gdLst>
              <a:gd name="T0" fmla="*/ 0 w 24191"/>
              <a:gd name="T1" fmla="*/ 2147483647 h 21600"/>
              <a:gd name="T2" fmla="*/ 2147483647 w 24191"/>
              <a:gd name="T3" fmla="*/ 2147483647 h 21600"/>
              <a:gd name="T4" fmla="*/ 2147483647 w 24191"/>
              <a:gd name="T5" fmla="*/ 2147483647 h 21600"/>
              <a:gd name="T6" fmla="*/ 0 60000 65536"/>
              <a:gd name="T7" fmla="*/ 0 60000 65536"/>
              <a:gd name="T8" fmla="*/ 0 60000 65536"/>
              <a:gd name="T9" fmla="*/ 0 w 24191"/>
              <a:gd name="T10" fmla="*/ 0 h 21600"/>
              <a:gd name="T11" fmla="*/ 24191 w 241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91" h="21600" fill="none" extrusionOk="0">
                <a:moveTo>
                  <a:pt x="-1" y="175"/>
                </a:moveTo>
                <a:cubicBezTo>
                  <a:pt x="912" y="58"/>
                  <a:pt x="1831" y="-1"/>
                  <a:pt x="2751" y="0"/>
                </a:cubicBezTo>
                <a:cubicBezTo>
                  <a:pt x="13666" y="0"/>
                  <a:pt x="22866" y="8143"/>
                  <a:pt x="24191" y="18978"/>
                </a:cubicBezTo>
              </a:path>
              <a:path w="24191" h="21600" stroke="0" extrusionOk="0">
                <a:moveTo>
                  <a:pt x="-1" y="175"/>
                </a:moveTo>
                <a:cubicBezTo>
                  <a:pt x="912" y="58"/>
                  <a:pt x="1831" y="-1"/>
                  <a:pt x="2751" y="0"/>
                </a:cubicBezTo>
                <a:cubicBezTo>
                  <a:pt x="13666" y="0"/>
                  <a:pt x="22866" y="8143"/>
                  <a:pt x="24191" y="18978"/>
                </a:cubicBezTo>
                <a:lnTo>
                  <a:pt x="2751" y="21600"/>
                </a:lnTo>
                <a:lnTo>
                  <a:pt x="-1" y="175"/>
                </a:lnTo>
                <a:close/>
              </a:path>
            </a:pathLst>
          </a:cu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7406" name="Line 125"/>
          <p:cNvSpPr>
            <a:spLocks noChangeShapeType="1"/>
          </p:cNvSpPr>
          <p:nvPr/>
        </p:nvSpPr>
        <p:spPr bwMode="auto">
          <a:xfrm>
            <a:off x="4013200" y="1876425"/>
            <a:ext cx="477838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407" name="Line 126"/>
          <p:cNvSpPr>
            <a:spLocks noChangeShapeType="1"/>
          </p:cNvSpPr>
          <p:nvPr/>
        </p:nvSpPr>
        <p:spPr bwMode="auto">
          <a:xfrm>
            <a:off x="3298825" y="2655888"/>
            <a:ext cx="0" cy="3224212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7408" name="Oval 127"/>
          <p:cNvSpPr>
            <a:spLocks noChangeArrowheads="1"/>
          </p:cNvSpPr>
          <p:nvPr/>
        </p:nvSpPr>
        <p:spPr bwMode="auto">
          <a:xfrm>
            <a:off x="3119438" y="5832475"/>
            <a:ext cx="361950" cy="357188"/>
          </a:xfrm>
          <a:prstGeom prst="ellips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11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sz="2800" smtClean="0"/>
              <a:t>Growth of Mechanisms</a:t>
            </a:r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5638800" cy="457200"/>
          </a:xfrm>
          <a:noFill/>
        </p:spPr>
        <p:txBody>
          <a:bodyPr/>
          <a:lstStyle/>
          <a:p>
            <a:fld id="{D2AC7647-DBD2-4954-8B25-884FBD1B79CA}" type="slidenum">
              <a:rPr lang="en-US" smtClean="0"/>
              <a:pPr/>
              <a:t>45</a:t>
            </a:fld>
            <a:endParaRPr lang="en-US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066800"/>
          <a:ext cx="7162800" cy="515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0" name="Chart" r:id="rId3" imgW="6052680" imgH="4353840" progId="Excel.Sheet.8">
                  <p:embed/>
                </p:oleObj>
              </mc:Choice>
              <mc:Fallback>
                <p:oleObj name="Chart" r:id="rId3" imgW="6052680" imgH="435384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66800"/>
                        <a:ext cx="7162800" cy="515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381000" y="6248400"/>
            <a:ext cx="170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Aumont et al., 2007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5638800" cy="457200"/>
          </a:xfrm>
          <a:noFill/>
        </p:spPr>
        <p:txBody>
          <a:bodyPr/>
          <a:lstStyle/>
          <a:p>
            <a:fld id="{8783DC64-70CC-4D3E-8698-BCB949847D1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28600" y="1371600"/>
            <a:ext cx="83820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rgbClr val="800000"/>
                </a:solidFill>
              </a:rPr>
              <a:t>Initiation by photo-oxidation</a:t>
            </a:r>
          </a:p>
          <a:p>
            <a:pPr lvl="1" algn="l"/>
            <a:r>
              <a:rPr lang="en-US" sz="1800" dirty="0"/>
              <a:t>O</a:t>
            </a:r>
            <a:r>
              <a:rPr lang="en-US" sz="1800" baseline="-25000" dirty="0"/>
              <a:t>3</a:t>
            </a:r>
            <a:r>
              <a:rPr lang="en-US" sz="1800" dirty="0"/>
              <a:t> + h</a:t>
            </a:r>
            <a:r>
              <a:rPr lang="en-US" sz="1800" dirty="0">
                <a:sym typeface="Symbol" pitchFamily="18" charset="2"/>
              </a:rPr>
              <a:t> </a:t>
            </a:r>
            <a:r>
              <a:rPr lang="en-US" sz="1800" dirty="0">
                <a:solidFill>
                  <a:srgbClr val="B2B2B2"/>
                </a:solidFill>
                <a:sym typeface="Symbol" pitchFamily="18" charset="2"/>
              </a:rPr>
              <a:t>+ H</a:t>
            </a:r>
            <a:r>
              <a:rPr lang="en-US" sz="1800" baseline="-25000" dirty="0">
                <a:solidFill>
                  <a:srgbClr val="B2B2B2"/>
                </a:solidFill>
                <a:sym typeface="Symbol" pitchFamily="18" charset="2"/>
              </a:rPr>
              <a:t>2</a:t>
            </a:r>
            <a:r>
              <a:rPr lang="en-US" sz="1800" dirty="0">
                <a:solidFill>
                  <a:srgbClr val="B2B2B2"/>
                </a:solidFill>
                <a:sym typeface="Symbol" pitchFamily="18" charset="2"/>
              </a:rPr>
              <a:t>O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dirty="0">
                <a:sym typeface="Wingdings" pitchFamily="2" charset="2"/>
              </a:rPr>
              <a:t> 2 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baseline="-25000" dirty="0">
                <a:sym typeface="Wingdings" pitchFamily="2" charset="2"/>
              </a:rPr>
              <a:t>	                              </a:t>
            </a:r>
            <a:r>
              <a:rPr lang="en-US" sz="1800" baseline="-25000" dirty="0" smtClean="0">
                <a:sym typeface="Wingdings" pitchFamily="2" charset="2"/>
              </a:rPr>
              <a:t>  </a:t>
            </a:r>
            <a:r>
              <a:rPr lang="en-US" sz="1800" dirty="0">
                <a:sym typeface="Wingdings" pitchFamily="2" charset="2"/>
              </a:rPr>
              <a:t>-1             +2                </a:t>
            </a:r>
            <a:r>
              <a:rPr lang="en-US" sz="1800" dirty="0" err="1" smtClean="0">
                <a:sym typeface="Wingdings" pitchFamily="2" charset="2"/>
              </a:rPr>
              <a:t>na</a:t>
            </a:r>
            <a:endParaRPr lang="en-US" sz="1800" baseline="-250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+ RH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 + M</a:t>
            </a:r>
            <a:r>
              <a:rPr lang="en-US" sz="1800" dirty="0">
                <a:sym typeface="Wingdings" pitchFamily="2" charset="2"/>
              </a:rPr>
              <a:t>  ROO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H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O + M</a:t>
            </a:r>
            <a:r>
              <a:rPr lang="en-US" sz="1800" dirty="0">
                <a:sym typeface="Wingdings" pitchFamily="2" charset="2"/>
              </a:rPr>
              <a:t>        </a:t>
            </a:r>
            <a:r>
              <a:rPr lang="en-US" sz="1800" dirty="0" smtClean="0">
                <a:sym typeface="Wingdings" pitchFamily="2" charset="2"/>
              </a:rPr>
              <a:t> 0               </a:t>
            </a:r>
            <a:r>
              <a:rPr lang="en-US" sz="1800" dirty="0">
                <a:sym typeface="Wingdings" pitchFamily="2" charset="2"/>
              </a:rPr>
              <a:t>0  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endParaRPr lang="en-US" sz="1800" b="1" dirty="0">
              <a:solidFill>
                <a:srgbClr val="800000"/>
              </a:solidFill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Partitioning by </a:t>
            </a:r>
            <a:r>
              <a:rPr lang="en-US" sz="1800" dirty="0" err="1">
                <a:solidFill>
                  <a:srgbClr val="800000"/>
                </a:solidFill>
                <a:sym typeface="Wingdings" pitchFamily="2" charset="2"/>
              </a:rPr>
              <a:t>NOx</a:t>
            </a:r>
            <a:endParaRPr lang="en-US" sz="1800" dirty="0">
              <a:solidFill>
                <a:srgbClr val="800000"/>
              </a:solidFill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ROO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NO  RO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NO</a:t>
            </a:r>
            <a:r>
              <a:rPr lang="en-US" sz="1800" baseline="-25000" dirty="0">
                <a:sym typeface="Wingdings" pitchFamily="2" charset="2"/>
              </a:rPr>
              <a:t>2                                          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baseline="-25000" dirty="0" smtClean="0">
                <a:sym typeface="Wingdings" pitchFamily="2" charset="2"/>
              </a:rPr>
              <a:t>   </a:t>
            </a:r>
            <a:r>
              <a:rPr lang="en-US" sz="1800" dirty="0" smtClean="0">
                <a:sym typeface="Wingdings" pitchFamily="2" charset="2"/>
              </a:rPr>
              <a:t>+1                </a:t>
            </a:r>
            <a:r>
              <a:rPr lang="en-US" sz="1800" dirty="0">
                <a:sym typeface="Wingdings" pitchFamily="2" charset="2"/>
              </a:rPr>
              <a:t>0               </a:t>
            </a:r>
            <a:r>
              <a:rPr lang="en-US" sz="1800" dirty="0" smtClean="0">
                <a:sym typeface="Wingdings" pitchFamily="2" charset="2"/>
              </a:rPr>
              <a:t> 0</a:t>
            </a:r>
            <a:endParaRPr lang="en-US" sz="1800" baseline="-250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NO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+ </a:t>
            </a:r>
            <a:r>
              <a:rPr lang="en-US" sz="1800" dirty="0"/>
              <a:t>h</a:t>
            </a:r>
            <a:r>
              <a:rPr lang="en-US" sz="1800" dirty="0">
                <a:sym typeface="Symbol" pitchFamily="18" charset="2"/>
              </a:rPr>
              <a:t>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 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+ NO                             </a:t>
            </a:r>
            <a:r>
              <a:rPr lang="en-US" sz="1800" dirty="0" smtClean="0">
                <a:sym typeface="Wingdings" pitchFamily="2" charset="2"/>
              </a:rPr>
              <a:t>   </a:t>
            </a:r>
            <a:r>
              <a:rPr lang="en-US" sz="1800" dirty="0">
                <a:sym typeface="Wingdings" pitchFamily="2" charset="2"/>
              </a:rPr>
              <a:t>0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r>
              <a:rPr lang="en-US" sz="1800" dirty="0">
                <a:sym typeface="Wingdings" pitchFamily="2" charset="2"/>
              </a:rPr>
              <a:t>                </a:t>
            </a:r>
            <a:r>
              <a:rPr lang="en-US" sz="1800" dirty="0" smtClean="0">
                <a:sym typeface="Wingdings" pitchFamily="2" charset="2"/>
              </a:rPr>
              <a:t>0</a:t>
            </a:r>
            <a:endParaRPr lang="en-US" sz="18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NO + 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 NO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                                                        </a:t>
            </a:r>
            <a:r>
              <a:rPr lang="en-US" sz="1800" baseline="-25000" dirty="0" smtClean="0">
                <a:solidFill>
                  <a:srgbClr val="C0C0C0"/>
                </a:solidFill>
                <a:sym typeface="Wingdings" pitchFamily="2" charset="2"/>
              </a:rPr>
              <a:t>   </a:t>
            </a:r>
            <a:r>
              <a:rPr lang="en-US" sz="1800" dirty="0">
                <a:sym typeface="Wingdings" pitchFamily="2" charset="2"/>
              </a:rPr>
              <a:t>0               </a:t>
            </a:r>
            <a:r>
              <a:rPr lang="en-US" sz="1800" dirty="0" err="1">
                <a:sym typeface="Wingdings" pitchFamily="2" charset="2"/>
              </a:rPr>
              <a:t>na</a:t>
            </a:r>
            <a:r>
              <a:rPr lang="en-US" sz="1800" dirty="0">
                <a:sym typeface="Wingdings" pitchFamily="2" charset="2"/>
              </a:rPr>
              <a:t>                0</a:t>
            </a:r>
          </a:p>
          <a:p>
            <a:pPr lvl="1" algn="l"/>
            <a:endParaRPr lang="en-US" sz="1800" dirty="0"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Propagation</a:t>
            </a:r>
          </a:p>
          <a:p>
            <a:pPr lvl="1" algn="l"/>
            <a:r>
              <a:rPr lang="en-US" sz="1800" dirty="0">
                <a:sym typeface="Wingdings" pitchFamily="2" charset="2"/>
              </a:rPr>
              <a:t>RO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 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R’CO                               </a:t>
            </a:r>
            <a:r>
              <a:rPr lang="en-US" sz="1800" dirty="0" smtClean="0">
                <a:sym typeface="Wingdings" pitchFamily="2" charset="2"/>
              </a:rPr>
              <a:t> 0               </a:t>
            </a:r>
            <a:r>
              <a:rPr lang="en-US" sz="1800" dirty="0">
                <a:sym typeface="Wingdings" pitchFamily="2" charset="2"/>
              </a:rPr>
              <a:t>0             </a:t>
            </a:r>
            <a:r>
              <a:rPr lang="en-US" sz="1800" dirty="0" smtClean="0">
                <a:sym typeface="Wingdings" pitchFamily="2" charset="2"/>
              </a:rPr>
              <a:t>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NO  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+ NO</a:t>
            </a:r>
            <a:r>
              <a:rPr lang="en-US" sz="1800" baseline="-25000" dirty="0">
                <a:sym typeface="Wingdings" pitchFamily="2" charset="2"/>
              </a:rPr>
              <a:t>2 </a:t>
            </a:r>
            <a:r>
              <a:rPr lang="en-US" sz="1800" dirty="0">
                <a:sym typeface="Wingdings" pitchFamily="2" charset="2"/>
              </a:rPr>
              <a:t>                              </a:t>
            </a:r>
            <a:r>
              <a:rPr lang="en-US" sz="1800" dirty="0" smtClean="0">
                <a:sym typeface="Wingdings" pitchFamily="2" charset="2"/>
              </a:rPr>
              <a:t>+1                </a:t>
            </a:r>
            <a:r>
              <a:rPr lang="en-US" sz="1800" dirty="0">
                <a:sym typeface="Wingdings" pitchFamily="2" charset="2"/>
              </a:rPr>
              <a:t>0             </a:t>
            </a:r>
            <a:r>
              <a:rPr lang="en-US" sz="1800" dirty="0" smtClean="0">
                <a:sym typeface="Wingdings" pitchFamily="2" charset="2"/>
              </a:rPr>
              <a:t>    </a:t>
            </a:r>
            <a:r>
              <a:rPr lang="en-US" sz="1800" dirty="0">
                <a:sym typeface="Wingdings" pitchFamily="2" charset="2"/>
              </a:rPr>
              <a:t>0</a:t>
            </a:r>
            <a:endParaRPr lang="en-US" sz="1800" baseline="-25000" dirty="0">
              <a:sym typeface="Wingdings" pitchFamily="2" charset="2"/>
            </a:endParaRPr>
          </a:p>
          <a:p>
            <a:pPr lvl="1" algn="l"/>
            <a:endParaRPr lang="en-US" sz="1800" dirty="0"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Termination</a:t>
            </a:r>
          </a:p>
          <a:p>
            <a:pPr lvl="1" algn="l"/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+ NO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M</a:t>
            </a:r>
            <a:r>
              <a:rPr lang="en-US" sz="1800" dirty="0">
                <a:sym typeface="Wingdings" pitchFamily="2" charset="2"/>
              </a:rPr>
              <a:t>  HNO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M                          </a:t>
            </a:r>
            <a:r>
              <a:rPr lang="en-US" sz="1800" dirty="0">
                <a:sym typeface="Wingdings" pitchFamily="2" charset="2"/>
              </a:rPr>
              <a:t> -1              -1                 -1</a:t>
            </a:r>
          </a:p>
          <a:p>
            <a:pPr lvl="1" algn="l"/>
            <a:r>
              <a:rPr lang="en-US" sz="1800" dirty="0">
                <a:sym typeface="Wingdings" pitchFamily="2" charset="2"/>
              </a:rPr>
              <a:t>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M</a:t>
            </a:r>
            <a:r>
              <a:rPr lang="en-US" sz="1800" dirty="0">
                <a:sym typeface="Wingdings" pitchFamily="2" charset="2"/>
              </a:rPr>
              <a:t>  H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O</a:t>
            </a:r>
            <a:r>
              <a:rPr lang="en-US" sz="1800" baseline="-25000" dirty="0">
                <a:sym typeface="Wingdings" pitchFamily="2" charset="2"/>
              </a:rPr>
              <a:t>2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 + M              </a:t>
            </a:r>
            <a:r>
              <a:rPr lang="en-US" sz="1800" dirty="0">
                <a:sym typeface="Wingdings" pitchFamily="2" charset="2"/>
              </a:rPr>
              <a:t>  </a:t>
            </a:r>
            <a:r>
              <a:rPr lang="en-US" sz="1800" dirty="0" smtClean="0">
                <a:sym typeface="Wingdings" pitchFamily="2" charset="2"/>
              </a:rPr>
              <a:t>0              </a:t>
            </a:r>
            <a:r>
              <a:rPr lang="en-US" sz="1800" dirty="0">
                <a:sym typeface="Wingdings" pitchFamily="2" charset="2"/>
              </a:rPr>
              <a:t>-2           </a:t>
            </a:r>
            <a:r>
              <a:rPr lang="en-US" sz="1800" dirty="0" smtClean="0">
                <a:sym typeface="Wingdings" pitchFamily="2" charset="2"/>
              </a:rPr>
              <a:t>  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r>
              <a:rPr lang="en-US" sz="1800" dirty="0">
                <a:sym typeface="Wingdings" pitchFamily="2" charset="2"/>
              </a:rPr>
              <a:t>HOO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 + O</a:t>
            </a:r>
            <a:r>
              <a:rPr lang="en-US" sz="1800" baseline="-25000" dirty="0">
                <a:sym typeface="Wingdings" pitchFamily="2" charset="2"/>
              </a:rPr>
              <a:t>3</a:t>
            </a:r>
            <a:r>
              <a:rPr lang="en-US" sz="1800" dirty="0">
                <a:sym typeface="Wingdings" pitchFamily="2" charset="2"/>
              </a:rPr>
              <a:t>  </a:t>
            </a:r>
            <a:r>
              <a:rPr lang="en-US" sz="1800" dirty="0">
                <a:sym typeface="Symbol" pitchFamily="18" charset="2"/>
              </a:rPr>
              <a:t></a:t>
            </a:r>
            <a:r>
              <a:rPr lang="en-US" sz="1800" dirty="0">
                <a:sym typeface="Wingdings" pitchFamily="2" charset="2"/>
              </a:rPr>
              <a:t>OH 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+ 2 O</a:t>
            </a:r>
            <a:r>
              <a:rPr lang="en-US" sz="180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dirty="0">
                <a:solidFill>
                  <a:srgbClr val="C0C0C0"/>
                </a:solidFill>
                <a:sym typeface="Wingdings" pitchFamily="2" charset="2"/>
              </a:rPr>
              <a:t>                                </a:t>
            </a:r>
            <a:r>
              <a:rPr lang="en-US" sz="1800" dirty="0">
                <a:sym typeface="Wingdings" pitchFamily="2" charset="2"/>
              </a:rPr>
              <a:t> </a:t>
            </a:r>
            <a:r>
              <a:rPr lang="en-US" sz="1800" dirty="0" smtClean="0">
                <a:sym typeface="Wingdings" pitchFamily="2" charset="2"/>
              </a:rPr>
              <a:t>-1              </a:t>
            </a:r>
            <a:r>
              <a:rPr lang="en-US" sz="1800" dirty="0">
                <a:sym typeface="Wingdings" pitchFamily="2" charset="2"/>
              </a:rPr>
              <a:t>-1          </a:t>
            </a:r>
            <a:r>
              <a:rPr lang="en-US" sz="1800" dirty="0" smtClean="0">
                <a:sym typeface="Wingdings" pitchFamily="2" charset="2"/>
              </a:rPr>
              <a:t>      </a:t>
            </a:r>
            <a:r>
              <a:rPr lang="en-US" sz="1800" dirty="0" err="1">
                <a:sym typeface="Wingdings" pitchFamily="2" charset="2"/>
              </a:rPr>
              <a:t>na</a:t>
            </a:r>
            <a:endParaRPr lang="en-US" sz="1800" dirty="0">
              <a:sym typeface="Wingdings" pitchFamily="2" charset="2"/>
            </a:endParaRPr>
          </a:p>
          <a:p>
            <a:pPr lvl="1" algn="l"/>
            <a:endParaRPr lang="en-US" sz="1800" baseline="-25000" dirty="0">
              <a:sym typeface="Wingdings" pitchFamily="2" charset="2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38735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   </a:t>
            </a:r>
            <a:r>
              <a:rPr lang="en-US" sz="200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009900"/>
                </a:solidFill>
              </a:rPr>
              <a:t>Ox</a:t>
            </a:r>
            <a:r>
              <a:rPr lang="en-US" sz="2000"/>
              <a:t>	      </a:t>
            </a:r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FF0000"/>
                </a:solidFill>
              </a:rPr>
              <a:t>ROx</a:t>
            </a:r>
            <a:r>
              <a:rPr lang="en-US" sz="2000"/>
              <a:t>	</a:t>
            </a:r>
            <a:r>
              <a:rPr lang="en-US" sz="2000">
                <a:solidFill>
                  <a:srgbClr val="3333CC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3333CC"/>
                </a:solidFill>
              </a:rPr>
              <a:t>NOx</a:t>
            </a:r>
          </a:p>
          <a:p>
            <a:r>
              <a:rPr lang="en-US" sz="2000" b="1" baseline="30000"/>
              <a:t>_______________________________________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419600" y="152400"/>
            <a:ext cx="4545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rgbClr val="009900"/>
                </a:solidFill>
              </a:rPr>
              <a:t>Ox </a:t>
            </a:r>
            <a:r>
              <a:rPr lang="en-US" sz="1600" dirty="0" smtClean="0">
                <a:solidFill>
                  <a:srgbClr val="009900"/>
                </a:solidFill>
                <a:cs typeface="Arial" pitchFamily="34" charset="0"/>
              </a:rPr>
              <a:t>≡</a:t>
            </a:r>
            <a:r>
              <a:rPr lang="en-US" sz="1600" dirty="0" smtClean="0">
                <a:solidFill>
                  <a:srgbClr val="009900"/>
                </a:solidFill>
              </a:rPr>
              <a:t> NO</a:t>
            </a:r>
            <a:r>
              <a:rPr lang="en-US" sz="1600" baseline="-25000" dirty="0" smtClean="0">
                <a:solidFill>
                  <a:srgbClr val="009900"/>
                </a:solidFill>
              </a:rPr>
              <a:t>2</a:t>
            </a:r>
            <a:r>
              <a:rPr lang="en-US" sz="1600" dirty="0" smtClean="0">
                <a:solidFill>
                  <a:srgbClr val="009900"/>
                </a:solidFill>
              </a:rPr>
              <a:t> </a:t>
            </a:r>
            <a:r>
              <a:rPr lang="en-US" sz="1600" dirty="0">
                <a:solidFill>
                  <a:srgbClr val="009900"/>
                </a:solidFill>
              </a:rPr>
              <a:t>+ O</a:t>
            </a:r>
            <a:r>
              <a:rPr lang="en-US" sz="1600" baseline="-25000" dirty="0">
                <a:solidFill>
                  <a:srgbClr val="009900"/>
                </a:solidFill>
              </a:rPr>
              <a:t>3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          </a:t>
            </a:r>
            <a:r>
              <a:rPr lang="en-US" sz="1600" dirty="0" err="1">
                <a:solidFill>
                  <a:srgbClr val="FF0000"/>
                </a:solidFill>
              </a:rPr>
              <a:t>ROx</a:t>
            </a:r>
            <a:r>
              <a:rPr lang="en-US" sz="1600" dirty="0">
                <a:solidFill>
                  <a:srgbClr val="FF0000"/>
                </a:solidFill>
              </a:rPr>
              <a:t> ≡ OH + HOO + RO + ROO</a:t>
            </a:r>
          </a:p>
          <a:p>
            <a:r>
              <a:rPr lang="en-US" sz="1600" dirty="0">
                <a:solidFill>
                  <a:srgbClr val="3333CC"/>
                </a:solidFill>
              </a:rPr>
              <a:t>                                                 </a:t>
            </a:r>
            <a:r>
              <a:rPr lang="en-US" sz="1600" dirty="0" err="1">
                <a:solidFill>
                  <a:srgbClr val="3333CC"/>
                </a:solidFill>
              </a:rPr>
              <a:t>NOx</a:t>
            </a:r>
            <a:r>
              <a:rPr lang="en-US" sz="1600" dirty="0">
                <a:solidFill>
                  <a:srgbClr val="3333CC"/>
                </a:solidFill>
              </a:rPr>
              <a:t> ≡ NO + NO</a:t>
            </a:r>
            <a:r>
              <a:rPr lang="en-US" sz="1600" baseline="-25000" dirty="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212725" y="344488"/>
            <a:ext cx="333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3333CC"/>
                </a:solidFill>
              </a:rPr>
              <a:t>The 1-slide Mechanism</a:t>
            </a:r>
          </a:p>
        </p:txBody>
      </p:sp>
    </p:spTree>
    <p:extLst>
      <p:ext uri="{BB962C8B-B14F-4D97-AF65-F5344CB8AC3E}">
        <p14:creationId xmlns:p14="http://schemas.microsoft.com/office/powerpoint/2010/main" val="59893894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200" y="6400800"/>
            <a:ext cx="5638800" cy="457200"/>
          </a:xfrm>
          <a:noFill/>
        </p:spPr>
        <p:txBody>
          <a:bodyPr/>
          <a:lstStyle/>
          <a:p>
            <a:fld id="{8783DC64-70CC-4D3E-8698-BCB949847D1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28600" y="1371600"/>
            <a:ext cx="8382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rgbClr val="800000"/>
                </a:solidFill>
              </a:rPr>
              <a:t>Initiation by photo-oxidation</a:t>
            </a:r>
          </a:p>
          <a:p>
            <a:pPr lvl="1" algn="l"/>
            <a:r>
              <a:rPr lang="en-US" sz="1800" i="0" dirty="0"/>
              <a:t>O</a:t>
            </a:r>
            <a:r>
              <a:rPr lang="en-US" sz="1800" i="0" baseline="-25000" dirty="0"/>
              <a:t>3</a:t>
            </a:r>
            <a:r>
              <a:rPr lang="en-US" sz="1800" i="0" dirty="0"/>
              <a:t> + h</a:t>
            </a:r>
            <a:r>
              <a:rPr lang="en-US" sz="1800" i="0" dirty="0">
                <a:sym typeface="Symbol" pitchFamily="18" charset="2"/>
              </a:rPr>
              <a:t> </a:t>
            </a:r>
            <a:r>
              <a:rPr lang="en-US" sz="1800" i="0" dirty="0">
                <a:solidFill>
                  <a:srgbClr val="B2B2B2"/>
                </a:solidFill>
                <a:sym typeface="Symbol" pitchFamily="18" charset="2"/>
              </a:rPr>
              <a:t>+ H</a:t>
            </a:r>
            <a:r>
              <a:rPr lang="en-US" sz="1800" i="0" baseline="-25000" dirty="0">
                <a:solidFill>
                  <a:srgbClr val="B2B2B2"/>
                </a:solidFill>
                <a:sym typeface="Symbol" pitchFamily="18" charset="2"/>
              </a:rPr>
              <a:t>2</a:t>
            </a:r>
            <a:r>
              <a:rPr lang="en-US" sz="1800" i="0" dirty="0">
                <a:solidFill>
                  <a:srgbClr val="B2B2B2"/>
                </a:solidFill>
                <a:sym typeface="Symbol" pitchFamily="18" charset="2"/>
              </a:rPr>
              <a:t>O</a:t>
            </a:r>
            <a:r>
              <a:rPr lang="en-US" sz="1800" i="0" dirty="0">
                <a:sym typeface="Symbol" pitchFamily="18" charset="2"/>
              </a:rPr>
              <a:t> </a:t>
            </a:r>
            <a:r>
              <a:rPr lang="en-US" sz="1800" i="0" dirty="0">
                <a:sym typeface="Wingdings" pitchFamily="2" charset="2"/>
              </a:rPr>
              <a:t> 2 </a:t>
            </a:r>
            <a:r>
              <a:rPr lang="en-US" sz="1800" i="0" dirty="0">
                <a:sym typeface="Symbol" pitchFamily="18" charset="2"/>
              </a:rPr>
              <a:t></a:t>
            </a:r>
            <a:r>
              <a:rPr lang="en-US" sz="1800" i="0" dirty="0">
                <a:sym typeface="Wingdings" pitchFamily="2" charset="2"/>
              </a:rPr>
              <a:t>OH </a:t>
            </a:r>
            <a:r>
              <a:rPr lang="en-US" sz="1800" i="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i="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i="0" baseline="-25000" dirty="0">
                <a:sym typeface="Wingdings" pitchFamily="2" charset="2"/>
              </a:rPr>
              <a:t>	                              </a:t>
            </a:r>
            <a:r>
              <a:rPr lang="en-US" sz="1800" i="0" baseline="-25000" dirty="0" smtClean="0">
                <a:sym typeface="Wingdings" pitchFamily="2" charset="2"/>
              </a:rPr>
              <a:t>  </a:t>
            </a:r>
            <a:r>
              <a:rPr lang="en-US" sz="1800" i="0" dirty="0">
                <a:sym typeface="Wingdings" pitchFamily="2" charset="2"/>
              </a:rPr>
              <a:t>-1  </a:t>
            </a:r>
            <a:r>
              <a:rPr lang="en-US" sz="1800" i="0" dirty="0" smtClean="0">
                <a:sym typeface="Wingdings" pitchFamily="2" charset="2"/>
              </a:rPr>
              <a:t>            </a:t>
            </a:r>
            <a:r>
              <a:rPr lang="en-US" sz="1800" i="0" dirty="0">
                <a:sym typeface="Wingdings" pitchFamily="2" charset="2"/>
              </a:rPr>
              <a:t>+2                </a:t>
            </a:r>
            <a:r>
              <a:rPr lang="en-US" sz="1800" i="0" dirty="0" err="1" smtClean="0">
                <a:sym typeface="Wingdings" pitchFamily="2" charset="2"/>
              </a:rPr>
              <a:t>na</a:t>
            </a:r>
            <a:endParaRPr lang="en-US" sz="1800" i="0" baseline="-25000" dirty="0">
              <a:sym typeface="Wingdings" pitchFamily="2" charset="2"/>
            </a:endParaRPr>
          </a:p>
          <a:p>
            <a:pPr lvl="1" algn="l"/>
            <a:r>
              <a:rPr lang="en-US" sz="1800" i="0" dirty="0">
                <a:sym typeface="Symbol" pitchFamily="18" charset="2"/>
              </a:rPr>
              <a:t></a:t>
            </a:r>
            <a:r>
              <a:rPr lang="en-US" sz="1800" i="0" dirty="0">
                <a:sym typeface="Wingdings" pitchFamily="2" charset="2"/>
              </a:rPr>
              <a:t>OH + RH </a:t>
            </a:r>
            <a:r>
              <a:rPr lang="en-US" sz="1800" i="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i="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i="0" dirty="0">
                <a:solidFill>
                  <a:srgbClr val="C0C0C0"/>
                </a:solidFill>
                <a:sym typeface="Wingdings" pitchFamily="2" charset="2"/>
              </a:rPr>
              <a:t> + M</a:t>
            </a:r>
            <a:r>
              <a:rPr lang="en-US" sz="1800" i="0" dirty="0">
                <a:sym typeface="Wingdings" pitchFamily="2" charset="2"/>
              </a:rPr>
              <a:t>  </a:t>
            </a:r>
            <a:r>
              <a:rPr lang="en-US" sz="1800" i="0" dirty="0" smtClean="0">
                <a:sym typeface="Wingdings" pitchFamily="2" charset="2"/>
              </a:rPr>
              <a:t>HOO</a:t>
            </a:r>
            <a:r>
              <a:rPr lang="en-US" sz="1800" i="0" dirty="0">
                <a:sym typeface="Symbol" pitchFamily="18" charset="2"/>
              </a:rPr>
              <a:t></a:t>
            </a:r>
            <a:r>
              <a:rPr lang="en-US" sz="1800" i="0" dirty="0">
                <a:sym typeface="Wingdings" pitchFamily="2" charset="2"/>
              </a:rPr>
              <a:t> </a:t>
            </a:r>
            <a:r>
              <a:rPr lang="en-US" sz="1800" i="0" dirty="0">
                <a:solidFill>
                  <a:srgbClr val="C0C0C0"/>
                </a:solidFill>
                <a:sym typeface="Wingdings" pitchFamily="2" charset="2"/>
              </a:rPr>
              <a:t>+ H</a:t>
            </a:r>
            <a:r>
              <a:rPr lang="en-US" sz="1800" i="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i="0" dirty="0">
                <a:solidFill>
                  <a:srgbClr val="C0C0C0"/>
                </a:solidFill>
                <a:sym typeface="Wingdings" pitchFamily="2" charset="2"/>
              </a:rPr>
              <a:t>O + M</a:t>
            </a:r>
            <a:r>
              <a:rPr lang="en-US" sz="1800" i="0" dirty="0">
                <a:sym typeface="Wingdings" pitchFamily="2" charset="2"/>
              </a:rPr>
              <a:t>        </a:t>
            </a:r>
            <a:r>
              <a:rPr lang="en-US" sz="1800" i="0" dirty="0" smtClean="0">
                <a:sym typeface="Wingdings" pitchFamily="2" charset="2"/>
              </a:rPr>
              <a:t>+1               </a:t>
            </a:r>
            <a:r>
              <a:rPr lang="en-US" sz="1800" i="0" dirty="0">
                <a:sym typeface="Wingdings" pitchFamily="2" charset="2"/>
              </a:rPr>
              <a:t>0                 </a:t>
            </a:r>
            <a:r>
              <a:rPr lang="en-US" sz="1800" i="0" dirty="0" err="1">
                <a:sym typeface="Wingdings" pitchFamily="2" charset="2"/>
              </a:rPr>
              <a:t>na</a:t>
            </a:r>
            <a:endParaRPr lang="en-US" sz="1800" i="0" dirty="0">
              <a:sym typeface="Wingdings" pitchFamily="2" charset="2"/>
            </a:endParaRPr>
          </a:p>
          <a:p>
            <a:pPr lvl="1" algn="l"/>
            <a:endParaRPr lang="en-US" sz="1800" b="1" dirty="0">
              <a:solidFill>
                <a:srgbClr val="800000"/>
              </a:solidFill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Partitioning by </a:t>
            </a:r>
            <a:r>
              <a:rPr lang="en-US" sz="1800" dirty="0" err="1">
                <a:solidFill>
                  <a:srgbClr val="800000"/>
                </a:solidFill>
                <a:sym typeface="Wingdings" pitchFamily="2" charset="2"/>
              </a:rPr>
              <a:t>NOx</a:t>
            </a:r>
            <a:endParaRPr lang="en-US" sz="1800" dirty="0">
              <a:solidFill>
                <a:srgbClr val="800000"/>
              </a:solidFill>
              <a:sym typeface="Wingdings" pitchFamily="2" charset="2"/>
            </a:endParaRPr>
          </a:p>
          <a:p>
            <a:pPr lvl="1" algn="l"/>
            <a:r>
              <a:rPr lang="en-US" sz="1800" i="0" dirty="0" smtClean="0">
                <a:sym typeface="Wingdings" pitchFamily="2" charset="2"/>
              </a:rPr>
              <a:t>HOO</a:t>
            </a:r>
            <a:r>
              <a:rPr lang="en-US" sz="1800" i="0" dirty="0">
                <a:sym typeface="Symbol" pitchFamily="18" charset="2"/>
              </a:rPr>
              <a:t></a:t>
            </a:r>
            <a:r>
              <a:rPr lang="en-US" sz="1800" i="0" dirty="0">
                <a:sym typeface="Wingdings" pitchFamily="2" charset="2"/>
              </a:rPr>
              <a:t> + NO  </a:t>
            </a:r>
            <a:r>
              <a:rPr lang="en-US" sz="1800" i="0" dirty="0" smtClean="0">
                <a:sym typeface="Symbol" pitchFamily="18" charset="2"/>
              </a:rPr>
              <a:t></a:t>
            </a:r>
            <a:r>
              <a:rPr lang="en-US" sz="1800" i="0" dirty="0" smtClean="0">
                <a:sym typeface="Wingdings" pitchFamily="2" charset="2"/>
              </a:rPr>
              <a:t>OH+ </a:t>
            </a:r>
            <a:r>
              <a:rPr lang="en-US" sz="1800" i="0" dirty="0">
                <a:sym typeface="Wingdings" pitchFamily="2" charset="2"/>
              </a:rPr>
              <a:t>NO</a:t>
            </a:r>
            <a:r>
              <a:rPr lang="en-US" sz="1800" i="0" baseline="-25000" dirty="0">
                <a:sym typeface="Wingdings" pitchFamily="2" charset="2"/>
              </a:rPr>
              <a:t>2                                        </a:t>
            </a:r>
            <a:r>
              <a:rPr lang="en-US" sz="1800" i="0" baseline="-25000" dirty="0" smtClean="0">
                <a:sym typeface="Wingdings" pitchFamily="2" charset="2"/>
              </a:rPr>
              <a:t> </a:t>
            </a:r>
            <a:r>
              <a:rPr lang="en-US" sz="1800" i="0" dirty="0" smtClean="0">
                <a:sym typeface="Wingdings" pitchFamily="2" charset="2"/>
              </a:rPr>
              <a:t>      0                 </a:t>
            </a:r>
            <a:r>
              <a:rPr lang="en-US" sz="1800" i="0" dirty="0">
                <a:sym typeface="Wingdings" pitchFamily="2" charset="2"/>
              </a:rPr>
              <a:t>0               </a:t>
            </a:r>
            <a:r>
              <a:rPr lang="en-US" sz="1800" i="0" dirty="0" smtClean="0">
                <a:sym typeface="Wingdings" pitchFamily="2" charset="2"/>
              </a:rPr>
              <a:t> 0</a:t>
            </a:r>
            <a:endParaRPr lang="en-US" sz="1800" i="0" baseline="-25000" dirty="0">
              <a:sym typeface="Wingdings" pitchFamily="2" charset="2"/>
            </a:endParaRPr>
          </a:p>
          <a:p>
            <a:pPr lvl="1" algn="l"/>
            <a:r>
              <a:rPr lang="en-US" sz="1800" i="0" dirty="0">
                <a:sym typeface="Wingdings" pitchFamily="2" charset="2"/>
              </a:rPr>
              <a:t>NO</a:t>
            </a:r>
            <a:r>
              <a:rPr lang="en-US" sz="1800" i="0" baseline="-25000" dirty="0">
                <a:sym typeface="Wingdings" pitchFamily="2" charset="2"/>
              </a:rPr>
              <a:t>2</a:t>
            </a:r>
            <a:r>
              <a:rPr lang="en-US" sz="1800" i="0" dirty="0">
                <a:sym typeface="Wingdings" pitchFamily="2" charset="2"/>
              </a:rPr>
              <a:t> + </a:t>
            </a:r>
            <a:r>
              <a:rPr lang="en-US" sz="1800" i="0" dirty="0"/>
              <a:t>h</a:t>
            </a:r>
            <a:r>
              <a:rPr lang="en-US" sz="1800" i="0" dirty="0">
                <a:sym typeface="Symbol" pitchFamily="18" charset="2"/>
              </a:rPr>
              <a:t> </a:t>
            </a:r>
            <a:r>
              <a:rPr lang="en-US" sz="1800" i="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i="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i="0" dirty="0">
                <a:sym typeface="Wingdings" pitchFamily="2" charset="2"/>
              </a:rPr>
              <a:t>  O</a:t>
            </a:r>
            <a:r>
              <a:rPr lang="en-US" sz="1800" i="0" baseline="-25000" dirty="0">
                <a:sym typeface="Wingdings" pitchFamily="2" charset="2"/>
              </a:rPr>
              <a:t>3</a:t>
            </a:r>
            <a:r>
              <a:rPr lang="en-US" sz="1800" i="0" dirty="0">
                <a:sym typeface="Wingdings" pitchFamily="2" charset="2"/>
              </a:rPr>
              <a:t> + NO                             </a:t>
            </a:r>
            <a:r>
              <a:rPr lang="en-US" sz="1800" i="0" dirty="0" smtClean="0">
                <a:sym typeface="Wingdings" pitchFamily="2" charset="2"/>
              </a:rPr>
              <a:t>   0               </a:t>
            </a:r>
            <a:r>
              <a:rPr lang="en-US" sz="1800" i="0" dirty="0" err="1">
                <a:sym typeface="Wingdings" pitchFamily="2" charset="2"/>
              </a:rPr>
              <a:t>na</a:t>
            </a:r>
            <a:r>
              <a:rPr lang="en-US" sz="1800" i="0" dirty="0">
                <a:sym typeface="Wingdings" pitchFamily="2" charset="2"/>
              </a:rPr>
              <a:t>                </a:t>
            </a:r>
            <a:r>
              <a:rPr lang="en-US" sz="1800" i="0" dirty="0" smtClean="0">
                <a:sym typeface="Wingdings" pitchFamily="2" charset="2"/>
              </a:rPr>
              <a:t>0</a:t>
            </a:r>
            <a:endParaRPr lang="en-US" sz="1800" i="0" dirty="0">
              <a:sym typeface="Wingdings" pitchFamily="2" charset="2"/>
            </a:endParaRPr>
          </a:p>
          <a:p>
            <a:pPr lvl="1" algn="l"/>
            <a:r>
              <a:rPr lang="en-US" sz="1800" i="0" dirty="0">
                <a:sym typeface="Wingdings" pitchFamily="2" charset="2"/>
              </a:rPr>
              <a:t>NO + O</a:t>
            </a:r>
            <a:r>
              <a:rPr lang="en-US" sz="1800" i="0" baseline="-25000" dirty="0">
                <a:sym typeface="Wingdings" pitchFamily="2" charset="2"/>
              </a:rPr>
              <a:t>3</a:t>
            </a:r>
            <a:r>
              <a:rPr lang="en-US" sz="1800" i="0" dirty="0">
                <a:sym typeface="Wingdings" pitchFamily="2" charset="2"/>
              </a:rPr>
              <a:t>  NO</a:t>
            </a:r>
            <a:r>
              <a:rPr lang="en-US" sz="1800" i="0" baseline="-25000" dirty="0">
                <a:sym typeface="Wingdings" pitchFamily="2" charset="2"/>
              </a:rPr>
              <a:t>2</a:t>
            </a:r>
            <a:r>
              <a:rPr lang="en-US" sz="1800" i="0" dirty="0">
                <a:sym typeface="Wingdings" pitchFamily="2" charset="2"/>
              </a:rPr>
              <a:t> </a:t>
            </a:r>
            <a:r>
              <a:rPr lang="en-US" sz="1800" i="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i="0" baseline="-25000" dirty="0">
                <a:solidFill>
                  <a:srgbClr val="C0C0C0"/>
                </a:solidFill>
                <a:sym typeface="Wingdings" pitchFamily="2" charset="2"/>
              </a:rPr>
              <a:t>2                                                        </a:t>
            </a:r>
            <a:r>
              <a:rPr lang="en-US" sz="1800" i="0" baseline="-25000" dirty="0" smtClean="0">
                <a:solidFill>
                  <a:srgbClr val="C0C0C0"/>
                </a:solidFill>
                <a:sym typeface="Wingdings" pitchFamily="2" charset="2"/>
              </a:rPr>
              <a:t>   </a:t>
            </a:r>
            <a:r>
              <a:rPr lang="en-US" sz="1800" i="0" dirty="0">
                <a:sym typeface="Wingdings" pitchFamily="2" charset="2"/>
              </a:rPr>
              <a:t>0               </a:t>
            </a:r>
            <a:r>
              <a:rPr lang="en-US" sz="1800" i="0" dirty="0" err="1">
                <a:sym typeface="Wingdings" pitchFamily="2" charset="2"/>
              </a:rPr>
              <a:t>na</a:t>
            </a:r>
            <a:r>
              <a:rPr lang="en-US" sz="1800" i="0" dirty="0">
                <a:sym typeface="Wingdings" pitchFamily="2" charset="2"/>
              </a:rPr>
              <a:t>                0</a:t>
            </a:r>
          </a:p>
          <a:p>
            <a:pPr lvl="1" algn="l"/>
            <a:endParaRPr lang="en-US" sz="1800" i="0" dirty="0">
              <a:sym typeface="Wingdings" pitchFamily="2" charset="2"/>
            </a:endParaRPr>
          </a:p>
          <a:p>
            <a:pPr algn="l"/>
            <a:r>
              <a:rPr lang="en-US" sz="1800" dirty="0">
                <a:solidFill>
                  <a:srgbClr val="800000"/>
                </a:solidFill>
                <a:sym typeface="Wingdings" pitchFamily="2" charset="2"/>
              </a:rPr>
              <a:t>Termination</a:t>
            </a:r>
          </a:p>
          <a:p>
            <a:pPr lvl="1" algn="l"/>
            <a:r>
              <a:rPr lang="en-US" sz="1800" i="0" dirty="0" smtClean="0">
                <a:sym typeface="Symbol" pitchFamily="18" charset="2"/>
              </a:rPr>
              <a:t></a:t>
            </a:r>
            <a:r>
              <a:rPr lang="en-US" sz="1800" i="0" dirty="0" smtClean="0">
                <a:sym typeface="Wingdings" pitchFamily="2" charset="2"/>
              </a:rPr>
              <a:t>OH + NO</a:t>
            </a:r>
            <a:r>
              <a:rPr lang="en-US" sz="1800" i="0" baseline="-25000" dirty="0" smtClean="0">
                <a:sym typeface="Wingdings" pitchFamily="2" charset="2"/>
              </a:rPr>
              <a:t>2</a:t>
            </a:r>
            <a:r>
              <a:rPr lang="en-US" sz="1800" i="0" dirty="0" smtClean="0">
                <a:sym typeface="Wingdings" pitchFamily="2" charset="2"/>
              </a:rPr>
              <a:t> </a:t>
            </a:r>
            <a:r>
              <a:rPr lang="en-US" sz="1800" i="0" dirty="0" smtClean="0">
                <a:solidFill>
                  <a:srgbClr val="C0C0C0"/>
                </a:solidFill>
                <a:sym typeface="Wingdings" pitchFamily="2" charset="2"/>
              </a:rPr>
              <a:t>+ M</a:t>
            </a:r>
            <a:r>
              <a:rPr lang="en-US" sz="1800" i="0" dirty="0" smtClean="0">
                <a:sym typeface="Wingdings" pitchFamily="2" charset="2"/>
              </a:rPr>
              <a:t>  </a:t>
            </a:r>
            <a:r>
              <a:rPr lang="en-US" sz="1800" i="0" dirty="0" smtClean="0">
                <a:solidFill>
                  <a:srgbClr val="CC99FF"/>
                </a:solidFill>
                <a:sym typeface="Wingdings" pitchFamily="2" charset="2"/>
              </a:rPr>
              <a:t>HNO</a:t>
            </a:r>
            <a:r>
              <a:rPr lang="en-US" sz="1800" i="0" baseline="-25000" dirty="0" smtClean="0">
                <a:solidFill>
                  <a:srgbClr val="CC99FF"/>
                </a:solidFill>
                <a:sym typeface="Wingdings" pitchFamily="2" charset="2"/>
              </a:rPr>
              <a:t>3</a:t>
            </a:r>
            <a:r>
              <a:rPr lang="en-US" sz="1800" i="0" dirty="0" smtClean="0">
                <a:sym typeface="Wingdings" pitchFamily="2" charset="2"/>
              </a:rPr>
              <a:t> </a:t>
            </a:r>
            <a:r>
              <a:rPr lang="en-US" sz="1800" i="0" dirty="0" smtClean="0">
                <a:solidFill>
                  <a:srgbClr val="C0C0C0"/>
                </a:solidFill>
                <a:sym typeface="Wingdings" pitchFamily="2" charset="2"/>
              </a:rPr>
              <a:t>+ M                          </a:t>
            </a:r>
            <a:r>
              <a:rPr lang="en-US" sz="1800" i="0" dirty="0" smtClean="0">
                <a:sym typeface="Wingdings" pitchFamily="2" charset="2"/>
              </a:rPr>
              <a:t> -1              -1                 -1</a:t>
            </a:r>
          </a:p>
          <a:p>
            <a:pPr lvl="1" algn="l"/>
            <a:r>
              <a:rPr lang="en-US" sz="1800" i="0" dirty="0" smtClean="0">
                <a:sym typeface="Wingdings" pitchFamily="2" charset="2"/>
              </a:rPr>
              <a:t>HOO</a:t>
            </a:r>
            <a:r>
              <a:rPr lang="en-US" sz="1800" i="0" dirty="0">
                <a:sym typeface="Symbol" pitchFamily="18" charset="2"/>
              </a:rPr>
              <a:t></a:t>
            </a:r>
            <a:r>
              <a:rPr lang="en-US" sz="1800" i="0" dirty="0">
                <a:sym typeface="Wingdings" pitchFamily="2" charset="2"/>
              </a:rPr>
              <a:t> + HOO</a:t>
            </a:r>
            <a:r>
              <a:rPr lang="en-US" sz="1800" i="0" dirty="0">
                <a:sym typeface="Symbol" pitchFamily="18" charset="2"/>
              </a:rPr>
              <a:t></a:t>
            </a:r>
            <a:r>
              <a:rPr lang="en-US" sz="1800" i="0" dirty="0">
                <a:sym typeface="Wingdings" pitchFamily="2" charset="2"/>
              </a:rPr>
              <a:t> </a:t>
            </a:r>
            <a:r>
              <a:rPr lang="en-US" sz="1800" i="0" dirty="0">
                <a:solidFill>
                  <a:srgbClr val="C0C0C0"/>
                </a:solidFill>
                <a:sym typeface="Wingdings" pitchFamily="2" charset="2"/>
              </a:rPr>
              <a:t>+ M</a:t>
            </a:r>
            <a:r>
              <a:rPr lang="en-US" sz="1800" i="0" dirty="0">
                <a:sym typeface="Wingdings" pitchFamily="2" charset="2"/>
              </a:rPr>
              <a:t>  </a:t>
            </a:r>
            <a:r>
              <a:rPr lang="en-US" sz="1800" i="0" dirty="0">
                <a:solidFill>
                  <a:srgbClr val="CC99FF"/>
                </a:solidFill>
                <a:sym typeface="Wingdings" pitchFamily="2" charset="2"/>
              </a:rPr>
              <a:t>H</a:t>
            </a:r>
            <a:r>
              <a:rPr lang="en-US" sz="1800" i="0" baseline="-25000" dirty="0">
                <a:solidFill>
                  <a:srgbClr val="CC99FF"/>
                </a:solidFill>
                <a:sym typeface="Wingdings" pitchFamily="2" charset="2"/>
              </a:rPr>
              <a:t>2</a:t>
            </a:r>
            <a:r>
              <a:rPr lang="en-US" sz="1800" i="0" dirty="0">
                <a:solidFill>
                  <a:srgbClr val="CC99FF"/>
                </a:solidFill>
                <a:sym typeface="Wingdings" pitchFamily="2" charset="2"/>
              </a:rPr>
              <a:t>O</a:t>
            </a:r>
            <a:r>
              <a:rPr lang="en-US" sz="1800" i="0" baseline="-25000" dirty="0">
                <a:solidFill>
                  <a:srgbClr val="CC99FF"/>
                </a:solidFill>
                <a:sym typeface="Wingdings" pitchFamily="2" charset="2"/>
              </a:rPr>
              <a:t>2</a:t>
            </a:r>
            <a:r>
              <a:rPr lang="en-US" sz="1800" i="0" dirty="0">
                <a:sym typeface="Wingdings" pitchFamily="2" charset="2"/>
              </a:rPr>
              <a:t> </a:t>
            </a:r>
            <a:r>
              <a:rPr lang="en-US" sz="1800" i="0" dirty="0">
                <a:solidFill>
                  <a:srgbClr val="C0C0C0"/>
                </a:solidFill>
                <a:sym typeface="Wingdings" pitchFamily="2" charset="2"/>
              </a:rPr>
              <a:t>+ O</a:t>
            </a:r>
            <a:r>
              <a:rPr lang="en-US" sz="1800" i="0" baseline="-25000" dirty="0">
                <a:solidFill>
                  <a:srgbClr val="C0C0C0"/>
                </a:solidFill>
                <a:sym typeface="Wingdings" pitchFamily="2" charset="2"/>
              </a:rPr>
              <a:t>2</a:t>
            </a:r>
            <a:r>
              <a:rPr lang="en-US" sz="1800" i="0" dirty="0">
                <a:solidFill>
                  <a:srgbClr val="C0C0C0"/>
                </a:solidFill>
                <a:sym typeface="Wingdings" pitchFamily="2" charset="2"/>
              </a:rPr>
              <a:t> + M              </a:t>
            </a:r>
            <a:r>
              <a:rPr lang="en-US" sz="1800" i="0" dirty="0">
                <a:sym typeface="Wingdings" pitchFamily="2" charset="2"/>
              </a:rPr>
              <a:t>  </a:t>
            </a:r>
            <a:r>
              <a:rPr lang="en-US" sz="1800" i="0" dirty="0" smtClean="0">
                <a:sym typeface="Wingdings" pitchFamily="2" charset="2"/>
              </a:rPr>
              <a:t>-2              </a:t>
            </a:r>
            <a:r>
              <a:rPr lang="en-US" sz="1800" i="0" dirty="0">
                <a:sym typeface="Wingdings" pitchFamily="2" charset="2"/>
              </a:rPr>
              <a:t>-2           </a:t>
            </a:r>
            <a:r>
              <a:rPr lang="en-US" sz="1800" i="0" dirty="0" smtClean="0">
                <a:sym typeface="Wingdings" pitchFamily="2" charset="2"/>
              </a:rPr>
              <a:t>     </a:t>
            </a:r>
            <a:r>
              <a:rPr lang="en-US" sz="1800" i="0" dirty="0" err="1">
                <a:sym typeface="Wingdings" pitchFamily="2" charset="2"/>
              </a:rPr>
              <a:t>na</a:t>
            </a:r>
            <a:endParaRPr lang="en-US" sz="1800" i="0" dirty="0">
              <a:sym typeface="Wingdings" pitchFamily="2" charset="2"/>
            </a:endParaRPr>
          </a:p>
          <a:p>
            <a:pPr lvl="1" algn="l"/>
            <a:endParaRPr lang="en-US" sz="1800" baseline="-25000" dirty="0">
              <a:sym typeface="Wingdings" pitchFamily="2" charset="2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724400" y="1143000"/>
            <a:ext cx="38735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    </a:t>
            </a:r>
            <a:r>
              <a:rPr lang="en-US" sz="2000" i="0" dirty="0" err="1" smtClean="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US" sz="2000" i="0" dirty="0" err="1" smtClean="0">
                <a:solidFill>
                  <a:srgbClr val="009900"/>
                </a:solidFill>
              </a:rPr>
              <a:t>Oy</a:t>
            </a:r>
            <a:r>
              <a:rPr lang="en-US" sz="2000" i="0" dirty="0"/>
              <a:t>	      </a:t>
            </a:r>
            <a:r>
              <a:rPr lang="en-US" sz="2000" i="0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i="0" dirty="0" err="1">
                <a:solidFill>
                  <a:srgbClr val="FF0000"/>
                </a:solidFill>
              </a:rPr>
              <a:t>ROx</a:t>
            </a:r>
            <a:r>
              <a:rPr lang="en-US" sz="2000" i="0" dirty="0"/>
              <a:t>	</a:t>
            </a:r>
            <a:r>
              <a:rPr lang="en-US" sz="2000" i="0" dirty="0" err="1">
                <a:solidFill>
                  <a:srgbClr val="3333CC"/>
                </a:solidFill>
                <a:latin typeface="Symbol" pitchFamily="18" charset="2"/>
              </a:rPr>
              <a:t>D</a:t>
            </a:r>
            <a:r>
              <a:rPr lang="en-US" sz="2000" i="0" dirty="0" err="1">
                <a:solidFill>
                  <a:srgbClr val="3333CC"/>
                </a:solidFill>
              </a:rPr>
              <a:t>NOx</a:t>
            </a:r>
            <a:endParaRPr lang="en-US" sz="2000" i="0" dirty="0">
              <a:solidFill>
                <a:srgbClr val="3333CC"/>
              </a:solidFill>
            </a:endParaRPr>
          </a:p>
          <a:p>
            <a:r>
              <a:rPr lang="en-US" sz="2000" b="1" baseline="30000" dirty="0"/>
              <a:t>_______________________________________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419600" y="152400"/>
            <a:ext cx="45450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0" dirty="0" err="1" smtClean="0">
                <a:solidFill>
                  <a:srgbClr val="009900"/>
                </a:solidFill>
              </a:rPr>
              <a:t>Oy</a:t>
            </a:r>
            <a:r>
              <a:rPr lang="en-US" sz="1600" i="0" dirty="0" smtClean="0">
                <a:solidFill>
                  <a:srgbClr val="009900"/>
                </a:solidFill>
              </a:rPr>
              <a:t> </a:t>
            </a:r>
            <a:r>
              <a:rPr lang="en-US" sz="1600" i="0" dirty="0" smtClean="0">
                <a:solidFill>
                  <a:srgbClr val="009900"/>
                </a:solidFill>
                <a:cs typeface="Arial" pitchFamily="34" charset="0"/>
              </a:rPr>
              <a:t>≡</a:t>
            </a:r>
            <a:r>
              <a:rPr lang="en-US" sz="1600" i="0" dirty="0" smtClean="0">
                <a:solidFill>
                  <a:srgbClr val="009900"/>
                </a:solidFill>
              </a:rPr>
              <a:t> HOO + NO</a:t>
            </a:r>
            <a:r>
              <a:rPr lang="en-US" sz="1600" i="0" baseline="-25000" dirty="0" smtClean="0">
                <a:solidFill>
                  <a:srgbClr val="009900"/>
                </a:solidFill>
              </a:rPr>
              <a:t>2</a:t>
            </a:r>
            <a:r>
              <a:rPr lang="en-US" sz="1600" i="0" dirty="0" smtClean="0">
                <a:solidFill>
                  <a:srgbClr val="009900"/>
                </a:solidFill>
              </a:rPr>
              <a:t> </a:t>
            </a:r>
            <a:r>
              <a:rPr lang="en-US" sz="1600" i="0" dirty="0">
                <a:solidFill>
                  <a:srgbClr val="009900"/>
                </a:solidFill>
              </a:rPr>
              <a:t>+ O</a:t>
            </a:r>
            <a:r>
              <a:rPr lang="en-US" sz="1600" i="0" baseline="-25000" dirty="0">
                <a:solidFill>
                  <a:srgbClr val="009900"/>
                </a:solidFill>
              </a:rPr>
              <a:t>3</a:t>
            </a:r>
          </a:p>
          <a:p>
            <a:r>
              <a:rPr lang="en-US" sz="1600" i="0" dirty="0">
                <a:solidFill>
                  <a:srgbClr val="FF0000"/>
                </a:solidFill>
              </a:rPr>
              <a:t>                  </a:t>
            </a:r>
            <a:r>
              <a:rPr lang="en-US" sz="1600" i="0" dirty="0" err="1">
                <a:solidFill>
                  <a:srgbClr val="FF0000"/>
                </a:solidFill>
              </a:rPr>
              <a:t>ROx</a:t>
            </a:r>
            <a:r>
              <a:rPr lang="en-US" sz="1600" i="0" dirty="0">
                <a:solidFill>
                  <a:srgbClr val="FF0000"/>
                </a:solidFill>
              </a:rPr>
              <a:t> ≡ OH + HOO + RO + ROO</a:t>
            </a:r>
          </a:p>
          <a:p>
            <a:r>
              <a:rPr lang="en-US" sz="1600" i="0" dirty="0">
                <a:solidFill>
                  <a:srgbClr val="3333CC"/>
                </a:solidFill>
              </a:rPr>
              <a:t>                                                 </a:t>
            </a:r>
            <a:r>
              <a:rPr lang="en-US" sz="1600" i="0" dirty="0" err="1">
                <a:solidFill>
                  <a:srgbClr val="3333CC"/>
                </a:solidFill>
              </a:rPr>
              <a:t>NOx</a:t>
            </a:r>
            <a:r>
              <a:rPr lang="en-US" sz="1600" i="0" dirty="0">
                <a:solidFill>
                  <a:srgbClr val="3333CC"/>
                </a:solidFill>
              </a:rPr>
              <a:t> ≡ NO + NO</a:t>
            </a:r>
            <a:r>
              <a:rPr lang="en-US" sz="1600" i="0" baseline="-25000" dirty="0">
                <a:solidFill>
                  <a:srgbClr val="3333CC"/>
                </a:solidFill>
              </a:rPr>
              <a:t>2</a:t>
            </a:r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8716" y="344488"/>
            <a:ext cx="3746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3333CC"/>
                </a:solidFill>
              </a:rPr>
              <a:t>The </a:t>
            </a:r>
            <a:r>
              <a:rPr lang="en-US" u="sng" dirty="0" smtClean="0">
                <a:solidFill>
                  <a:srgbClr val="3333CC"/>
                </a:solidFill>
              </a:rPr>
              <a:t>Half-slide Mechanism</a:t>
            </a:r>
            <a:endParaRPr lang="en-US" u="sng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1987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45" y="192751"/>
            <a:ext cx="2422477" cy="1143000"/>
          </a:xfrm>
        </p:spPr>
        <p:txBody>
          <a:bodyPr/>
          <a:lstStyle/>
          <a:p>
            <a:pPr algn="l"/>
            <a:r>
              <a:rPr lang="en-US" sz="3200" dirty="0" smtClean="0"/>
              <a:t>NOx</a:t>
            </a:r>
            <a:r>
              <a:rPr lang="en-US" sz="3200" dirty="0"/>
              <a:t>-</a:t>
            </a:r>
            <a:r>
              <a:rPr lang="en-US" sz="3200" dirty="0" smtClean="0"/>
              <a:t>VOC </a:t>
            </a:r>
            <a:br>
              <a:rPr lang="en-US" sz="3200" dirty="0" smtClean="0"/>
            </a:br>
            <a:r>
              <a:rPr lang="en-US" sz="3200" dirty="0" smtClean="0"/>
              <a:t>Regimes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5464" y="897277"/>
            <a:ext cx="5344662" cy="481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400800"/>
            <a:ext cx="45815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182" y="4233080"/>
            <a:ext cx="2571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931" y="5680881"/>
            <a:ext cx="3476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 bwMode="auto">
          <a:xfrm rot="5400000">
            <a:off x="4141306" y="2395183"/>
            <a:ext cx="4436311" cy="792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6200000" flipH="1">
            <a:off x="5164885" y="2627987"/>
            <a:ext cx="3715259" cy="42425"/>
          </a:xfrm>
          <a:prstGeom prst="line">
            <a:avLst/>
          </a:prstGeom>
          <a:solidFill>
            <a:srgbClr val="FFFF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326340" y="586854"/>
            <a:ext cx="179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</a:rPr>
              <a:t>NOx-limited</a:t>
            </a:r>
            <a:endParaRPr lang="en-US" dirty="0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3630" y="286604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</a:rPr>
              <a:t>VOC-limited</a:t>
            </a:r>
            <a:endParaRPr lang="en-US" dirty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1835" y="832513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</a:rPr>
              <a:t>NOx-inhibited</a:t>
            </a: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26340" y="4149987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Low </a:t>
            </a:r>
            <a:r>
              <a:rPr lang="en-US" sz="1800" i="0" dirty="0" err="1" smtClean="0">
                <a:solidFill>
                  <a:schemeClr val="tx1"/>
                </a:solidFill>
              </a:rPr>
              <a:t>NOx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9552" y="4110216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High </a:t>
            </a:r>
            <a:r>
              <a:rPr lang="en-US" sz="1800" i="0" dirty="0" err="1" smtClean="0">
                <a:solidFill>
                  <a:schemeClr val="tx1"/>
                </a:solidFill>
              </a:rPr>
              <a:t>NOx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kma"/>
          <p:cNvPicPr>
            <a:picLocks noChangeAspect="1" noChangeArrowheads="1"/>
          </p:cNvPicPr>
          <p:nvPr/>
        </p:nvPicPr>
        <p:blipFill>
          <a:blip r:embed="rId2" cstate="print"/>
          <a:srcRect b="1233"/>
          <a:stretch>
            <a:fillRect/>
          </a:stretch>
        </p:blipFill>
        <p:spPr bwMode="auto">
          <a:xfrm>
            <a:off x="0" y="0"/>
            <a:ext cx="9144000" cy="697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Photochemistry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A50021"/>
                </a:solidFill>
              </a:rPr>
              <a:t>Thermodynamics alone cannot explain atmospheric amounts of O</a:t>
            </a:r>
            <a:r>
              <a:rPr lang="en-US" baseline="-25000" smtClean="0">
                <a:solidFill>
                  <a:srgbClr val="A50021"/>
                </a:solidFill>
              </a:rPr>
              <a:t>3</a:t>
            </a:r>
            <a:r>
              <a:rPr lang="en-US" smtClean="0">
                <a:solidFill>
                  <a:srgbClr val="A50021"/>
                </a:solidFill>
              </a:rPr>
              <a:t>, O, O*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>
                <a:solidFill>
                  <a:srgbClr val="A50021"/>
                </a:solidFill>
              </a:rPr>
              <a:t>Need</a:t>
            </a:r>
            <a:r>
              <a:rPr lang="en-US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energy input, e.g.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		O</a:t>
            </a:r>
            <a:r>
              <a:rPr lang="en-US" sz="2400" baseline="-25000" smtClean="0"/>
              <a:t>2</a:t>
            </a:r>
            <a:r>
              <a:rPr lang="en-US" sz="2400" smtClean="0"/>
              <a:t> + h</a:t>
            </a:r>
            <a:r>
              <a:rPr lang="en-US" sz="2400" smtClean="0">
                <a:latin typeface="Symbol" pitchFamily="18" charset="2"/>
              </a:rPr>
              <a:t>n</a:t>
            </a:r>
            <a:r>
              <a:rPr lang="en-US" sz="2400" smtClean="0"/>
              <a:t> </a:t>
            </a:r>
            <a:r>
              <a:rPr lang="en-US" sz="2400" smtClean="0">
                <a:sym typeface="Wingdings" pitchFamily="2" charset="2"/>
              </a:rPr>
              <a:t> O + O   	(</a:t>
            </a:r>
            <a:r>
              <a:rPr lang="en-US" sz="2400" smtClean="0">
                <a:latin typeface="Symbol" pitchFamily="18" charset="2"/>
                <a:sym typeface="Wingdings" pitchFamily="2" charset="2"/>
              </a:rPr>
              <a:t>l</a:t>
            </a:r>
            <a:r>
              <a:rPr lang="en-US" sz="2400" smtClean="0">
                <a:sym typeface="Wingdings" pitchFamily="2" charset="2"/>
              </a:rPr>
              <a:t> &lt; 240 nm)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mtClean="0"/>
              <a:t>chemical reactions, e.g.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smtClean="0"/>
              <a:t>	 O + O</a:t>
            </a:r>
            <a:r>
              <a:rPr lang="en-US" sz="2400" baseline="-25000" smtClean="0"/>
              <a:t>2</a:t>
            </a:r>
            <a:r>
              <a:rPr lang="en-US" sz="2400" smtClean="0"/>
              <a:t> (+ M) </a:t>
            </a:r>
            <a:r>
              <a:rPr lang="en-US" sz="2400" smtClean="0">
                <a:sym typeface="Wingdings" pitchFamily="2" charset="2"/>
              </a:rPr>
              <a:t> O</a:t>
            </a:r>
            <a:r>
              <a:rPr lang="en-US" sz="2400" baseline="-25000" smtClean="0">
                <a:sym typeface="Wingdings" pitchFamily="2" charset="2"/>
              </a:rPr>
              <a:t>3 </a:t>
            </a:r>
            <a:r>
              <a:rPr lang="en-US" sz="2400" smtClean="0">
                <a:sym typeface="Wingdings" pitchFamily="2" charset="2"/>
              </a:rPr>
              <a:t>(+ M)  </a:t>
            </a:r>
            <a:endParaRPr lang="en-US" sz="240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mtClean="0"/>
              <a:t>						</a:t>
            </a:r>
            <a:r>
              <a:rPr lang="en-US" u="sng" smtClean="0"/>
              <a:t>= Photochemistry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38F075-A941-49C8-9316-BF91BC24154B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0485" name="Picture 4" descr="photodissoc_o2_ani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579688"/>
            <a:ext cx="2638425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DIURNAL AND WEEKLY VARIATIONS</a:t>
            </a:r>
            <a:br>
              <a:rPr lang="en-US" dirty="0" smtClean="0"/>
            </a:br>
            <a:r>
              <a:rPr lang="en-US" sz="2000" b="0" dirty="0" smtClean="0">
                <a:solidFill>
                  <a:srgbClr val="CC0000"/>
                </a:solidFill>
              </a:rPr>
              <a:t>Surface network in Mexico City</a:t>
            </a:r>
            <a:endParaRPr lang="en-US" b="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21254-73C9-46D2-95A6-EF4F20A7441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" name="Content Placeholder 6" descr="acpd-2008-0173-f1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6920" y="1038126"/>
            <a:ext cx="5781581" cy="4981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5640" y="6277970"/>
            <a:ext cx="1635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Stephens et al., 2008</a:t>
            </a:r>
            <a:endParaRPr lang="en-U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5CE020-5D50-418E-AC33-0DF630ACA6A1}" type="slidenum">
              <a:rPr lang="en-US"/>
              <a:pPr/>
              <a:t>51</a:t>
            </a:fld>
            <a:endParaRPr lang="en-US"/>
          </a:p>
        </p:txBody>
      </p:sp>
      <p:pic>
        <p:nvPicPr>
          <p:cNvPr id="774146" name="Picture 2" descr="ekma"/>
          <p:cNvPicPr>
            <a:picLocks noChangeAspect="1" noChangeArrowheads="1"/>
          </p:cNvPicPr>
          <p:nvPr/>
        </p:nvPicPr>
        <p:blipFill>
          <a:blip r:embed="rId2" cstate="print"/>
          <a:srcRect b="1233"/>
          <a:stretch>
            <a:fillRect/>
          </a:stretch>
        </p:blipFill>
        <p:spPr bwMode="auto">
          <a:xfrm>
            <a:off x="0" y="0"/>
            <a:ext cx="9144000" cy="6978650"/>
          </a:xfrm>
          <a:prstGeom prst="rect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</p:pic>
      <p:grpSp>
        <p:nvGrpSpPr>
          <p:cNvPr id="2" name="Group 20"/>
          <p:cNvGrpSpPr/>
          <p:nvPr/>
        </p:nvGrpSpPr>
        <p:grpSpPr>
          <a:xfrm>
            <a:off x="3200400" y="2133600"/>
            <a:ext cx="838200" cy="1141412"/>
            <a:chOff x="3200400" y="2133600"/>
            <a:chExt cx="838200" cy="1141412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rot="10800000">
              <a:off x="3200400" y="2133600"/>
              <a:ext cx="838200" cy="1588"/>
            </a:xfrm>
            <a:prstGeom prst="straightConnector1">
              <a:avLst/>
            </a:prstGeom>
            <a:solidFill>
              <a:srgbClr val="FFFFFF"/>
            </a:solidFill>
            <a:ln w="1143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rot="5400000">
              <a:off x="2744788" y="2741612"/>
              <a:ext cx="1065212" cy="1588"/>
            </a:xfrm>
            <a:prstGeom prst="straightConnector1">
              <a:avLst/>
            </a:prstGeom>
            <a:solidFill>
              <a:srgbClr val="FFFFFF"/>
            </a:solidFill>
            <a:ln w="1143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1"/>
          <p:cNvGrpSpPr/>
          <p:nvPr/>
        </p:nvGrpSpPr>
        <p:grpSpPr>
          <a:xfrm>
            <a:off x="2362200" y="3200400"/>
            <a:ext cx="838200" cy="1141412"/>
            <a:chOff x="3200400" y="2133600"/>
            <a:chExt cx="838200" cy="1141412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rot="10800000">
              <a:off x="3200400" y="2133600"/>
              <a:ext cx="838200" cy="1588"/>
            </a:xfrm>
            <a:prstGeom prst="straightConnector1">
              <a:avLst/>
            </a:prstGeom>
            <a:solidFill>
              <a:srgbClr val="FFFFFF"/>
            </a:solidFill>
            <a:ln w="1143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rot="5400000">
              <a:off x="2744788" y="2741612"/>
              <a:ext cx="1065212" cy="1588"/>
            </a:xfrm>
            <a:prstGeom prst="straightConnector1">
              <a:avLst/>
            </a:prstGeom>
            <a:solidFill>
              <a:srgbClr val="FFFFFF"/>
            </a:solidFill>
            <a:ln w="114300" cap="sq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FF"/>
                </a:solidFill>
              </a:rPr>
              <a:t>Mexico City’s O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 Production Is 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VOC-limited, NOx-inhibited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28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241" y="1188060"/>
            <a:ext cx="6143313" cy="477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67129" y="4830603"/>
            <a:ext cx="840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</a:rPr>
              <a:t>3NOx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6006" y="1947081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</a:rPr>
              <a:t>3VOC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5091" y="3417746"/>
            <a:ext cx="88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0" dirty="0" smtClean="0">
                <a:solidFill>
                  <a:schemeClr val="tx1"/>
                </a:solidFill>
              </a:rPr>
              <a:t>3NOx</a:t>
            </a:r>
          </a:p>
          <a:p>
            <a:r>
              <a:rPr lang="en-US" sz="2000" i="0" dirty="0" smtClean="0">
                <a:solidFill>
                  <a:schemeClr val="tx1"/>
                </a:solidFill>
              </a:rPr>
              <a:t>3VOC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24600"/>
            <a:ext cx="11160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Tie et al., 2007</a:t>
            </a:r>
            <a:endParaRPr lang="en-US" sz="1050" dirty="0"/>
          </a:p>
        </p:txBody>
      </p:sp>
      <p:sp>
        <p:nvSpPr>
          <p:cNvPr id="10" name="Rectangle 9"/>
          <p:cNvSpPr/>
          <p:nvPr/>
        </p:nvSpPr>
        <p:spPr>
          <a:xfrm>
            <a:off x="527211" y="1476599"/>
            <a:ext cx="29285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endParaRPr lang="en-US" sz="2000" i="0" dirty="0" smtClean="0"/>
          </a:p>
          <a:p>
            <a:pPr algn="l">
              <a:buNone/>
            </a:pPr>
            <a:r>
              <a:rPr lang="en-US" sz="2000" i="0" dirty="0" smtClean="0">
                <a:solidFill>
                  <a:srgbClr val="C00000"/>
                </a:solidFill>
              </a:rPr>
              <a:t>WRF-</a:t>
            </a:r>
            <a:r>
              <a:rPr lang="en-US" sz="2000" i="0" dirty="0" err="1" smtClean="0">
                <a:solidFill>
                  <a:srgbClr val="C00000"/>
                </a:solidFill>
              </a:rPr>
              <a:t>Chem</a:t>
            </a:r>
            <a:r>
              <a:rPr lang="en-US" sz="2000" i="0" dirty="0" smtClean="0">
                <a:solidFill>
                  <a:srgbClr val="C00000"/>
                </a:solidFill>
              </a:rPr>
              <a:t> model</a:t>
            </a:r>
          </a:p>
          <a:p>
            <a:pPr algn="l">
              <a:buNone/>
            </a:pPr>
            <a:endParaRPr lang="en-US" sz="2000" i="0" dirty="0" smtClean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l"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+mn-lt"/>
                <a:cs typeface="Times New Roman"/>
              </a:rPr>
              <a:t>--- sensitivity studies</a:t>
            </a:r>
          </a:p>
          <a:p>
            <a:pPr algn="l">
              <a:buNone/>
            </a:pPr>
            <a:endParaRPr lang="en-US" sz="2000" i="0" dirty="0" smtClean="0">
              <a:solidFill>
                <a:schemeClr val="tx1"/>
              </a:solidFill>
              <a:latin typeface="+mn-lt"/>
              <a:cs typeface="Times New Roman"/>
            </a:endParaRPr>
          </a:p>
          <a:p>
            <a:pPr algn="l"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+mn-lt"/>
                <a:cs typeface="Times New Roman"/>
              </a:rPr>
              <a:t>●  observations</a:t>
            </a:r>
            <a:endParaRPr lang="en-US" sz="2000" i="0" dirty="0" smtClean="0"/>
          </a:p>
          <a:p>
            <a:pPr algn="l">
              <a:buNone/>
            </a:pPr>
            <a:endParaRPr lang="en-US" sz="2000" i="0" dirty="0" smtClean="0"/>
          </a:p>
          <a:p>
            <a:pPr algn="l">
              <a:buNone/>
            </a:pPr>
            <a:endParaRPr lang="en-US" sz="2000" i="0" dirty="0" smtClean="0"/>
          </a:p>
        </p:txBody>
      </p:sp>
      <p:sp>
        <p:nvSpPr>
          <p:cNvPr id="14" name="Freeform 13"/>
          <p:cNvSpPr/>
          <p:nvPr/>
        </p:nvSpPr>
        <p:spPr bwMode="auto">
          <a:xfrm>
            <a:off x="3597215" y="3472133"/>
            <a:ext cx="5014822" cy="1886308"/>
          </a:xfrm>
          <a:custGeom>
            <a:avLst/>
            <a:gdLst>
              <a:gd name="connsiteX0" fmla="*/ 0 w 5014822"/>
              <a:gd name="connsiteY0" fmla="*/ 1695090 h 1886308"/>
              <a:gd name="connsiteX1" fmla="*/ 569343 w 5014822"/>
              <a:gd name="connsiteY1" fmla="*/ 1712342 h 1886308"/>
              <a:gd name="connsiteX2" fmla="*/ 966159 w 5014822"/>
              <a:gd name="connsiteY2" fmla="*/ 1781354 h 1886308"/>
              <a:gd name="connsiteX3" fmla="*/ 1371600 w 5014822"/>
              <a:gd name="connsiteY3" fmla="*/ 1876244 h 1886308"/>
              <a:gd name="connsiteX4" fmla="*/ 1500996 w 5014822"/>
              <a:gd name="connsiteY4" fmla="*/ 1841739 h 1886308"/>
              <a:gd name="connsiteX5" fmla="*/ 1682151 w 5014822"/>
              <a:gd name="connsiteY5" fmla="*/ 1669210 h 1886308"/>
              <a:gd name="connsiteX6" fmla="*/ 1863306 w 5014822"/>
              <a:gd name="connsiteY6" fmla="*/ 1324154 h 1886308"/>
              <a:gd name="connsiteX7" fmla="*/ 2329132 w 5014822"/>
              <a:gd name="connsiteY7" fmla="*/ 176841 h 1886308"/>
              <a:gd name="connsiteX8" fmla="*/ 2631057 w 5014822"/>
              <a:gd name="connsiteY8" fmla="*/ 263105 h 1886308"/>
              <a:gd name="connsiteX9" fmla="*/ 2760453 w 5014822"/>
              <a:gd name="connsiteY9" fmla="*/ 513271 h 1886308"/>
              <a:gd name="connsiteX10" fmla="*/ 2993366 w 5014822"/>
              <a:gd name="connsiteY10" fmla="*/ 634041 h 1886308"/>
              <a:gd name="connsiteX11" fmla="*/ 3209027 w 5014822"/>
              <a:gd name="connsiteY11" fmla="*/ 866954 h 1886308"/>
              <a:gd name="connsiteX12" fmla="*/ 3519577 w 5014822"/>
              <a:gd name="connsiteY12" fmla="*/ 1099867 h 1886308"/>
              <a:gd name="connsiteX13" fmla="*/ 3683479 w 5014822"/>
              <a:gd name="connsiteY13" fmla="*/ 1272395 h 1886308"/>
              <a:gd name="connsiteX14" fmla="*/ 3864634 w 5014822"/>
              <a:gd name="connsiteY14" fmla="*/ 1289648 h 1886308"/>
              <a:gd name="connsiteX15" fmla="*/ 4097547 w 5014822"/>
              <a:gd name="connsiteY15" fmla="*/ 1513935 h 1886308"/>
              <a:gd name="connsiteX16" fmla="*/ 4287328 w 5014822"/>
              <a:gd name="connsiteY16" fmla="*/ 1755475 h 1886308"/>
              <a:gd name="connsiteX17" fmla="*/ 4416725 w 5014822"/>
              <a:gd name="connsiteY17" fmla="*/ 1755475 h 1886308"/>
              <a:gd name="connsiteX18" fmla="*/ 4925683 w 5014822"/>
              <a:gd name="connsiteY18" fmla="*/ 1686463 h 1886308"/>
              <a:gd name="connsiteX19" fmla="*/ 4951562 w 5014822"/>
              <a:gd name="connsiteY19" fmla="*/ 1669210 h 188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14822" h="1886308">
                <a:moveTo>
                  <a:pt x="0" y="1695090"/>
                </a:moveTo>
                <a:cubicBezTo>
                  <a:pt x="204158" y="1696527"/>
                  <a:pt x="408317" y="1697965"/>
                  <a:pt x="569343" y="1712342"/>
                </a:cubicBezTo>
                <a:cubicBezTo>
                  <a:pt x="730370" y="1726719"/>
                  <a:pt x="832450" y="1754037"/>
                  <a:pt x="966159" y="1781354"/>
                </a:cubicBezTo>
                <a:cubicBezTo>
                  <a:pt x="1099868" y="1808671"/>
                  <a:pt x="1282461" y="1866180"/>
                  <a:pt x="1371600" y="1876244"/>
                </a:cubicBezTo>
                <a:cubicBezTo>
                  <a:pt x="1460739" y="1886308"/>
                  <a:pt x="1449238" y="1876245"/>
                  <a:pt x="1500996" y="1841739"/>
                </a:cubicBezTo>
                <a:cubicBezTo>
                  <a:pt x="1552755" y="1807233"/>
                  <a:pt x="1621766" y="1755474"/>
                  <a:pt x="1682151" y="1669210"/>
                </a:cubicBezTo>
                <a:cubicBezTo>
                  <a:pt x="1742536" y="1582946"/>
                  <a:pt x="1755476" y="1572882"/>
                  <a:pt x="1863306" y="1324154"/>
                </a:cubicBezTo>
                <a:cubicBezTo>
                  <a:pt x="1971136" y="1075426"/>
                  <a:pt x="2201174" y="353682"/>
                  <a:pt x="2329132" y="176841"/>
                </a:cubicBezTo>
                <a:cubicBezTo>
                  <a:pt x="2457090" y="0"/>
                  <a:pt x="2559170" y="207033"/>
                  <a:pt x="2631057" y="263105"/>
                </a:cubicBezTo>
                <a:cubicBezTo>
                  <a:pt x="2702944" y="319177"/>
                  <a:pt x="2700068" y="451448"/>
                  <a:pt x="2760453" y="513271"/>
                </a:cubicBezTo>
                <a:cubicBezTo>
                  <a:pt x="2820838" y="575094"/>
                  <a:pt x="2918604" y="575094"/>
                  <a:pt x="2993366" y="634041"/>
                </a:cubicBezTo>
                <a:cubicBezTo>
                  <a:pt x="3068128" y="692988"/>
                  <a:pt x="3121325" y="789316"/>
                  <a:pt x="3209027" y="866954"/>
                </a:cubicBezTo>
                <a:cubicBezTo>
                  <a:pt x="3296729" y="944592"/>
                  <a:pt x="3440502" y="1032293"/>
                  <a:pt x="3519577" y="1099867"/>
                </a:cubicBezTo>
                <a:cubicBezTo>
                  <a:pt x="3598652" y="1167441"/>
                  <a:pt x="3625970" y="1240765"/>
                  <a:pt x="3683479" y="1272395"/>
                </a:cubicBezTo>
                <a:cubicBezTo>
                  <a:pt x="3740988" y="1304025"/>
                  <a:pt x="3795623" y="1249391"/>
                  <a:pt x="3864634" y="1289648"/>
                </a:cubicBezTo>
                <a:cubicBezTo>
                  <a:pt x="3933645" y="1329905"/>
                  <a:pt x="4027098" y="1436297"/>
                  <a:pt x="4097547" y="1513935"/>
                </a:cubicBezTo>
                <a:cubicBezTo>
                  <a:pt x="4167996" y="1591573"/>
                  <a:pt x="4234132" y="1715218"/>
                  <a:pt x="4287328" y="1755475"/>
                </a:cubicBezTo>
                <a:cubicBezTo>
                  <a:pt x="4340524" y="1795732"/>
                  <a:pt x="4310333" y="1766977"/>
                  <a:pt x="4416725" y="1755475"/>
                </a:cubicBezTo>
                <a:cubicBezTo>
                  <a:pt x="4523118" y="1743973"/>
                  <a:pt x="4836544" y="1700840"/>
                  <a:pt x="4925683" y="1686463"/>
                </a:cubicBezTo>
                <a:cubicBezTo>
                  <a:pt x="5014822" y="1672086"/>
                  <a:pt x="4983192" y="1670648"/>
                  <a:pt x="4951562" y="1669210"/>
                </a:cubicBezTo>
              </a:path>
            </a:pathLst>
          </a:custGeom>
          <a:noFill/>
          <a:ln w="476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Aerosol Yield is a function of VOC/NOx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9ADA77-AEFC-4FE5-9DED-7164C6DDB1C5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219200"/>
            <a:ext cx="5943600" cy="4506913"/>
          </a:xfrm>
          <a:noFill/>
        </p:spPr>
      </p:pic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381000" y="6248400"/>
            <a:ext cx="170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accent2"/>
                </a:solidFill>
              </a:rPr>
              <a:t>Camredon et al., 2007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86452" y="6553200"/>
            <a:ext cx="159671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3333FF"/>
                </a:solidFill>
              </a:rPr>
              <a:t>California EPA, 2004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 Impacts of Air Quality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smtClean="0"/>
              <a:t>Largely due to carbon-containing particles and O</a:t>
            </a:r>
            <a:r>
              <a:rPr lang="en-US" sz="2400" baseline="-25000" smtClean="0"/>
              <a:t>3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smtClean="0"/>
              <a:t>WHO estimates for 2002: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World: 		865,000 deaths per year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 			1.0 DALY* /1000 capita per year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U.S.: 		41,200 deaths per year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smtClean="0"/>
              <a:t> 			0.8 DALY /1000 capita per year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smtClean="0"/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r>
              <a:rPr lang="en-US" sz="2400" smtClean="0"/>
              <a:t>* </a:t>
            </a:r>
            <a:r>
              <a:rPr lang="en-US" sz="1800" smtClean="0"/>
              <a:t>DALY = Disability-Adjusted Lost Years</a:t>
            </a:r>
            <a:endParaRPr lang="en-US" sz="2400" smtClean="0"/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987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WHO, 2007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ireframeOverlay-Content.png"/>
          <p:cNvPicPr>
            <a:picLocks noChangeAspect="1"/>
          </p:cNvPicPr>
          <p:nvPr/>
        </p:nvPicPr>
        <p:blipFill>
          <a:blip r:embed="rId3"/>
          <a:srcRect b="62952"/>
          <a:stretch>
            <a:fillRect/>
          </a:stretch>
        </p:blipFill>
        <p:spPr>
          <a:xfrm>
            <a:off x="183445" y="1219200"/>
            <a:ext cx="8791223" cy="105268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579120" y="1371601"/>
            <a:ext cx="795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4F81BD">
                    <a:lumMod val="50000"/>
                  </a:srgbClr>
                </a:solidFill>
                <a:latin typeface="Calibri"/>
                <a:cs typeface="Calibri"/>
              </a:rPr>
              <a:t>Air Quality in CA has improved over the past years, but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4F81BD">
                    <a:lumMod val="50000"/>
                  </a:srgbClr>
                </a:solidFill>
                <a:latin typeface="Calibri"/>
                <a:cs typeface="Calibri"/>
              </a:rPr>
              <a:t>ozone values exceeding health standards are still frequent. </a:t>
            </a:r>
            <a:endParaRPr lang="en-US" sz="1800" b="1" i="0" dirty="0">
              <a:solidFill>
                <a:srgbClr val="4F81BD">
                  <a:lumMod val="5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53" name="Title Placeholder 12"/>
          <p:cNvSpPr txBox="1">
            <a:spLocks/>
          </p:cNvSpPr>
          <p:nvPr/>
        </p:nvSpPr>
        <p:spPr>
          <a:xfrm>
            <a:off x="183443" y="609600"/>
            <a:ext cx="8183880" cy="5257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i="0" dirty="0">
                <a:solidFill>
                  <a:srgbClr val="1F497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/>
                <a:cs typeface="Calibri"/>
              </a:rPr>
              <a:t>Local Ozone</a:t>
            </a:r>
          </a:p>
        </p:txBody>
      </p:sp>
      <p:pic>
        <p:nvPicPr>
          <p:cNvPr id="5" name="Picture 4" descr="O3_stats_agu.gif"/>
          <p:cNvPicPr>
            <a:picLocks noChangeAspect="1"/>
          </p:cNvPicPr>
          <p:nvPr/>
        </p:nvPicPr>
        <p:blipFill>
          <a:blip r:embed="rId4"/>
          <a:srcRect l="6995" t="76667" r="3060" b="2120"/>
          <a:stretch>
            <a:fillRect/>
          </a:stretch>
        </p:blipFill>
        <p:spPr>
          <a:xfrm>
            <a:off x="2209800" y="2444044"/>
            <a:ext cx="5079928" cy="1899356"/>
          </a:xfrm>
          <a:prstGeom prst="rect">
            <a:avLst/>
          </a:prstGeom>
        </p:spPr>
      </p:pic>
      <p:pic>
        <p:nvPicPr>
          <p:cNvPr id="6" name="Picture 5" descr="O3_stats_agu.gif"/>
          <p:cNvPicPr>
            <a:picLocks noChangeAspect="1"/>
          </p:cNvPicPr>
          <p:nvPr/>
        </p:nvPicPr>
        <p:blipFill>
          <a:blip r:embed="rId4"/>
          <a:srcRect l="6995" t="26667" r="3188" b="52222"/>
          <a:stretch>
            <a:fillRect/>
          </a:stretch>
        </p:blipFill>
        <p:spPr>
          <a:xfrm>
            <a:off x="2209800" y="4419601"/>
            <a:ext cx="5072699" cy="1890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629" y="6321694"/>
            <a:ext cx="43997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prstClr val="black"/>
                </a:solidFill>
                <a:latin typeface="Calibri"/>
              </a:rPr>
              <a:t>Frequency of hourly surface O</a:t>
            </a:r>
            <a:r>
              <a:rPr lang="en-US" sz="1600" baseline="-2500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600">
                <a:solidFill>
                  <a:prstClr val="black"/>
                </a:solidFill>
                <a:latin typeface="Calibri"/>
              </a:rPr>
              <a:t> for 1994-2008</a:t>
            </a:r>
            <a:r>
              <a:rPr lang="en-US" sz="1600" baseline="-25000">
                <a:solidFill>
                  <a:prstClr val="black"/>
                </a:solidFill>
                <a:latin typeface="Calibri"/>
              </a:rPr>
              <a:t/>
            </a:r>
            <a:br>
              <a:rPr lang="en-US" sz="1600" baseline="-25000">
                <a:solidFill>
                  <a:prstClr val="black"/>
                </a:solidFill>
                <a:latin typeface="Calibri"/>
              </a:rPr>
            </a:br>
            <a:r>
              <a:rPr lang="en-US" sz="1100">
                <a:solidFill>
                  <a:prstClr val="black"/>
                </a:solidFill>
                <a:latin typeface="Calibri"/>
              </a:rPr>
              <a:t> (U.S. EPA Surface Monitoring; AQS Datamart)</a:t>
            </a:r>
            <a:endParaRPr lang="en-US" sz="1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2" y="2819401"/>
            <a:ext cx="3152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site categories: </a:t>
            </a:r>
            <a:r>
              <a:rPr lang="en-US" sz="1200" i="0" dirty="0">
                <a:solidFill>
                  <a:prstClr val="black"/>
                </a:solidFill>
                <a:latin typeface="Calibri"/>
              </a:rPr>
              <a:t>all   </a:t>
            </a:r>
            <a:r>
              <a:rPr lang="en-US" sz="1200" i="0" dirty="0">
                <a:solidFill>
                  <a:srgbClr val="FF0000"/>
                </a:solidFill>
                <a:latin typeface="Calibri"/>
              </a:rPr>
              <a:t>urban   </a:t>
            </a:r>
            <a:r>
              <a:rPr lang="en-US" sz="1200" i="0" dirty="0">
                <a:latin typeface="Calibri"/>
              </a:rPr>
              <a:t>suburban   </a:t>
            </a:r>
            <a:r>
              <a:rPr lang="en-US" sz="1200" i="0" dirty="0">
                <a:solidFill>
                  <a:srgbClr val="008000"/>
                </a:solidFill>
                <a:latin typeface="Calibri"/>
              </a:rPr>
              <a:t>rural</a:t>
            </a:r>
          </a:p>
        </p:txBody>
      </p:sp>
    </p:spTree>
    <p:extLst>
      <p:ext uri="{BB962C8B-B14F-4D97-AF65-F5344CB8AC3E}">
        <p14:creationId xmlns:p14="http://schemas.microsoft.com/office/powerpoint/2010/main" val="39952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ireframeOverlay-Content.png"/>
          <p:cNvPicPr>
            <a:picLocks noChangeAspect="1"/>
          </p:cNvPicPr>
          <p:nvPr/>
        </p:nvPicPr>
        <p:blipFill>
          <a:blip r:embed="rId3"/>
          <a:srcRect b="14606"/>
          <a:stretch>
            <a:fillRect/>
          </a:stretch>
        </p:blipFill>
        <p:spPr>
          <a:xfrm>
            <a:off x="228601" y="1219199"/>
            <a:ext cx="8710519" cy="184773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3" name="TextBox 2"/>
          <p:cNvSpPr txBox="1"/>
          <p:nvPr/>
        </p:nvSpPr>
        <p:spPr>
          <a:xfrm>
            <a:off x="579120" y="1371600"/>
            <a:ext cx="7955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1F497D">
                    <a:lumMod val="20000"/>
                    <a:lumOff val="80000"/>
                  </a:srgbClr>
                </a:solidFill>
                <a:latin typeface="Calibri"/>
                <a:cs typeface="Calibri"/>
              </a:rPr>
              <a:t>Air Quality has improved over the past years, but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1F497D">
                    <a:lumMod val="20000"/>
                    <a:lumOff val="80000"/>
                  </a:srgbClr>
                </a:solidFill>
                <a:latin typeface="Calibri"/>
                <a:cs typeface="Calibri"/>
              </a:rPr>
              <a:t>ozone values exceeding health standards are still frequent.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000" b="1" i="0" dirty="0">
              <a:solidFill>
                <a:srgbClr val="FFFFFF"/>
              </a:solidFill>
              <a:latin typeface="Calibri"/>
              <a:cs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0" dirty="0">
                <a:solidFill>
                  <a:srgbClr val="4F81BD">
                    <a:lumMod val="50000"/>
                  </a:srgbClr>
                </a:solidFill>
                <a:latin typeface="Calibri"/>
                <a:cs typeface="Calibri"/>
              </a:rPr>
              <a:t>As local sources are reduced and health standards get tighter, the influence of "background" gains more importance.  </a:t>
            </a:r>
            <a:endParaRPr lang="en-US" sz="1800" b="1" i="0" dirty="0">
              <a:solidFill>
                <a:srgbClr val="4F81BD">
                  <a:lumMod val="5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53" name="Title Placeholder 12"/>
          <p:cNvSpPr txBox="1">
            <a:spLocks/>
          </p:cNvSpPr>
          <p:nvPr/>
        </p:nvSpPr>
        <p:spPr>
          <a:xfrm>
            <a:off x="304800" y="388620"/>
            <a:ext cx="8183880" cy="52578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i="0" dirty="0">
                <a:solidFill>
                  <a:srgbClr val="1F497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/>
                <a:cs typeface="Calibri"/>
              </a:rPr>
              <a:t>Local Ozone  - and Background</a:t>
            </a:r>
          </a:p>
        </p:txBody>
      </p:sp>
      <p:pic>
        <p:nvPicPr>
          <p:cNvPr id="14" name="Picture 13" descr="nature08708-f1.2.jpg"/>
          <p:cNvPicPr>
            <a:picLocks noChangeAspect="1"/>
          </p:cNvPicPr>
          <p:nvPr/>
        </p:nvPicPr>
        <p:blipFill>
          <a:blip r:embed="rId4"/>
          <a:srcRect r="31973" b="59758"/>
          <a:stretch>
            <a:fillRect/>
          </a:stretch>
        </p:blipFill>
        <p:spPr>
          <a:xfrm>
            <a:off x="304800" y="3203223"/>
            <a:ext cx="3938141" cy="32731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01347" y="5791201"/>
            <a:ext cx="4537772" cy="7155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i="0" dirty="0" smtClean="0">
                <a:solidFill>
                  <a:prstClr val="black"/>
                </a:solidFill>
                <a:latin typeface="Calibri"/>
              </a:rPr>
              <a:t>O. Cooper </a:t>
            </a:r>
            <a:r>
              <a:rPr lang="en-US" sz="1400" i="0" dirty="0">
                <a:solidFill>
                  <a:prstClr val="black"/>
                </a:solidFill>
                <a:latin typeface="Calibri"/>
              </a:rPr>
              <a:t>et al.,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Nature</a:t>
            </a:r>
            <a:r>
              <a:rPr lang="en-US" sz="1400" i="0" dirty="0">
                <a:solidFill>
                  <a:prstClr val="black"/>
                </a:solidFill>
                <a:latin typeface="Calibri"/>
              </a:rPr>
              <a:t>, 2009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i="0" dirty="0">
                <a:solidFill>
                  <a:prstClr val="black"/>
                </a:solidFill>
                <a:latin typeface="Calibri"/>
              </a:rPr>
              <a:t>“Increasing springtime ozone mixing ratios in the free troposphere over western North America”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8132" y="5726668"/>
            <a:ext cx="224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0" dirty="0">
                <a:solidFill>
                  <a:prstClr val="black"/>
                </a:solidFill>
                <a:latin typeface="Calibri"/>
              </a:rPr>
              <a:t>0.76 ± 0.29 </a:t>
            </a:r>
            <a:r>
              <a:rPr lang="en-US" sz="1800" i="0" dirty="0" err="1" smtClean="0">
                <a:solidFill>
                  <a:prstClr val="black"/>
                </a:solidFill>
                <a:latin typeface="Calibri"/>
              </a:rPr>
              <a:t>ppbv</a:t>
            </a:r>
            <a:r>
              <a:rPr lang="en-US" sz="1800" i="0" dirty="0" smtClean="0">
                <a:solidFill>
                  <a:prstClr val="black"/>
                </a:solidFill>
                <a:latin typeface="Calibri"/>
              </a:rPr>
              <a:t>/year</a:t>
            </a:r>
            <a:endParaRPr lang="en-US" sz="1800" i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2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3333FF"/>
                </a:solidFill>
              </a:rPr>
              <a:t>WRF-</a:t>
            </a:r>
            <a:r>
              <a:rPr lang="en-US" sz="2800" dirty="0" err="1">
                <a:solidFill>
                  <a:srgbClr val="3333FF"/>
                </a:solidFill>
              </a:rPr>
              <a:t>Chem</a:t>
            </a:r>
            <a:r>
              <a:rPr lang="en-US" sz="2800" dirty="0">
                <a:solidFill>
                  <a:srgbClr val="3333FF"/>
                </a:solidFill>
              </a:rPr>
              <a:t> Regional O</a:t>
            </a:r>
            <a:r>
              <a:rPr lang="en-US" sz="2800" baseline="-25000" dirty="0">
                <a:solidFill>
                  <a:srgbClr val="3333FF"/>
                </a:solidFill>
              </a:rPr>
              <a:t>3</a:t>
            </a:r>
            <a:r>
              <a:rPr lang="en-US" sz="2800" dirty="0">
                <a:solidFill>
                  <a:srgbClr val="3333FF"/>
                </a:solidFill>
              </a:rPr>
              <a:t> Prediction</a:t>
            </a:r>
          </a:p>
        </p:txBody>
      </p:sp>
      <p:pic>
        <p:nvPicPr>
          <p:cNvPr id="17274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20018" y="2171869"/>
            <a:ext cx="3646311" cy="3928533"/>
          </a:xfrm>
          <a:noFill/>
          <a:ln/>
        </p:spPr>
      </p:pic>
      <p:pic>
        <p:nvPicPr>
          <p:cNvPr id="17274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7352" y="1941394"/>
            <a:ext cx="4267200" cy="4162425"/>
          </a:xfrm>
          <a:noFill/>
          <a:ln/>
        </p:spPr>
      </p:pic>
      <p:sp>
        <p:nvSpPr>
          <p:cNvPr id="1727492" name="Text Box 4"/>
          <p:cNvSpPr txBox="1">
            <a:spLocks noChangeArrowheads="1"/>
          </p:cNvSpPr>
          <p:nvPr/>
        </p:nvSpPr>
        <p:spPr bwMode="auto">
          <a:xfrm>
            <a:off x="1600200" y="1066800"/>
            <a:ext cx="58674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</a:rPr>
              <a:t>Observed daily 1-h maximum O3 for all EPA AIRNOW surface stations in the model domain, 21 July - 4 August 2002. </a:t>
            </a:r>
          </a:p>
        </p:txBody>
      </p:sp>
      <p:sp>
        <p:nvSpPr>
          <p:cNvPr id="1727493" name="Text Box 5"/>
          <p:cNvSpPr txBox="1">
            <a:spLocks noChangeArrowheads="1"/>
          </p:cNvSpPr>
          <p:nvPr/>
        </p:nvSpPr>
        <p:spPr bwMode="auto">
          <a:xfrm>
            <a:off x="332513" y="6396335"/>
            <a:ext cx="131157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dirty="0" err="1" smtClean="0"/>
              <a:t>Grell</a:t>
            </a:r>
            <a:r>
              <a:rPr lang="en-US" sz="1200" dirty="0" smtClean="0"/>
              <a:t> </a:t>
            </a:r>
            <a:r>
              <a:rPr lang="en-US" sz="1200" dirty="0"/>
              <a:t>et </a:t>
            </a:r>
            <a:r>
              <a:rPr lang="en-US" sz="1200" dirty="0" smtClean="0"/>
              <a:t>al., 2005</a:t>
            </a:r>
            <a:endParaRPr lang="en-US" sz="12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3"/>
          <p:cNvSpPr txBox="1">
            <a:spLocks noChangeArrowheads="1"/>
          </p:cNvSpPr>
          <p:nvPr/>
        </p:nvSpPr>
        <p:spPr bwMode="auto">
          <a:xfrm>
            <a:off x="5800725" y="6588125"/>
            <a:ext cx="3495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>
                <a:solidFill>
                  <a:srgbClr val="000000"/>
                </a:solidFill>
                <a:ea typeface="ＭＳ Ｐゴシック" pitchFamily="34" charset="-128"/>
                <a:cs typeface="DejaVu LGC Sans"/>
              </a:rPr>
              <a:t>Surface Ozone 14 June – 15 July 2008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81000" y="0"/>
            <a:ext cx="8382000" cy="762000"/>
          </a:xfrm>
          <a:prstGeom prst="rect">
            <a:avLst/>
          </a:prstGeom>
        </p:spPr>
        <p:txBody>
          <a:bodyPr anchor="b"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/>
                <a:cs typeface="Calibri"/>
              </a:rPr>
              <a:t>Surface Ozone: Monitoring and Modeling</a:t>
            </a:r>
          </a:p>
        </p:txBody>
      </p:sp>
      <p:pic>
        <p:nvPicPr>
          <p:cNvPr id="70660" name="Picture 1" descr="EPA_CARB_timeseries_type_WRFrun_12km_long_carbei_WRFrun_12km_long_carbei_4.jpg"/>
          <p:cNvPicPr>
            <a:picLocks noChangeAspect="1"/>
          </p:cNvPicPr>
          <p:nvPr/>
        </p:nvPicPr>
        <p:blipFill>
          <a:blip r:embed="rId3" cstate="print"/>
          <a:srcRect l="3664" t="74185"/>
          <a:stretch>
            <a:fillRect/>
          </a:stretch>
        </p:blipFill>
        <p:spPr bwMode="auto">
          <a:xfrm>
            <a:off x="4572000" y="1349375"/>
            <a:ext cx="43910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2" descr="EPA_CARB_maps_WRFrun_12km_long_carbei_WRFrun_12km_long_carbei_4_da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3429000"/>
            <a:ext cx="38084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3" descr="EPA_CARB_maps_WRFrun_12km_long_carbei_WRFrun_12km_long_carbei_4_nigh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8388" y="3429000"/>
            <a:ext cx="380841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26" descr="EPA_CARB_timeseries_type_WRFrun_12km_long_carbei_WRFrun_12km_long_carbei_4.jpg"/>
          <p:cNvPicPr>
            <a:picLocks noChangeAspect="1"/>
          </p:cNvPicPr>
          <p:nvPr/>
        </p:nvPicPr>
        <p:blipFill>
          <a:blip r:embed="rId3" cstate="print"/>
          <a:srcRect l="3847" t="24304" b="49881"/>
          <a:stretch>
            <a:fillRect/>
          </a:stretch>
        </p:blipFill>
        <p:spPr bwMode="auto">
          <a:xfrm>
            <a:off x="228600" y="1349375"/>
            <a:ext cx="43830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TextBox 4"/>
          <p:cNvSpPr txBox="1">
            <a:spLocks noChangeArrowheads="1"/>
          </p:cNvSpPr>
          <p:nvPr/>
        </p:nvSpPr>
        <p:spPr bwMode="auto">
          <a:xfrm>
            <a:off x="1143000" y="5967413"/>
            <a:ext cx="287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Average for  Local Afternoon</a:t>
            </a:r>
          </a:p>
        </p:txBody>
      </p:sp>
      <p:sp>
        <p:nvSpPr>
          <p:cNvPr id="70665" name="TextBox 27"/>
          <p:cNvSpPr txBox="1">
            <a:spLocks noChangeArrowheads="1"/>
          </p:cNvSpPr>
          <p:nvPr/>
        </p:nvSpPr>
        <p:spPr bwMode="auto">
          <a:xfrm>
            <a:off x="5715000" y="5967413"/>
            <a:ext cx="225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Average for Nighttime</a:t>
            </a:r>
          </a:p>
        </p:txBody>
      </p:sp>
    </p:spTree>
    <p:extLst>
      <p:ext uri="{BB962C8B-B14F-4D97-AF65-F5344CB8AC3E}">
        <p14:creationId xmlns:p14="http://schemas.microsoft.com/office/powerpoint/2010/main" val="150062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Stratospheric Ozone </a:t>
            </a:r>
            <a:r>
              <a:rPr lang="en-US" sz="2800" dirty="0" smtClean="0"/>
              <a:t>Chemistry</a:t>
            </a:r>
            <a:r>
              <a:rPr lang="en-US" sz="2800" dirty="0"/>
              <a:t>	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>
          <a:xfrm>
            <a:off x="481083" y="1117979"/>
            <a:ext cx="8062415" cy="4724400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The Only </a:t>
            </a:r>
            <a:r>
              <a:rPr lang="en-US" sz="2000" dirty="0">
                <a:solidFill>
                  <a:srgbClr val="C00000"/>
                </a:solidFill>
              </a:rPr>
              <a:t>Production:</a:t>
            </a: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O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+ </a:t>
            </a:r>
            <a:r>
              <a:rPr lang="en-US" sz="1800" dirty="0" err="1">
                <a:solidFill>
                  <a:schemeClr val="tx1"/>
                </a:solidFill>
              </a:rPr>
              <a:t>h</a:t>
            </a: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  (</a:t>
            </a:r>
            <a:r>
              <a:rPr lang="en-US" sz="18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800" dirty="0">
                <a:solidFill>
                  <a:schemeClr val="tx1"/>
                </a:solidFill>
              </a:rPr>
              <a:t> &lt; </a:t>
            </a:r>
            <a:r>
              <a:rPr lang="en-US" sz="1800" dirty="0" smtClean="0">
                <a:solidFill>
                  <a:schemeClr val="tx1"/>
                </a:solidFill>
              </a:rPr>
              <a:t>242 </a:t>
            </a:r>
            <a:r>
              <a:rPr lang="en-US" sz="1800" dirty="0">
                <a:solidFill>
                  <a:schemeClr val="tx1"/>
                </a:solidFill>
              </a:rPr>
              <a:t>nm)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1800" dirty="0" smtClean="0">
                <a:sym typeface="Wingdings" pitchFamily="2" charset="2"/>
              </a:rPr>
              <a:t>O + </a:t>
            </a:r>
            <a:r>
              <a:rPr lang="en-US" sz="1800" dirty="0" smtClean="0">
                <a:solidFill>
                  <a:schemeClr val="tx1"/>
                </a:solidFill>
              </a:rPr>
              <a:t>O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dirty="0">
                <a:solidFill>
                  <a:schemeClr val="tx1"/>
                </a:solidFill>
              </a:rPr>
              <a:t>Chapman 1930</a:t>
            </a:r>
            <a:r>
              <a:rPr lang="en-US" sz="1800" dirty="0">
                <a:solidFill>
                  <a:schemeClr val="tx1"/>
                </a:solidFill>
              </a:rPr>
              <a:t>			</a:t>
            </a:r>
            <a:r>
              <a:rPr lang="en-US" sz="1800" dirty="0" smtClean="0">
                <a:solidFill>
                  <a:schemeClr val="tx1"/>
                </a:solidFill>
              </a:rPr>
              <a:t>	O </a:t>
            </a:r>
            <a:r>
              <a:rPr lang="en-US" sz="1800" dirty="0">
                <a:solidFill>
                  <a:schemeClr val="tx1"/>
                </a:solidFill>
              </a:rPr>
              <a:t>+ 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+ M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O</a:t>
            </a:r>
            <a:r>
              <a:rPr lang="en-US" sz="1800" baseline="-25000" dirty="0">
                <a:solidFill>
                  <a:schemeClr val="tx1"/>
                </a:solidFill>
              </a:rPr>
              <a:t>3 </a:t>
            </a:r>
            <a:r>
              <a:rPr lang="en-US" sz="1800" dirty="0">
                <a:solidFill>
                  <a:schemeClr val="tx1"/>
                </a:solidFill>
              </a:rPr>
              <a:t>+ M</a:t>
            </a:r>
            <a:r>
              <a:rPr lang="en-US" sz="1800" baseline="-25000" dirty="0">
                <a:solidFill>
                  <a:schemeClr val="tx1"/>
                </a:solidFill>
              </a:rPr>
              <a:t>	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Several Destruction Reactions: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Pure oxygen chemistry:</a:t>
            </a: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dirty="0" smtClean="0">
                <a:solidFill>
                  <a:schemeClr val="tx1"/>
                </a:solidFill>
              </a:rPr>
              <a:t>	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+ </a:t>
            </a:r>
            <a:r>
              <a:rPr lang="en-US" sz="1800" dirty="0" err="1">
                <a:solidFill>
                  <a:schemeClr val="tx1"/>
                </a:solidFill>
              </a:rPr>
              <a:t>h</a:t>
            </a: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1800" dirty="0">
                <a:solidFill>
                  <a:schemeClr val="tx1"/>
                </a:solidFill>
              </a:rPr>
              <a:t>  (</a:t>
            </a:r>
            <a:r>
              <a:rPr lang="en-US" sz="1800" dirty="0">
                <a:solidFill>
                  <a:schemeClr val="tx1"/>
                </a:solidFill>
                <a:latin typeface="Symbol" pitchFamily="18" charset="2"/>
              </a:rPr>
              <a:t>l</a:t>
            </a:r>
            <a:r>
              <a:rPr lang="en-US" sz="1800" dirty="0">
                <a:solidFill>
                  <a:schemeClr val="tx1"/>
                </a:solidFill>
              </a:rPr>
              <a:t> &lt; 800 nm)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O </a:t>
            </a:r>
            <a:r>
              <a:rPr lang="en-US" sz="1800" dirty="0">
                <a:solidFill>
                  <a:schemeClr val="tx1"/>
                </a:solidFill>
              </a:rPr>
              <a:t>+ </a:t>
            </a:r>
            <a:r>
              <a:rPr lang="en-US" sz="1800" dirty="0" smtClean="0">
                <a:solidFill>
                  <a:schemeClr val="tx1"/>
                </a:solidFill>
              </a:rPr>
              <a:t>O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dirty="0">
                <a:solidFill>
                  <a:schemeClr val="tx1"/>
                </a:solidFill>
              </a:rPr>
              <a:t>Chapman 1930</a:t>
            </a:r>
            <a:r>
              <a:rPr lang="en-US" sz="1800" dirty="0">
                <a:solidFill>
                  <a:schemeClr val="tx1"/>
                </a:solidFill>
              </a:rPr>
              <a:t>			</a:t>
            </a: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O </a:t>
            </a:r>
            <a:r>
              <a:rPr lang="en-US" sz="1800" dirty="0">
                <a:solidFill>
                  <a:schemeClr val="tx1"/>
                </a:solidFill>
              </a:rPr>
              <a:t>+ O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2 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1800" dirty="0" smtClean="0"/>
              <a:t>Catalytic Cycles: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Odd hydrogen (</a:t>
            </a:r>
            <a:r>
              <a:rPr lang="en-US" sz="1800" dirty="0" err="1" smtClean="0">
                <a:solidFill>
                  <a:schemeClr val="tx1"/>
                </a:solidFill>
              </a:rPr>
              <a:t>HOx</a:t>
            </a:r>
            <a:r>
              <a:rPr lang="en-US" sz="1800" dirty="0" smtClean="0">
                <a:solidFill>
                  <a:schemeClr val="tx1"/>
                </a:solidFill>
              </a:rPr>
              <a:t> = OH + HO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>
                <a:solidFill>
                  <a:schemeClr val="tx1"/>
                </a:solidFill>
              </a:rPr>
              <a:t>		O</a:t>
            </a:r>
            <a:r>
              <a:rPr lang="en-US" sz="1800" baseline="-25000" dirty="0">
                <a:solidFill>
                  <a:schemeClr val="tx1"/>
                </a:solidFill>
              </a:rPr>
              <a:t>3</a:t>
            </a:r>
            <a:r>
              <a:rPr lang="en-US" sz="1800" dirty="0">
                <a:solidFill>
                  <a:schemeClr val="tx1"/>
                </a:solidFill>
              </a:rPr>
              <a:t> + </a:t>
            </a:r>
            <a:r>
              <a:rPr lang="en-US" sz="1800" dirty="0">
                <a:solidFill>
                  <a:srgbClr val="00B050"/>
                </a:solidFill>
              </a:rPr>
              <a:t>OH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+ HO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dirty="0">
                <a:solidFill>
                  <a:schemeClr val="tx1"/>
                </a:solidFill>
              </a:rPr>
              <a:t>Bates and Nicolet 1950</a:t>
            </a: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O </a:t>
            </a:r>
            <a:r>
              <a:rPr lang="en-US" sz="1800" dirty="0">
                <a:solidFill>
                  <a:schemeClr val="tx1"/>
                </a:solidFill>
              </a:rPr>
              <a:t>+ HO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 +  </a:t>
            </a:r>
            <a:r>
              <a:rPr lang="en-US" sz="1800" dirty="0">
                <a:solidFill>
                  <a:srgbClr val="00B050"/>
                </a:solidFill>
              </a:rPr>
              <a:t>OH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solidFill>
                  <a:schemeClr val="tx1"/>
                </a:solidFill>
              </a:rPr>
              <a:t>					</a:t>
            </a:r>
            <a:r>
              <a:rPr lang="en-US" sz="1800" dirty="0" smtClean="0">
                <a:solidFill>
                  <a:schemeClr val="tx1"/>
                </a:solidFill>
              </a:rPr>
              <a:t>	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+ HO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2 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 +  </a:t>
            </a:r>
            <a:r>
              <a:rPr lang="en-US" sz="1800" dirty="0">
                <a:solidFill>
                  <a:srgbClr val="00B050"/>
                </a:solidFill>
              </a:rPr>
              <a:t>OH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Odd nitrogen (NOx = NO + NO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	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+ </a:t>
            </a:r>
            <a:r>
              <a:rPr lang="en-US" sz="1800" dirty="0">
                <a:solidFill>
                  <a:srgbClr val="00B050"/>
                </a:solidFill>
              </a:rPr>
              <a:t>NO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+ NO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dirty="0" err="1">
                <a:solidFill>
                  <a:schemeClr val="tx1"/>
                </a:solidFill>
              </a:rPr>
              <a:t>Crutzen</a:t>
            </a:r>
            <a:r>
              <a:rPr lang="en-US" sz="1600" i="1" dirty="0">
                <a:solidFill>
                  <a:schemeClr val="tx1"/>
                </a:solidFill>
              </a:rPr>
              <a:t> 1970</a:t>
            </a:r>
            <a:r>
              <a:rPr lang="en-US" sz="1800" dirty="0">
                <a:solidFill>
                  <a:schemeClr val="tx1"/>
                </a:solidFill>
              </a:rPr>
              <a:t>			</a:t>
            </a:r>
            <a:r>
              <a:rPr lang="en-US" sz="1800" dirty="0" smtClean="0">
                <a:solidFill>
                  <a:schemeClr val="tx1"/>
                </a:solidFill>
              </a:rPr>
              <a:t>	O </a:t>
            </a:r>
            <a:r>
              <a:rPr lang="en-US" sz="1800" dirty="0">
                <a:solidFill>
                  <a:schemeClr val="tx1"/>
                </a:solidFill>
              </a:rPr>
              <a:t>+ NO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+ </a:t>
            </a:r>
            <a:r>
              <a:rPr lang="en-US" sz="1800" dirty="0">
                <a:solidFill>
                  <a:srgbClr val="00B050"/>
                </a:solidFill>
              </a:rPr>
              <a:t>NO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Halogens (</a:t>
            </a:r>
            <a:r>
              <a:rPr lang="en-US" sz="1800" dirty="0" err="1" smtClean="0"/>
              <a:t>Cl</a:t>
            </a:r>
            <a:r>
              <a:rPr lang="en-US" sz="1800" dirty="0" smtClean="0"/>
              <a:t>, Br) </a:t>
            </a:r>
            <a:r>
              <a:rPr lang="en-US" sz="1800" dirty="0">
                <a:solidFill>
                  <a:schemeClr val="tx1"/>
                </a:solidFill>
              </a:rPr>
              <a:t>			</a:t>
            </a:r>
            <a:r>
              <a:rPr lang="en-US" sz="1800" dirty="0" smtClean="0"/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O</a:t>
            </a:r>
            <a:r>
              <a:rPr lang="en-US" sz="1800" baseline="-25000" dirty="0" smtClean="0">
                <a:solidFill>
                  <a:schemeClr val="tx1"/>
                </a:solidFill>
              </a:rPr>
              <a:t>3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+ </a:t>
            </a:r>
            <a:r>
              <a:rPr lang="en-US" sz="1800" dirty="0" err="1">
                <a:solidFill>
                  <a:srgbClr val="00B050"/>
                </a:solidFill>
              </a:rPr>
              <a:t>Cl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+ </a:t>
            </a:r>
            <a:r>
              <a:rPr lang="en-US" sz="1800" dirty="0" err="1">
                <a:solidFill>
                  <a:schemeClr val="tx1"/>
                </a:solidFill>
              </a:rPr>
              <a:t>ClO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i="1" dirty="0">
                <a:solidFill>
                  <a:schemeClr val="tx1"/>
                </a:solidFill>
              </a:rPr>
              <a:t>Rowland and Molina 1974</a:t>
            </a:r>
            <a:r>
              <a:rPr lang="en-US" sz="1800" dirty="0">
                <a:solidFill>
                  <a:schemeClr val="tx1"/>
                </a:solidFill>
              </a:rPr>
              <a:t>		</a:t>
            </a:r>
            <a:r>
              <a:rPr lang="en-US" sz="1800" dirty="0" smtClean="0">
                <a:solidFill>
                  <a:schemeClr val="tx1"/>
                </a:solidFill>
              </a:rPr>
              <a:t>	O </a:t>
            </a:r>
            <a:r>
              <a:rPr lang="en-US" sz="1800" dirty="0">
                <a:solidFill>
                  <a:schemeClr val="tx1"/>
                </a:solidFill>
              </a:rPr>
              <a:t>+ </a:t>
            </a:r>
            <a:r>
              <a:rPr lang="en-US" sz="1800" dirty="0" err="1">
                <a:solidFill>
                  <a:schemeClr val="tx1"/>
                </a:solidFill>
              </a:rPr>
              <a:t>ClO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1800" dirty="0">
                <a:solidFill>
                  <a:schemeClr val="tx1"/>
                </a:solidFill>
              </a:rPr>
              <a:t> O</a:t>
            </a:r>
            <a:r>
              <a:rPr lang="en-US" sz="1800" baseline="-25000" dirty="0">
                <a:solidFill>
                  <a:schemeClr val="tx1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+ </a:t>
            </a:r>
            <a:r>
              <a:rPr lang="en-US" sz="1800" dirty="0" err="1">
                <a:solidFill>
                  <a:srgbClr val="00B050"/>
                </a:solidFill>
              </a:rPr>
              <a:t>Cl</a:t>
            </a:r>
            <a:endParaRPr lang="en-US" sz="18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C9465D0-ABCE-4D18-B653-CAA7AFA59A9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TROPOSPHERIC O</a:t>
            </a:r>
            <a:r>
              <a:rPr lang="en-US" baseline="-25000" dirty="0" smtClean="0"/>
              <a:t>3</a:t>
            </a:r>
            <a:r>
              <a:rPr lang="en-US" dirty="0" smtClean="0"/>
              <a:t>: MODELS DISAGREE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0400" y="990600"/>
            <a:ext cx="4776788" cy="5159375"/>
          </a:xfrm>
          <a:noFill/>
          <a:ln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784" y="6291617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IPCC 2001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3496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Advances in modeling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58E75-B816-44EB-A13C-028AF6D790E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066800"/>
            <a:ext cx="6773828" cy="49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149" y="6200001"/>
            <a:ext cx="1481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/>
              <a:t>Jonson et al.,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665054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Oxidation (self-cleaning) Capacity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11A3132F-4FFE-41DA-B59E-5818D18B57CF}" type="slidenum">
              <a:rPr lang="en-US"/>
              <a:pPr/>
              <a:t>62</a:t>
            </a:fld>
            <a:endParaRPr lang="en-US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990600" y="5486400"/>
            <a:ext cx="75438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9800" y="1066800"/>
            <a:ext cx="5527675" cy="2438400"/>
            <a:chOff x="1488" y="672"/>
            <a:chExt cx="3482" cy="1536"/>
          </a:xfrm>
        </p:grpSpPr>
        <p:sp>
          <p:nvSpPr>
            <p:cNvPr id="32797" name="Rectangle 5"/>
            <p:cNvSpPr>
              <a:spLocks noChangeArrowheads="1"/>
            </p:cNvSpPr>
            <p:nvPr/>
          </p:nvSpPr>
          <p:spPr bwMode="auto">
            <a:xfrm>
              <a:off x="1488" y="1200"/>
              <a:ext cx="307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360" y="672"/>
              <a:ext cx="1610" cy="540"/>
              <a:chOff x="3360" y="672"/>
              <a:chExt cx="1610" cy="540"/>
            </a:xfrm>
          </p:grpSpPr>
          <p:pic>
            <p:nvPicPr>
              <p:cNvPr id="32802" name="Picture 7" descr="lightningboltyellow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360" y="672"/>
                <a:ext cx="360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803" name="Text Box 8"/>
              <p:cNvSpPr txBox="1">
                <a:spLocks noChangeArrowheads="1"/>
              </p:cNvSpPr>
              <p:nvPr/>
            </p:nvSpPr>
            <p:spPr bwMode="auto">
              <a:xfrm>
                <a:off x="3686" y="743"/>
                <a:ext cx="12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800">
                    <a:solidFill>
                      <a:schemeClr val="tx1"/>
                    </a:solidFill>
                  </a:rPr>
                  <a:t>Solar UV radiation</a:t>
                </a:r>
              </a:p>
            </p:txBody>
          </p:sp>
        </p:grpSp>
        <p:sp>
          <p:nvSpPr>
            <p:cNvPr id="32799" name="Text Box 9"/>
            <p:cNvSpPr txBox="1">
              <a:spLocks noChangeArrowheads="1"/>
            </p:cNvSpPr>
            <p:nvPr/>
          </p:nvSpPr>
          <p:spPr bwMode="auto">
            <a:xfrm>
              <a:off x="2592" y="1232"/>
              <a:ext cx="11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</a:rPr>
                <a:t>Oxidation, e.g.:</a:t>
              </a:r>
            </a:p>
          </p:txBody>
        </p:sp>
        <p:sp>
          <p:nvSpPr>
            <p:cNvPr id="32800" name="Text Box 10"/>
            <p:cNvSpPr txBox="1">
              <a:spLocks noChangeArrowheads="1"/>
            </p:cNvSpPr>
            <p:nvPr/>
          </p:nvSpPr>
          <p:spPr bwMode="auto">
            <a:xfrm>
              <a:off x="2006" y="1607"/>
              <a:ext cx="20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dirty="0">
                  <a:solidFill>
                    <a:schemeClr val="tx1"/>
                  </a:solidFill>
                </a:rPr>
                <a:t>CH</a:t>
              </a:r>
              <a:r>
                <a:rPr lang="en-US" sz="1800" baseline="-25000" dirty="0">
                  <a:solidFill>
                    <a:schemeClr val="tx1"/>
                  </a:solidFill>
                </a:rPr>
                <a:t>4</a:t>
              </a:r>
              <a:r>
                <a:rPr lang="en-US" sz="1800" dirty="0">
                  <a:solidFill>
                    <a:schemeClr val="tx1"/>
                  </a:solidFill>
                </a:rPr>
                <a:t> + OH 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 … CO</a:t>
              </a:r>
              <a:r>
                <a:rPr lang="en-US" sz="1800" baseline="-25000" dirty="0">
                  <a:solidFill>
                    <a:schemeClr val="tx1"/>
                  </a:solidFill>
                  <a:sym typeface="Wingdings" pitchFamily="2" charset="2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 + H</a:t>
              </a:r>
              <a:r>
                <a:rPr lang="en-US" sz="1800" baseline="-25000" dirty="0">
                  <a:solidFill>
                    <a:schemeClr val="tx1"/>
                  </a:solidFill>
                  <a:sym typeface="Wingdings" pitchFamily="2" charset="2"/>
                </a:rPr>
                <a:t>2</a:t>
              </a:r>
              <a:r>
                <a:rPr lang="en-US" sz="1800" dirty="0">
                  <a:solidFill>
                    <a:schemeClr val="tx1"/>
                  </a:solidFill>
                  <a:sym typeface="Wingdings" pitchFamily="2" charset="2"/>
                </a:rPr>
                <a:t>O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2801" name="Text Box 11"/>
            <p:cNvSpPr txBox="1">
              <a:spLocks noChangeArrowheads="1"/>
            </p:cNvSpPr>
            <p:nvPr/>
          </p:nvSpPr>
          <p:spPr bwMode="auto">
            <a:xfrm>
              <a:off x="2304" y="1904"/>
              <a:ext cx="15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chemeClr val="tx1"/>
                  </a:solidFill>
                </a:rPr>
                <a:t>Insoluble </a:t>
              </a:r>
              <a:r>
                <a:rPr lang="en-US" sz="2000">
                  <a:solidFill>
                    <a:schemeClr val="tx1"/>
                  </a:solidFill>
                  <a:sym typeface="Wingdings" pitchFamily="2" charset="2"/>
                </a:rPr>
                <a:t> Soluble</a:t>
              </a:r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2667000"/>
            <a:ext cx="3581400" cy="2819400"/>
            <a:chOff x="240" y="1680"/>
            <a:chExt cx="2256" cy="1776"/>
          </a:xfrm>
        </p:grpSpPr>
        <p:sp>
          <p:nvSpPr>
            <p:cNvPr id="32783" name="Line 13"/>
            <p:cNvSpPr>
              <a:spLocks noChangeShapeType="1"/>
            </p:cNvSpPr>
            <p:nvPr/>
          </p:nvSpPr>
          <p:spPr bwMode="auto">
            <a:xfrm flipV="1">
              <a:off x="864" y="1680"/>
              <a:ext cx="72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Text Box 14"/>
            <p:cNvSpPr txBox="1">
              <a:spLocks noChangeArrowheads="1"/>
            </p:cNvSpPr>
            <p:nvPr/>
          </p:nvSpPr>
          <p:spPr bwMode="auto">
            <a:xfrm>
              <a:off x="1344" y="2544"/>
              <a:ext cx="9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>
                  <a:solidFill>
                    <a:schemeClr val="tx1"/>
                  </a:solidFill>
                </a:rPr>
                <a:t>Emissions</a:t>
              </a:r>
            </a:p>
          </p:txBody>
        </p:sp>
        <p:sp>
          <p:nvSpPr>
            <p:cNvPr id="32785" name="Text Box 15"/>
            <p:cNvSpPr txBox="1">
              <a:spLocks noChangeArrowheads="1"/>
            </p:cNvSpPr>
            <p:nvPr/>
          </p:nvSpPr>
          <p:spPr bwMode="auto">
            <a:xfrm>
              <a:off x="240" y="2688"/>
              <a:ext cx="3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CH</a:t>
              </a:r>
              <a:r>
                <a:rPr lang="en-US" sz="1800" baseline="-25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2786" name="Text Box 16"/>
            <p:cNvSpPr txBox="1">
              <a:spLocks noChangeArrowheads="1"/>
            </p:cNvSpPr>
            <p:nvPr/>
          </p:nvSpPr>
          <p:spPr bwMode="auto">
            <a:xfrm>
              <a:off x="624" y="2688"/>
              <a:ext cx="45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C</a:t>
              </a:r>
              <a:r>
                <a:rPr lang="en-US" sz="1800" baseline="-25000">
                  <a:solidFill>
                    <a:schemeClr val="tx1"/>
                  </a:solidFill>
                </a:rPr>
                <a:t>m</a:t>
              </a:r>
              <a:r>
                <a:rPr lang="en-US" sz="1800">
                  <a:solidFill>
                    <a:schemeClr val="tx1"/>
                  </a:solidFill>
                </a:rPr>
                <a:t>H</a:t>
              </a:r>
              <a:r>
                <a:rPr lang="en-US" sz="1800" baseline="-2500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32787" name="Text Box 17"/>
            <p:cNvSpPr txBox="1">
              <a:spLocks noChangeArrowheads="1"/>
            </p:cNvSpPr>
            <p:nvPr/>
          </p:nvSpPr>
          <p:spPr bwMode="auto">
            <a:xfrm>
              <a:off x="528" y="3168"/>
              <a:ext cx="3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SO</a:t>
              </a:r>
              <a:r>
                <a:rPr lang="en-US" sz="18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2788" name="Text Box 18"/>
            <p:cNvSpPr txBox="1">
              <a:spLocks noChangeArrowheads="1"/>
            </p:cNvSpPr>
            <p:nvPr/>
          </p:nvSpPr>
          <p:spPr bwMode="auto">
            <a:xfrm>
              <a:off x="240" y="2928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NO</a:t>
              </a:r>
            </a:p>
          </p:txBody>
        </p:sp>
        <p:sp>
          <p:nvSpPr>
            <p:cNvPr id="32789" name="Text Box 19"/>
            <p:cNvSpPr txBox="1">
              <a:spLocks noChangeArrowheads="1"/>
            </p:cNvSpPr>
            <p:nvPr/>
          </p:nvSpPr>
          <p:spPr bwMode="auto">
            <a:xfrm>
              <a:off x="240" y="3168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CO</a:t>
              </a:r>
            </a:p>
          </p:txBody>
        </p:sp>
        <p:sp>
          <p:nvSpPr>
            <p:cNvPr id="702484" name="Tree"/>
            <p:cNvSpPr>
              <a:spLocks noEditPoints="1" noChangeArrowheads="1"/>
            </p:cNvSpPr>
            <p:nvPr/>
          </p:nvSpPr>
          <p:spPr bwMode="auto">
            <a:xfrm>
              <a:off x="1152" y="2928"/>
              <a:ext cx="618" cy="522"/>
            </a:xfrm>
            <a:custGeom>
              <a:avLst/>
              <a:gdLst>
                <a:gd name="G0" fmla="+- 0 0 0"/>
                <a:gd name="G1" fmla="*/ 18900 1 3"/>
                <a:gd name="G2" fmla="*/ 18900 2 3"/>
                <a:gd name="G3" fmla="+- 18900 0 0"/>
                <a:gd name="T0" fmla="*/ 10800 w 21600"/>
                <a:gd name="T1" fmla="*/ 0 h 21600"/>
                <a:gd name="T2" fmla="*/ 6171 w 21600"/>
                <a:gd name="T3" fmla="*/ 6300 h 21600"/>
                <a:gd name="T4" fmla="*/ 3086 w 21600"/>
                <a:gd name="T5" fmla="*/ 12600 h 21600"/>
                <a:gd name="T6" fmla="*/ 0 w 21600"/>
                <a:gd name="T7" fmla="*/ 18900 h 21600"/>
                <a:gd name="T8" fmla="*/ 15429 w 21600"/>
                <a:gd name="T9" fmla="*/ 6300 h 21600"/>
                <a:gd name="T10" fmla="*/ 18514 w 21600"/>
                <a:gd name="T11" fmla="*/ 12600 h 21600"/>
                <a:gd name="T12" fmla="*/ 21600 w 21600"/>
                <a:gd name="T13" fmla="*/ 18900 h 21600"/>
                <a:gd name="T14" fmla="*/ 17694720 60000 65536"/>
                <a:gd name="T15" fmla="*/ 11796480 60000 65536"/>
                <a:gd name="T16" fmla="*/ 11796480 60000 65536"/>
                <a:gd name="T17" fmla="*/ 11796480 60000 65536"/>
                <a:gd name="T18" fmla="*/ 0 60000 65536"/>
                <a:gd name="T19" fmla="*/ 0 60000 65536"/>
                <a:gd name="T20" fmla="*/ 0 60000 65536"/>
                <a:gd name="T21" fmla="*/ 761 w 21600"/>
                <a:gd name="T22" fmla="*/ 22454 h 21600"/>
                <a:gd name="T23" fmla="*/ 21069 w 21600"/>
                <a:gd name="T24" fmla="*/ 28282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18900"/>
                  </a:moveTo>
                  <a:lnTo>
                    <a:pt x="9257" y="18900"/>
                  </a:lnTo>
                  <a:lnTo>
                    <a:pt x="9257" y="21600"/>
                  </a:lnTo>
                  <a:lnTo>
                    <a:pt x="12343" y="21600"/>
                  </a:lnTo>
                  <a:lnTo>
                    <a:pt x="12343" y="18900"/>
                  </a:lnTo>
                  <a:lnTo>
                    <a:pt x="21600" y="18900"/>
                  </a:lnTo>
                  <a:lnTo>
                    <a:pt x="12343" y="12600"/>
                  </a:lnTo>
                  <a:lnTo>
                    <a:pt x="18514" y="12600"/>
                  </a:lnTo>
                  <a:lnTo>
                    <a:pt x="12343" y="6300"/>
                  </a:lnTo>
                  <a:lnTo>
                    <a:pt x="15429" y="6300"/>
                  </a:lnTo>
                  <a:lnTo>
                    <a:pt x="10800" y="0"/>
                  </a:lnTo>
                  <a:lnTo>
                    <a:pt x="6171" y="6300"/>
                  </a:lnTo>
                  <a:lnTo>
                    <a:pt x="9257" y="6300"/>
                  </a:lnTo>
                  <a:lnTo>
                    <a:pt x="3086" y="12600"/>
                  </a:lnTo>
                  <a:lnTo>
                    <a:pt x="9257" y="1260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824" y="2976"/>
              <a:ext cx="672" cy="423"/>
              <a:chOff x="1632" y="1248"/>
              <a:chExt cx="2682" cy="2286"/>
            </a:xfrm>
          </p:grpSpPr>
          <p:sp>
            <p:nvSpPr>
              <p:cNvPr id="32794" name="Gear"/>
              <p:cNvSpPr>
                <a:spLocks noEditPoints="1" noChangeArrowheads="1"/>
              </p:cNvSpPr>
              <p:nvPr/>
            </p:nvSpPr>
            <p:spPr bwMode="auto">
              <a:xfrm>
                <a:off x="3119" y="1248"/>
                <a:ext cx="1195" cy="1048"/>
              </a:xfrm>
              <a:custGeom>
                <a:avLst/>
                <a:gdLst>
                  <a:gd name="T0" fmla="*/ 598 w 21600"/>
                  <a:gd name="T1" fmla="*/ 0 h 21600"/>
                  <a:gd name="T2" fmla="*/ 1195 w 21600"/>
                  <a:gd name="T3" fmla="*/ 524 h 21600"/>
                  <a:gd name="T4" fmla="*/ 598 w 21600"/>
                  <a:gd name="T5" fmla="*/ 1048 h 21600"/>
                  <a:gd name="T6" fmla="*/ 0 w 21600"/>
                  <a:gd name="T7" fmla="*/ 52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74 w 21600"/>
                  <a:gd name="T13" fmla="*/ 3957 h 21600"/>
                  <a:gd name="T14" fmla="*/ 17840 w 21600"/>
                  <a:gd name="T15" fmla="*/ 1764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98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2795" name="AutoShape 23"/>
              <p:cNvSpPr>
                <a:spLocks noEditPoints="1" noChangeArrowheads="1"/>
              </p:cNvSpPr>
              <p:nvPr/>
            </p:nvSpPr>
            <p:spPr bwMode="auto">
              <a:xfrm>
                <a:off x="1632" y="1680"/>
                <a:ext cx="1429" cy="1253"/>
              </a:xfrm>
              <a:custGeom>
                <a:avLst/>
                <a:gdLst>
                  <a:gd name="T0" fmla="*/ 715 w 21600"/>
                  <a:gd name="T1" fmla="*/ 0 h 21600"/>
                  <a:gd name="T2" fmla="*/ 1429 w 21600"/>
                  <a:gd name="T3" fmla="*/ 627 h 21600"/>
                  <a:gd name="T4" fmla="*/ 715 w 21600"/>
                  <a:gd name="T5" fmla="*/ 1253 h 21600"/>
                  <a:gd name="T6" fmla="*/ 0 w 21600"/>
                  <a:gd name="T7" fmla="*/ 62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68 w 21600"/>
                  <a:gd name="T13" fmla="*/ 3965 h 21600"/>
                  <a:gd name="T14" fmla="*/ 17836 w 21600"/>
                  <a:gd name="T15" fmla="*/ 176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98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2796" name="AutoShape 24"/>
              <p:cNvSpPr>
                <a:spLocks noEditPoints="1" noChangeArrowheads="1"/>
              </p:cNvSpPr>
              <p:nvPr/>
            </p:nvSpPr>
            <p:spPr bwMode="auto">
              <a:xfrm>
                <a:off x="2559" y="2142"/>
                <a:ext cx="1588" cy="1392"/>
              </a:xfrm>
              <a:custGeom>
                <a:avLst/>
                <a:gdLst>
                  <a:gd name="T0" fmla="*/ 794 w 21600"/>
                  <a:gd name="T1" fmla="*/ 0 h 21600"/>
                  <a:gd name="T2" fmla="*/ 1588 w 21600"/>
                  <a:gd name="T3" fmla="*/ 696 h 21600"/>
                  <a:gd name="T4" fmla="*/ 794 w 21600"/>
                  <a:gd name="T5" fmla="*/ 1392 h 21600"/>
                  <a:gd name="T6" fmla="*/ 0 w 21600"/>
                  <a:gd name="T7" fmla="*/ 696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80 w 21600"/>
                  <a:gd name="T13" fmla="*/ 3957 h 21600"/>
                  <a:gd name="T14" fmla="*/ 17846 w 21600"/>
                  <a:gd name="T15" fmla="*/ 176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9689" y="1725"/>
                    </a:moveTo>
                    <a:lnTo>
                      <a:pt x="10304" y="85"/>
                    </a:lnTo>
                    <a:lnTo>
                      <a:pt x="11637" y="85"/>
                    </a:lnTo>
                    <a:lnTo>
                      <a:pt x="12303" y="1777"/>
                    </a:lnTo>
                    <a:lnTo>
                      <a:pt x="13072" y="1931"/>
                    </a:lnTo>
                    <a:lnTo>
                      <a:pt x="14303" y="598"/>
                    </a:lnTo>
                    <a:lnTo>
                      <a:pt x="15533" y="1110"/>
                    </a:lnTo>
                    <a:lnTo>
                      <a:pt x="15584" y="2905"/>
                    </a:lnTo>
                    <a:lnTo>
                      <a:pt x="16405" y="3520"/>
                    </a:lnTo>
                    <a:lnTo>
                      <a:pt x="17891" y="2751"/>
                    </a:lnTo>
                    <a:lnTo>
                      <a:pt x="18917" y="3674"/>
                    </a:lnTo>
                    <a:lnTo>
                      <a:pt x="18199" y="5314"/>
                    </a:lnTo>
                    <a:lnTo>
                      <a:pt x="18763" y="6083"/>
                    </a:lnTo>
                    <a:lnTo>
                      <a:pt x="20403" y="6032"/>
                    </a:lnTo>
                    <a:lnTo>
                      <a:pt x="20865" y="7211"/>
                    </a:lnTo>
                    <a:lnTo>
                      <a:pt x="19737" y="8185"/>
                    </a:lnTo>
                    <a:lnTo>
                      <a:pt x="20096" y="9723"/>
                    </a:lnTo>
                    <a:lnTo>
                      <a:pt x="21634" y="10287"/>
                    </a:lnTo>
                    <a:lnTo>
                      <a:pt x="21582" y="11620"/>
                    </a:lnTo>
                    <a:lnTo>
                      <a:pt x="20147" y="12184"/>
                    </a:lnTo>
                    <a:lnTo>
                      <a:pt x="19942" y="13158"/>
                    </a:lnTo>
                    <a:lnTo>
                      <a:pt x="21070" y="14234"/>
                    </a:lnTo>
                    <a:lnTo>
                      <a:pt x="20608" y="15362"/>
                    </a:lnTo>
                    <a:lnTo>
                      <a:pt x="19019" y="15465"/>
                    </a:lnTo>
                    <a:lnTo>
                      <a:pt x="18404" y="16439"/>
                    </a:lnTo>
                    <a:lnTo>
                      <a:pt x="19122" y="17925"/>
                    </a:lnTo>
                    <a:lnTo>
                      <a:pt x="18096" y="18797"/>
                    </a:lnTo>
                    <a:lnTo>
                      <a:pt x="16763" y="18284"/>
                    </a:lnTo>
                    <a:lnTo>
                      <a:pt x="15431" y="19002"/>
                    </a:lnTo>
                    <a:lnTo>
                      <a:pt x="15277" y="20848"/>
                    </a:lnTo>
                    <a:lnTo>
                      <a:pt x="14149" y="21155"/>
                    </a:lnTo>
                    <a:lnTo>
                      <a:pt x="13021" y="19925"/>
                    </a:lnTo>
                    <a:lnTo>
                      <a:pt x="12252" y="20181"/>
                    </a:lnTo>
                    <a:lnTo>
                      <a:pt x="11739" y="21668"/>
                    </a:lnTo>
                    <a:lnTo>
                      <a:pt x="10201" y="21668"/>
                    </a:lnTo>
                    <a:lnTo>
                      <a:pt x="9740" y="20130"/>
                    </a:lnTo>
                    <a:lnTo>
                      <a:pt x="8253" y="19771"/>
                    </a:lnTo>
                    <a:lnTo>
                      <a:pt x="7125" y="21001"/>
                    </a:lnTo>
                    <a:lnTo>
                      <a:pt x="5895" y="20489"/>
                    </a:lnTo>
                    <a:lnTo>
                      <a:pt x="5946" y="18592"/>
                    </a:lnTo>
                    <a:lnTo>
                      <a:pt x="5177" y="18131"/>
                    </a:lnTo>
                    <a:lnTo>
                      <a:pt x="3383" y="18848"/>
                    </a:lnTo>
                    <a:lnTo>
                      <a:pt x="2614" y="17874"/>
                    </a:lnTo>
                    <a:lnTo>
                      <a:pt x="3383" y="16182"/>
                    </a:lnTo>
                    <a:lnTo>
                      <a:pt x="2922" y="15465"/>
                    </a:lnTo>
                    <a:lnTo>
                      <a:pt x="922" y="15516"/>
                    </a:lnTo>
                    <a:lnTo>
                      <a:pt x="512" y="14234"/>
                    </a:lnTo>
                    <a:lnTo>
                      <a:pt x="1948" y="12901"/>
                    </a:lnTo>
                    <a:lnTo>
                      <a:pt x="1896" y="12184"/>
                    </a:lnTo>
                    <a:lnTo>
                      <a:pt x="0" y="11415"/>
                    </a:lnTo>
                    <a:lnTo>
                      <a:pt x="51" y="10031"/>
                    </a:lnTo>
                    <a:lnTo>
                      <a:pt x="1948" y="9313"/>
                    </a:lnTo>
                    <a:lnTo>
                      <a:pt x="2101" y="8595"/>
                    </a:lnTo>
                    <a:lnTo>
                      <a:pt x="615" y="7160"/>
                    </a:lnTo>
                    <a:lnTo>
                      <a:pt x="1127" y="5878"/>
                    </a:lnTo>
                    <a:lnTo>
                      <a:pt x="3178" y="5981"/>
                    </a:lnTo>
                    <a:lnTo>
                      <a:pt x="3588" y="5417"/>
                    </a:lnTo>
                    <a:lnTo>
                      <a:pt x="2819" y="3520"/>
                    </a:lnTo>
                    <a:lnTo>
                      <a:pt x="3742" y="2597"/>
                    </a:lnTo>
                    <a:lnTo>
                      <a:pt x="5536" y="3417"/>
                    </a:lnTo>
                    <a:lnTo>
                      <a:pt x="6049" y="3058"/>
                    </a:lnTo>
                    <a:lnTo>
                      <a:pt x="6100" y="1264"/>
                    </a:lnTo>
                    <a:lnTo>
                      <a:pt x="7228" y="700"/>
                    </a:lnTo>
                    <a:lnTo>
                      <a:pt x="8510" y="2033"/>
                    </a:lnTo>
                    <a:lnTo>
                      <a:pt x="9689" y="1725"/>
                    </a:lnTo>
                    <a:close/>
                    <a:moveTo>
                      <a:pt x="10817" y="14422"/>
                    </a:moveTo>
                    <a:lnTo>
                      <a:pt x="11175" y="14388"/>
                    </a:lnTo>
                    <a:lnTo>
                      <a:pt x="11534" y="14354"/>
                    </a:lnTo>
                    <a:lnTo>
                      <a:pt x="11893" y="14268"/>
                    </a:lnTo>
                    <a:lnTo>
                      <a:pt x="12218" y="14166"/>
                    </a:lnTo>
                    <a:lnTo>
                      <a:pt x="12508" y="13995"/>
                    </a:lnTo>
                    <a:lnTo>
                      <a:pt x="12816" y="13807"/>
                    </a:lnTo>
                    <a:lnTo>
                      <a:pt x="13106" y="13602"/>
                    </a:lnTo>
                    <a:lnTo>
                      <a:pt x="13329" y="13380"/>
                    </a:lnTo>
                    <a:lnTo>
                      <a:pt x="13568" y="13106"/>
                    </a:lnTo>
                    <a:lnTo>
                      <a:pt x="13790" y="12850"/>
                    </a:lnTo>
                    <a:lnTo>
                      <a:pt x="13961" y="12560"/>
                    </a:lnTo>
                    <a:lnTo>
                      <a:pt x="14115" y="12269"/>
                    </a:lnTo>
                    <a:lnTo>
                      <a:pt x="14217" y="11927"/>
                    </a:lnTo>
                    <a:lnTo>
                      <a:pt x="14320" y="11568"/>
                    </a:lnTo>
                    <a:lnTo>
                      <a:pt x="14388" y="11210"/>
                    </a:lnTo>
                    <a:lnTo>
                      <a:pt x="14388" y="10851"/>
                    </a:lnTo>
                    <a:lnTo>
                      <a:pt x="14388" y="10492"/>
                    </a:lnTo>
                    <a:lnTo>
                      <a:pt x="14320" y="10133"/>
                    </a:lnTo>
                    <a:lnTo>
                      <a:pt x="14217" y="9808"/>
                    </a:lnTo>
                    <a:lnTo>
                      <a:pt x="14115" y="9467"/>
                    </a:lnTo>
                    <a:lnTo>
                      <a:pt x="13961" y="9142"/>
                    </a:lnTo>
                    <a:lnTo>
                      <a:pt x="13790" y="8851"/>
                    </a:lnTo>
                    <a:lnTo>
                      <a:pt x="13568" y="8595"/>
                    </a:lnTo>
                    <a:lnTo>
                      <a:pt x="13329" y="8322"/>
                    </a:lnTo>
                    <a:lnTo>
                      <a:pt x="13106" y="8100"/>
                    </a:lnTo>
                    <a:lnTo>
                      <a:pt x="12816" y="7894"/>
                    </a:lnTo>
                    <a:lnTo>
                      <a:pt x="12508" y="7741"/>
                    </a:lnTo>
                    <a:lnTo>
                      <a:pt x="12218" y="7570"/>
                    </a:lnTo>
                    <a:lnTo>
                      <a:pt x="11893" y="7433"/>
                    </a:lnTo>
                    <a:lnTo>
                      <a:pt x="11534" y="7382"/>
                    </a:lnTo>
                    <a:lnTo>
                      <a:pt x="11175" y="7313"/>
                    </a:lnTo>
                    <a:lnTo>
                      <a:pt x="10817" y="7313"/>
                    </a:lnTo>
                    <a:lnTo>
                      <a:pt x="10441" y="7313"/>
                    </a:lnTo>
                    <a:lnTo>
                      <a:pt x="10082" y="7382"/>
                    </a:lnTo>
                    <a:lnTo>
                      <a:pt x="9757" y="7433"/>
                    </a:lnTo>
                    <a:lnTo>
                      <a:pt x="9432" y="7570"/>
                    </a:lnTo>
                    <a:lnTo>
                      <a:pt x="9142" y="7741"/>
                    </a:lnTo>
                    <a:lnTo>
                      <a:pt x="8834" y="7894"/>
                    </a:lnTo>
                    <a:lnTo>
                      <a:pt x="8544" y="8100"/>
                    </a:lnTo>
                    <a:lnTo>
                      <a:pt x="8287" y="8322"/>
                    </a:lnTo>
                    <a:lnTo>
                      <a:pt x="8048" y="8595"/>
                    </a:lnTo>
                    <a:lnTo>
                      <a:pt x="7860" y="8851"/>
                    </a:lnTo>
                    <a:lnTo>
                      <a:pt x="7689" y="9142"/>
                    </a:lnTo>
                    <a:lnTo>
                      <a:pt x="7536" y="9467"/>
                    </a:lnTo>
                    <a:lnTo>
                      <a:pt x="7399" y="9808"/>
                    </a:lnTo>
                    <a:lnTo>
                      <a:pt x="7331" y="10133"/>
                    </a:lnTo>
                    <a:lnTo>
                      <a:pt x="7262" y="10492"/>
                    </a:lnTo>
                    <a:lnTo>
                      <a:pt x="7262" y="10851"/>
                    </a:lnTo>
                    <a:lnTo>
                      <a:pt x="7262" y="11210"/>
                    </a:lnTo>
                    <a:lnTo>
                      <a:pt x="7331" y="11568"/>
                    </a:lnTo>
                    <a:lnTo>
                      <a:pt x="7399" y="11927"/>
                    </a:lnTo>
                    <a:lnTo>
                      <a:pt x="7536" y="12269"/>
                    </a:lnTo>
                    <a:lnTo>
                      <a:pt x="7689" y="12560"/>
                    </a:lnTo>
                    <a:lnTo>
                      <a:pt x="7860" y="12850"/>
                    </a:lnTo>
                    <a:lnTo>
                      <a:pt x="8048" y="13106"/>
                    </a:lnTo>
                    <a:lnTo>
                      <a:pt x="8287" y="13380"/>
                    </a:lnTo>
                    <a:lnTo>
                      <a:pt x="8544" y="13602"/>
                    </a:lnTo>
                    <a:lnTo>
                      <a:pt x="8834" y="13807"/>
                    </a:lnTo>
                    <a:lnTo>
                      <a:pt x="9142" y="13995"/>
                    </a:lnTo>
                    <a:lnTo>
                      <a:pt x="9432" y="14166"/>
                    </a:lnTo>
                    <a:lnTo>
                      <a:pt x="9757" y="14268"/>
                    </a:lnTo>
                    <a:lnTo>
                      <a:pt x="10082" y="14354"/>
                    </a:lnTo>
                    <a:lnTo>
                      <a:pt x="10441" y="14388"/>
                    </a:lnTo>
                    <a:lnTo>
                      <a:pt x="10817" y="1442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0099998" lon="1500000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32792" name="Text Box 25"/>
            <p:cNvSpPr txBox="1">
              <a:spLocks noChangeArrowheads="1"/>
            </p:cNvSpPr>
            <p:nvPr/>
          </p:nvSpPr>
          <p:spPr bwMode="auto">
            <a:xfrm>
              <a:off x="576" y="2928"/>
              <a:ext cx="3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NO</a:t>
              </a:r>
              <a:r>
                <a:rPr lang="en-US" sz="1800" baseline="-25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2793" name="Text Box 26"/>
            <p:cNvSpPr txBox="1">
              <a:spLocks noChangeArrowheads="1"/>
            </p:cNvSpPr>
            <p:nvPr/>
          </p:nvSpPr>
          <p:spPr bwMode="auto">
            <a:xfrm>
              <a:off x="240" y="2448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Halocarbons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5486400" y="2667000"/>
            <a:ext cx="3584575" cy="2819400"/>
            <a:chOff x="3456" y="1680"/>
            <a:chExt cx="2258" cy="1776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3456" y="1680"/>
              <a:ext cx="1536" cy="1776"/>
              <a:chOff x="3600" y="1680"/>
              <a:chExt cx="1536" cy="1776"/>
            </a:xfrm>
          </p:grpSpPr>
          <p:sp>
            <p:nvSpPr>
              <p:cNvPr id="32781" name="Line 29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768" cy="17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2" name="Text Box 30"/>
              <p:cNvSpPr txBox="1">
                <a:spLocks noChangeArrowheads="1"/>
              </p:cNvSpPr>
              <p:nvPr/>
            </p:nvSpPr>
            <p:spPr bwMode="auto">
              <a:xfrm>
                <a:off x="3600" y="2544"/>
                <a:ext cx="102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2400">
                    <a:solidFill>
                      <a:schemeClr val="tx1"/>
                    </a:solidFill>
                  </a:rPr>
                  <a:t>Deposition</a:t>
                </a:r>
              </a:p>
              <a:p>
                <a:pPr algn="l" eaLnBrk="0" hangingPunct="0"/>
                <a:r>
                  <a:rPr lang="en-US" sz="2400">
                    <a:solidFill>
                      <a:schemeClr val="tx1"/>
                    </a:solidFill>
                  </a:rPr>
                  <a:t>(dry, wet)</a:t>
                </a:r>
              </a:p>
            </p:txBody>
          </p:sp>
        </p:grpSp>
        <p:sp>
          <p:nvSpPr>
            <p:cNvPr id="32777" name="Text Box 31"/>
            <p:cNvSpPr txBox="1">
              <a:spLocks noChangeArrowheads="1"/>
            </p:cNvSpPr>
            <p:nvPr/>
          </p:nvSpPr>
          <p:spPr bwMode="auto">
            <a:xfrm>
              <a:off x="4752" y="2592"/>
              <a:ext cx="87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HNO</a:t>
              </a:r>
              <a:r>
                <a:rPr lang="en-US" sz="1800" baseline="-25000">
                  <a:solidFill>
                    <a:schemeClr val="tx1"/>
                  </a:solidFill>
                </a:rPr>
                <a:t>3</a:t>
              </a:r>
              <a:r>
                <a:rPr lang="en-US" sz="1800">
                  <a:solidFill>
                    <a:schemeClr val="tx1"/>
                  </a:solidFill>
                </a:rPr>
                <a:t>, NO</a:t>
              </a:r>
              <a:r>
                <a:rPr lang="en-US" sz="1800" baseline="-25000">
                  <a:solidFill>
                    <a:schemeClr val="tx1"/>
                  </a:solidFill>
                </a:rPr>
                <a:t>3</a:t>
              </a:r>
              <a:r>
                <a:rPr lang="en-US" sz="1800" baseline="300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2778" name="Text Box 32"/>
            <p:cNvSpPr txBox="1">
              <a:spLocks noChangeArrowheads="1"/>
            </p:cNvSpPr>
            <p:nvPr/>
          </p:nvSpPr>
          <p:spPr bwMode="auto">
            <a:xfrm>
              <a:off x="4608" y="2304"/>
              <a:ext cx="9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H</a:t>
              </a:r>
              <a:r>
                <a:rPr lang="en-US" sz="1800" baseline="-25000">
                  <a:solidFill>
                    <a:schemeClr val="tx1"/>
                  </a:solidFill>
                </a:rPr>
                <a:t>2</a:t>
              </a:r>
              <a:r>
                <a:rPr lang="en-US" sz="1800">
                  <a:solidFill>
                    <a:schemeClr val="tx1"/>
                  </a:solidFill>
                </a:rPr>
                <a:t>SO</a:t>
              </a:r>
              <a:r>
                <a:rPr lang="en-US" sz="1800" baseline="-25000">
                  <a:solidFill>
                    <a:schemeClr val="tx1"/>
                  </a:solidFill>
                </a:rPr>
                <a:t>4</a:t>
              </a:r>
              <a:r>
                <a:rPr lang="en-US" sz="1800">
                  <a:solidFill>
                    <a:schemeClr val="tx1"/>
                  </a:solidFill>
                </a:rPr>
                <a:t>, SO</a:t>
              </a:r>
              <a:r>
                <a:rPr lang="en-US" sz="1800" baseline="-25000">
                  <a:solidFill>
                    <a:schemeClr val="tx1"/>
                  </a:solidFill>
                </a:rPr>
                <a:t>4</a:t>
              </a:r>
              <a:r>
                <a:rPr lang="en-US" sz="1800" baseline="3000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32779" name="Text Box 33"/>
            <p:cNvSpPr txBox="1">
              <a:spLocks noChangeArrowheads="1"/>
            </p:cNvSpPr>
            <p:nvPr/>
          </p:nvSpPr>
          <p:spPr bwMode="auto">
            <a:xfrm>
              <a:off x="4944" y="2928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HCl, Cl</a:t>
              </a:r>
              <a:r>
                <a:rPr lang="en-US" sz="1800" baseline="300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2780" name="Text Box 34"/>
            <p:cNvSpPr txBox="1">
              <a:spLocks noChangeArrowheads="1"/>
            </p:cNvSpPr>
            <p:nvPr/>
          </p:nvSpPr>
          <p:spPr bwMode="auto">
            <a:xfrm>
              <a:off x="4550" y="1991"/>
              <a:ext cx="11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Carboxylic acids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48400"/>
            <a:ext cx="609600" cy="457200"/>
          </a:xfrm>
          <a:prstGeom prst="rect">
            <a:avLst/>
          </a:prstGeom>
        </p:spPr>
        <p:txBody>
          <a:bodyPr/>
          <a:lstStyle/>
          <a:p>
            <a:fld id="{BF4CF128-083A-4DA7-A98C-11259DAF86CA}" type="slidenum">
              <a:rPr lang="en-US"/>
              <a:pPr/>
              <a:t>63</a:t>
            </a:fld>
            <a:endParaRPr lang="en-US"/>
          </a:p>
        </p:txBody>
      </p:sp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1800"/>
              <a:t>TROPOSPHERIC OXIDIZING (SELF-CLEANING) CAPACITY</a:t>
            </a:r>
            <a:br>
              <a:rPr lang="en-US" sz="1800"/>
            </a:br>
            <a:r>
              <a:rPr lang="en-US" sz="1800"/>
              <a:t>Log</a:t>
            </a:r>
            <a:r>
              <a:rPr lang="en-US" sz="1800" baseline="-25000"/>
              <a:t>10</a:t>
            </a:r>
            <a:r>
              <a:rPr lang="en-US" sz="1800"/>
              <a:t> [OH] - Global Box Model </a:t>
            </a:r>
            <a:br>
              <a:rPr lang="en-US" sz="1800"/>
            </a:br>
            <a:r>
              <a:rPr lang="en-US" sz="1800">
                <a:solidFill>
                  <a:srgbClr val="CC0000"/>
                </a:solidFill>
              </a:rPr>
              <a:t>Different OH regimes</a:t>
            </a:r>
            <a:r>
              <a:rPr lang="en-US" sz="1800"/>
              <a:t/>
            </a:r>
            <a:br>
              <a:rPr lang="en-US" sz="1800"/>
            </a:br>
            <a:endParaRPr lang="en-US" sz="1400" baseline="30000">
              <a:solidFill>
                <a:srgbClr val="A5002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685800"/>
            <a:ext cx="8763000" cy="5473700"/>
            <a:chOff x="241" y="288"/>
            <a:chExt cx="5519" cy="3875"/>
          </a:xfrm>
        </p:grpSpPr>
        <p:pic>
          <p:nvPicPr>
            <p:cNvPr id="1088516" name="Picture 4" descr="untitl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3" y="746"/>
              <a:ext cx="4427" cy="285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88517" name="Text Box 5"/>
            <p:cNvSpPr txBox="1">
              <a:spLocks noChangeArrowheads="1"/>
            </p:cNvSpPr>
            <p:nvPr/>
          </p:nvSpPr>
          <p:spPr bwMode="auto">
            <a:xfrm>
              <a:off x="525" y="720"/>
              <a:ext cx="329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88518" name="Text Box 6"/>
            <p:cNvSpPr txBox="1">
              <a:spLocks noChangeArrowheads="1"/>
            </p:cNvSpPr>
            <p:nvPr/>
          </p:nvSpPr>
          <p:spPr bwMode="auto">
            <a:xfrm>
              <a:off x="4176" y="3601"/>
              <a:ext cx="329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88519" name="Text Box 7"/>
            <p:cNvSpPr txBox="1">
              <a:spLocks noChangeArrowheads="1"/>
            </p:cNvSpPr>
            <p:nvPr/>
          </p:nvSpPr>
          <p:spPr bwMode="auto">
            <a:xfrm>
              <a:off x="525" y="1152"/>
              <a:ext cx="329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88520" name="Text Box 8"/>
            <p:cNvSpPr txBox="1">
              <a:spLocks noChangeArrowheads="1"/>
            </p:cNvSpPr>
            <p:nvPr/>
          </p:nvSpPr>
          <p:spPr bwMode="auto">
            <a:xfrm>
              <a:off x="3311" y="3601"/>
              <a:ext cx="329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88521" name="Text Box 9"/>
            <p:cNvSpPr txBox="1">
              <a:spLocks noChangeArrowheads="1"/>
            </p:cNvSpPr>
            <p:nvPr/>
          </p:nvSpPr>
          <p:spPr bwMode="auto">
            <a:xfrm>
              <a:off x="525" y="1583"/>
              <a:ext cx="329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88522" name="Text Box 10"/>
            <p:cNvSpPr txBox="1">
              <a:spLocks noChangeArrowheads="1"/>
            </p:cNvSpPr>
            <p:nvPr/>
          </p:nvSpPr>
          <p:spPr bwMode="auto">
            <a:xfrm>
              <a:off x="2447" y="3601"/>
              <a:ext cx="329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88523" name="Text Box 11"/>
            <p:cNvSpPr txBox="1">
              <a:spLocks noChangeArrowheads="1"/>
            </p:cNvSpPr>
            <p:nvPr/>
          </p:nvSpPr>
          <p:spPr bwMode="auto">
            <a:xfrm>
              <a:off x="525" y="2064"/>
              <a:ext cx="329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88524" name="Text Box 12"/>
            <p:cNvSpPr txBox="1">
              <a:spLocks noChangeArrowheads="1"/>
            </p:cNvSpPr>
            <p:nvPr/>
          </p:nvSpPr>
          <p:spPr bwMode="auto">
            <a:xfrm>
              <a:off x="1583" y="3601"/>
              <a:ext cx="329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88525" name="Text Box 13"/>
            <p:cNvSpPr txBox="1">
              <a:spLocks noChangeArrowheads="1"/>
            </p:cNvSpPr>
            <p:nvPr/>
          </p:nvSpPr>
          <p:spPr bwMode="auto">
            <a:xfrm>
              <a:off x="525" y="2496"/>
              <a:ext cx="329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88526" name="Text Box 14"/>
            <p:cNvSpPr txBox="1">
              <a:spLocks noChangeArrowheads="1"/>
            </p:cNvSpPr>
            <p:nvPr/>
          </p:nvSpPr>
          <p:spPr bwMode="auto">
            <a:xfrm>
              <a:off x="717" y="3601"/>
              <a:ext cx="329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88527" name="Text Box 15"/>
            <p:cNvSpPr txBox="1">
              <a:spLocks noChangeArrowheads="1"/>
            </p:cNvSpPr>
            <p:nvPr/>
          </p:nvSpPr>
          <p:spPr bwMode="auto">
            <a:xfrm>
              <a:off x="5040" y="3601"/>
              <a:ext cx="329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88528" name="Text Box 16"/>
            <p:cNvSpPr txBox="1">
              <a:spLocks noChangeArrowheads="1"/>
            </p:cNvSpPr>
            <p:nvPr/>
          </p:nvSpPr>
          <p:spPr bwMode="auto">
            <a:xfrm>
              <a:off x="525" y="2976"/>
              <a:ext cx="329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88529" name="Text Box 17"/>
            <p:cNvSpPr txBox="1">
              <a:spLocks noChangeArrowheads="1"/>
            </p:cNvSpPr>
            <p:nvPr/>
          </p:nvSpPr>
          <p:spPr bwMode="auto">
            <a:xfrm>
              <a:off x="525" y="3361"/>
              <a:ext cx="329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</a:rPr>
                <a:t>10</a:t>
              </a:r>
              <a:r>
                <a:rPr lang="en-US" sz="1800" baseline="300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88530" name="Text Box 18"/>
            <p:cNvSpPr txBox="1">
              <a:spLocks noChangeArrowheads="1"/>
            </p:cNvSpPr>
            <p:nvPr/>
          </p:nvSpPr>
          <p:spPr bwMode="auto">
            <a:xfrm>
              <a:off x="2256" y="3839"/>
              <a:ext cx="1226" cy="3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F</a:t>
              </a:r>
              <a:r>
                <a:rPr lang="en-US" baseline="-25000">
                  <a:solidFill>
                    <a:schemeClr val="tx1"/>
                  </a:solidFill>
                </a:rPr>
                <a:t>CH4</a:t>
              </a:r>
              <a:r>
                <a:rPr lang="en-US">
                  <a:solidFill>
                    <a:schemeClr val="tx1"/>
                  </a:solidFill>
                </a:rPr>
                <a:t>, cm</a:t>
              </a:r>
              <a:r>
                <a:rPr lang="en-US" baseline="30000">
                  <a:solidFill>
                    <a:schemeClr val="tx1"/>
                  </a:solidFill>
                </a:rPr>
                <a:t>-3</a:t>
              </a:r>
              <a:r>
                <a:rPr lang="en-US">
                  <a:solidFill>
                    <a:schemeClr val="tx1"/>
                  </a:solidFill>
                </a:rPr>
                <a:t> s</a:t>
              </a:r>
              <a:r>
                <a:rPr lang="en-US" baseline="3000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1088531" name="Text Box 19"/>
            <p:cNvSpPr txBox="1">
              <a:spLocks noChangeArrowheads="1"/>
            </p:cNvSpPr>
            <p:nvPr/>
          </p:nvSpPr>
          <p:spPr bwMode="auto">
            <a:xfrm rot="16200000">
              <a:off x="-269" y="2167"/>
              <a:ext cx="130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</a:rPr>
                <a:t>F</a:t>
              </a:r>
              <a:r>
                <a:rPr lang="en-US" baseline="-25000">
                  <a:solidFill>
                    <a:schemeClr val="tx1"/>
                  </a:solidFill>
                </a:rPr>
                <a:t>NO</a:t>
              </a:r>
              <a:r>
                <a:rPr lang="en-US">
                  <a:solidFill>
                    <a:schemeClr val="tx1"/>
                  </a:solidFill>
                </a:rPr>
                <a:t>, cm</a:t>
              </a:r>
              <a:r>
                <a:rPr lang="en-US" baseline="30000">
                  <a:solidFill>
                    <a:schemeClr val="tx1"/>
                  </a:solidFill>
                </a:rPr>
                <a:t>-3</a:t>
              </a:r>
              <a:r>
                <a:rPr lang="en-US">
                  <a:solidFill>
                    <a:schemeClr val="tx1"/>
                  </a:solidFill>
                </a:rPr>
                <a:t> s</a:t>
              </a:r>
              <a:r>
                <a:rPr lang="en-US" baseline="30000">
                  <a:solidFill>
                    <a:schemeClr val="tx1"/>
                  </a:solidFill>
                </a:rPr>
                <a:t>-1</a:t>
              </a:r>
            </a:p>
          </p:txBody>
        </p:sp>
        <p:sp>
          <p:nvSpPr>
            <p:cNvPr id="1088532" name="Rectangle 20"/>
            <p:cNvSpPr>
              <a:spLocks noChangeArrowheads="1"/>
            </p:cNvSpPr>
            <p:nvPr/>
          </p:nvSpPr>
          <p:spPr bwMode="auto">
            <a:xfrm>
              <a:off x="576" y="288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1000" b="1">
                  <a:solidFill>
                    <a:schemeClr val="tx1"/>
                  </a:solidFill>
                </a:rPr>
                <a:t>F</a:t>
              </a:r>
              <a:r>
                <a:rPr lang="en-US" sz="1000" b="1" baseline="-25000">
                  <a:solidFill>
                    <a:schemeClr val="tx1"/>
                  </a:solidFill>
                </a:rPr>
                <a:t>O3</a:t>
              </a:r>
              <a:r>
                <a:rPr lang="en-US" sz="1000" b="1">
                  <a:solidFill>
                    <a:schemeClr val="tx1"/>
                  </a:solidFill>
                </a:rPr>
                <a:t>=5e4 cm</a:t>
              </a:r>
              <a:r>
                <a:rPr lang="en-US" sz="1000" b="1" baseline="30000">
                  <a:solidFill>
                    <a:schemeClr val="tx1"/>
                  </a:solidFill>
                </a:rPr>
                <a:t>-3</a:t>
              </a:r>
              <a:r>
                <a:rPr lang="en-US" sz="1000" b="1">
                  <a:solidFill>
                    <a:schemeClr val="tx1"/>
                  </a:solidFill>
                </a:rPr>
                <a:t> s</a:t>
              </a:r>
              <a:r>
                <a:rPr lang="en-US" sz="1000" b="1" baseline="30000">
                  <a:solidFill>
                    <a:schemeClr val="tx1"/>
                  </a:solidFill>
                </a:rPr>
                <a:t>-1</a:t>
              </a:r>
              <a:r>
                <a:rPr lang="en-US" sz="1000" b="1">
                  <a:solidFill>
                    <a:schemeClr val="tx1"/>
                  </a:solidFill>
                </a:rPr>
                <a:t>, F</a:t>
              </a:r>
              <a:r>
                <a:rPr lang="en-US" sz="1000" b="1" baseline="-25000">
                  <a:solidFill>
                    <a:schemeClr val="tx1"/>
                  </a:solidFill>
                </a:rPr>
                <a:t>CO</a:t>
              </a:r>
              <a:r>
                <a:rPr lang="en-US" sz="1000" b="1">
                  <a:solidFill>
                    <a:schemeClr val="tx1"/>
                  </a:solidFill>
                </a:rPr>
                <a:t>=1e5 cm</a:t>
              </a:r>
              <a:r>
                <a:rPr lang="en-US" sz="1000" b="1" baseline="30000">
                  <a:solidFill>
                    <a:schemeClr val="tx1"/>
                  </a:solidFill>
                </a:rPr>
                <a:t>-3</a:t>
              </a:r>
              <a:r>
                <a:rPr lang="en-US" sz="1000" b="1">
                  <a:solidFill>
                    <a:schemeClr val="tx1"/>
                  </a:solidFill>
                </a:rPr>
                <a:t> s</a:t>
              </a:r>
              <a:r>
                <a:rPr lang="en-US" sz="1000" b="1" baseline="3000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753100" y="2362200"/>
            <a:ext cx="1104900" cy="1066800"/>
            <a:chOff x="3528" y="1536"/>
            <a:chExt cx="696" cy="672"/>
          </a:xfrm>
        </p:grpSpPr>
        <p:sp>
          <p:nvSpPr>
            <p:cNvPr id="1088534" name="Oval 22"/>
            <p:cNvSpPr>
              <a:spLocks noChangeArrowheads="1"/>
            </p:cNvSpPr>
            <p:nvPr/>
          </p:nvSpPr>
          <p:spPr bwMode="auto">
            <a:xfrm>
              <a:off x="3552" y="1536"/>
              <a:ext cx="672" cy="672"/>
            </a:xfrm>
            <a:prstGeom prst="ellips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535" name="Text Box 23"/>
            <p:cNvSpPr txBox="1">
              <a:spLocks noChangeArrowheads="1"/>
            </p:cNvSpPr>
            <p:nvPr/>
          </p:nvSpPr>
          <p:spPr bwMode="auto">
            <a:xfrm>
              <a:off x="3528" y="1728"/>
              <a:ext cx="6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~current</a:t>
              </a:r>
            </a:p>
          </p:txBody>
        </p:sp>
      </p:grpSp>
      <p:sp>
        <p:nvSpPr>
          <p:cNvPr id="1088536" name="Text Box 24"/>
          <p:cNvSpPr txBox="1">
            <a:spLocks noChangeArrowheads="1"/>
          </p:cNvSpPr>
          <p:nvPr/>
        </p:nvSpPr>
        <p:spPr bwMode="auto">
          <a:xfrm>
            <a:off x="315466" y="6242714"/>
            <a:ext cx="201689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i="1" dirty="0">
                <a:solidFill>
                  <a:schemeClr val="accent2"/>
                </a:solidFill>
              </a:rPr>
              <a:t>Madronich and Hess, 1993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084763" y="2819400"/>
            <a:ext cx="1103312" cy="1066800"/>
            <a:chOff x="3059" y="1872"/>
            <a:chExt cx="695" cy="672"/>
          </a:xfrm>
        </p:grpSpPr>
        <p:sp>
          <p:nvSpPr>
            <p:cNvPr id="1088538" name="Oval 26"/>
            <p:cNvSpPr>
              <a:spLocks noChangeArrowheads="1"/>
            </p:cNvSpPr>
            <p:nvPr/>
          </p:nvSpPr>
          <p:spPr bwMode="auto">
            <a:xfrm>
              <a:off x="3082" y="1872"/>
              <a:ext cx="672" cy="672"/>
            </a:xfrm>
            <a:prstGeom prst="ellipse">
              <a:avLst/>
            </a:prstGeom>
            <a:noFill/>
            <a:ln w="2222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539" name="Text Box 27"/>
            <p:cNvSpPr txBox="1">
              <a:spLocks noChangeArrowheads="1"/>
            </p:cNvSpPr>
            <p:nvPr/>
          </p:nvSpPr>
          <p:spPr bwMode="auto">
            <a:xfrm>
              <a:off x="3059" y="1935"/>
              <a:ext cx="693" cy="3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pre-</a:t>
              </a:r>
            </a:p>
            <a:p>
              <a:r>
                <a:rPr lang="en-US" sz="1600" b="1">
                  <a:solidFill>
                    <a:srgbClr val="FF0000"/>
                  </a:solidFill>
                </a:rPr>
                <a:t>industrial</a:t>
              </a:r>
            </a:p>
          </p:txBody>
        </p:sp>
      </p:grpSp>
      <p:sp>
        <p:nvSpPr>
          <p:cNvPr id="1088556" name="Oval 44"/>
          <p:cNvSpPr>
            <a:spLocks noChangeArrowheads="1"/>
          </p:cNvSpPr>
          <p:nvPr/>
        </p:nvSpPr>
        <p:spPr bwMode="auto">
          <a:xfrm rot="3207614">
            <a:off x="5832475" y="2030413"/>
            <a:ext cx="2514600" cy="8763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>
                <a:solidFill>
                  <a:srgbClr val="FF0000"/>
                </a:solidFill>
              </a:rPr>
              <a:t>future?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5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fld id="{DE7B9EA0-AFA7-43A3-A50E-DEC4FBB5C318}" type="slidenum">
              <a:rPr lang="en-US" sz="1400">
                <a:solidFill>
                  <a:srgbClr val="000000"/>
                </a:solidFill>
              </a:rPr>
              <a:pPr eaLnBrk="1" hangingPunct="1"/>
              <a:t>64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7086600" y="3810000"/>
            <a:ext cx="1230313" cy="396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0" smtClean="0"/>
              <a:t>O</a:t>
            </a:r>
            <a:r>
              <a:rPr lang="en-US" sz="2000" i="0" baseline="-25000" smtClean="0"/>
              <a:t>3</a:t>
            </a:r>
            <a:r>
              <a:rPr lang="en-US" sz="2000" i="0" smtClean="0"/>
              <a:t>+NO</a:t>
            </a:r>
          </a:p>
        </p:txBody>
      </p:sp>
      <p:grpSp>
        <p:nvGrpSpPr>
          <p:cNvPr id="12292" name="Group 53"/>
          <p:cNvGrpSpPr>
            <a:grpSpLocks/>
          </p:cNvGrpSpPr>
          <p:nvPr/>
        </p:nvGrpSpPr>
        <p:grpSpPr bwMode="auto">
          <a:xfrm>
            <a:off x="5943600" y="2209800"/>
            <a:ext cx="2220913" cy="396875"/>
            <a:chOff x="3744" y="1392"/>
            <a:chExt cx="1399" cy="250"/>
          </a:xfrm>
        </p:grpSpPr>
        <p:sp>
          <p:nvSpPr>
            <p:cNvPr id="12355" name="Text Box 8"/>
            <p:cNvSpPr txBox="1">
              <a:spLocks noChangeArrowheads="1"/>
            </p:cNvSpPr>
            <p:nvPr/>
          </p:nvSpPr>
          <p:spPr bwMode="auto">
            <a:xfrm>
              <a:off x="4464" y="1392"/>
              <a:ext cx="679" cy="25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0" smtClean="0"/>
                <a:t>NO</a:t>
              </a:r>
              <a:r>
                <a:rPr lang="en-US" sz="2000" i="0" baseline="-25000" smtClean="0"/>
                <a:t>2</a:t>
              </a:r>
              <a:r>
                <a:rPr lang="en-US" sz="2000" i="0" smtClean="0"/>
                <a:t>+h</a:t>
              </a:r>
              <a:r>
                <a:rPr lang="en-US" sz="2000" i="0" smtClean="0">
                  <a:latin typeface="Symbol" pitchFamily="18" charset="2"/>
                </a:rPr>
                <a:t>n</a:t>
              </a:r>
            </a:p>
          </p:txBody>
        </p:sp>
        <p:sp>
          <p:nvSpPr>
            <p:cNvPr id="12356" name="Line 13"/>
            <p:cNvSpPr>
              <a:spLocks noChangeShapeType="1"/>
            </p:cNvSpPr>
            <p:nvPr/>
          </p:nvSpPr>
          <p:spPr bwMode="auto">
            <a:xfrm>
              <a:off x="3744" y="1440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</p:grpSp>
      <p:sp>
        <p:nvSpPr>
          <p:cNvPr id="12293" name="Line 15"/>
          <p:cNvSpPr>
            <a:spLocks noChangeShapeType="1"/>
          </p:cNvSpPr>
          <p:nvPr/>
        </p:nvSpPr>
        <p:spPr bwMode="auto">
          <a:xfrm flipH="1">
            <a:off x="5867400" y="2514600"/>
            <a:ext cx="1143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grpSp>
        <p:nvGrpSpPr>
          <p:cNvPr id="12294" name="Group 51"/>
          <p:cNvGrpSpPr>
            <a:grpSpLocks/>
          </p:cNvGrpSpPr>
          <p:nvPr/>
        </p:nvGrpSpPr>
        <p:grpSpPr bwMode="auto">
          <a:xfrm>
            <a:off x="685800" y="2068513"/>
            <a:ext cx="2998788" cy="538162"/>
            <a:chOff x="432" y="1303"/>
            <a:chExt cx="1889" cy="339"/>
          </a:xfrm>
        </p:grpSpPr>
        <p:sp>
          <p:nvSpPr>
            <p:cNvPr id="12351" name="Text Box 4"/>
            <p:cNvSpPr txBox="1">
              <a:spLocks noChangeArrowheads="1"/>
            </p:cNvSpPr>
            <p:nvPr/>
          </p:nvSpPr>
          <p:spPr bwMode="auto">
            <a:xfrm>
              <a:off x="432" y="1392"/>
              <a:ext cx="563" cy="25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0" smtClean="0"/>
                <a:t>O</a:t>
              </a:r>
              <a:r>
                <a:rPr lang="en-US" sz="2000" i="0" baseline="-25000" smtClean="0"/>
                <a:t>3</a:t>
              </a:r>
              <a:r>
                <a:rPr lang="en-US" sz="2000" i="0" smtClean="0"/>
                <a:t>+h</a:t>
              </a:r>
              <a:r>
                <a:rPr lang="en-US" sz="2000" i="0" smtClean="0">
                  <a:latin typeface="Symbol" pitchFamily="18" charset="2"/>
                </a:rPr>
                <a:t>n</a:t>
              </a:r>
            </a:p>
          </p:txBody>
        </p:sp>
        <p:sp>
          <p:nvSpPr>
            <p:cNvPr id="12352" name="Text Box 6"/>
            <p:cNvSpPr txBox="1">
              <a:spLocks noChangeArrowheads="1"/>
            </p:cNvSpPr>
            <p:nvPr/>
          </p:nvSpPr>
          <p:spPr bwMode="auto">
            <a:xfrm>
              <a:off x="1632" y="1392"/>
              <a:ext cx="689" cy="25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0" smtClean="0"/>
                <a:t>OH+CO</a:t>
              </a:r>
            </a:p>
          </p:txBody>
        </p:sp>
        <p:sp>
          <p:nvSpPr>
            <p:cNvPr id="12353" name="Line 11"/>
            <p:cNvSpPr>
              <a:spLocks noChangeShapeType="1"/>
            </p:cNvSpPr>
            <p:nvPr/>
          </p:nvSpPr>
          <p:spPr bwMode="auto">
            <a:xfrm>
              <a:off x="1008" y="1536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54" name="Text Box 16"/>
            <p:cNvSpPr txBox="1">
              <a:spLocks noChangeArrowheads="1"/>
            </p:cNvSpPr>
            <p:nvPr/>
          </p:nvSpPr>
          <p:spPr bwMode="auto">
            <a:xfrm>
              <a:off x="1107" y="1303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0" smtClean="0">
                  <a:solidFill>
                    <a:srgbClr val="000000"/>
                  </a:solidFill>
                </a:rPr>
                <a:t>OH</a:t>
              </a:r>
            </a:p>
          </p:txBody>
        </p:sp>
      </p:grpSp>
      <p:sp>
        <p:nvSpPr>
          <p:cNvPr id="12295" name="Line 14"/>
          <p:cNvSpPr>
            <a:spLocks noChangeShapeType="1"/>
          </p:cNvSpPr>
          <p:nvPr/>
        </p:nvSpPr>
        <p:spPr bwMode="auto">
          <a:xfrm flipH="1">
            <a:off x="3657600" y="25146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grpSp>
        <p:nvGrpSpPr>
          <p:cNvPr id="12296" name="Group 52"/>
          <p:cNvGrpSpPr>
            <a:grpSpLocks/>
          </p:cNvGrpSpPr>
          <p:nvPr/>
        </p:nvGrpSpPr>
        <p:grpSpPr bwMode="auto">
          <a:xfrm>
            <a:off x="3733800" y="1905000"/>
            <a:ext cx="2176463" cy="701675"/>
            <a:chOff x="2352" y="1200"/>
            <a:chExt cx="1371" cy="442"/>
          </a:xfrm>
        </p:grpSpPr>
        <p:sp>
          <p:nvSpPr>
            <p:cNvPr id="12348" name="Text Box 7"/>
            <p:cNvSpPr txBox="1">
              <a:spLocks noChangeArrowheads="1"/>
            </p:cNvSpPr>
            <p:nvPr/>
          </p:nvSpPr>
          <p:spPr bwMode="auto">
            <a:xfrm>
              <a:off x="2976" y="1392"/>
              <a:ext cx="747" cy="25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0" smtClean="0"/>
                <a:t>HO</a:t>
              </a:r>
              <a:r>
                <a:rPr lang="en-US" sz="2000" i="0" baseline="-25000" smtClean="0"/>
                <a:t>2</a:t>
              </a:r>
              <a:r>
                <a:rPr lang="en-US" sz="2000" i="0" smtClean="0"/>
                <a:t>+NO</a:t>
              </a:r>
            </a:p>
          </p:txBody>
        </p:sp>
        <p:sp>
          <p:nvSpPr>
            <p:cNvPr id="12349" name="Line 12"/>
            <p:cNvSpPr>
              <a:spLocks noChangeShapeType="1"/>
            </p:cNvSpPr>
            <p:nvPr/>
          </p:nvSpPr>
          <p:spPr bwMode="auto">
            <a:xfrm>
              <a:off x="2352" y="1440"/>
              <a:ext cx="6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50" name="Text Box 17"/>
            <p:cNvSpPr txBox="1">
              <a:spLocks noChangeArrowheads="1"/>
            </p:cNvSpPr>
            <p:nvPr/>
          </p:nvSpPr>
          <p:spPr bwMode="auto">
            <a:xfrm>
              <a:off x="2496" y="1200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0" smtClean="0">
                  <a:solidFill>
                    <a:srgbClr val="000000"/>
                  </a:solidFill>
                </a:rPr>
                <a:t>HO</a:t>
              </a:r>
              <a:r>
                <a:rPr lang="en-US" sz="1400" i="0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12297" name="Text Box 18"/>
          <p:cNvSpPr txBox="1">
            <a:spLocks noChangeArrowheads="1"/>
          </p:cNvSpPr>
          <p:nvPr/>
        </p:nvSpPr>
        <p:spPr bwMode="auto">
          <a:xfrm>
            <a:off x="3962400" y="2590800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0" smtClean="0">
                <a:solidFill>
                  <a:srgbClr val="000000"/>
                </a:solidFill>
              </a:rPr>
              <a:t>OH</a:t>
            </a:r>
          </a:p>
        </p:txBody>
      </p:sp>
      <p:sp>
        <p:nvSpPr>
          <p:cNvPr id="12298" name="Text Box 19"/>
          <p:cNvSpPr txBox="1">
            <a:spLocks noChangeArrowheads="1"/>
          </p:cNvSpPr>
          <p:nvPr/>
        </p:nvSpPr>
        <p:spPr bwMode="auto">
          <a:xfrm>
            <a:off x="6172200" y="1905000"/>
            <a:ext cx="51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0" smtClean="0">
                <a:solidFill>
                  <a:srgbClr val="000000"/>
                </a:solidFill>
              </a:rPr>
              <a:t>NO</a:t>
            </a:r>
            <a:r>
              <a:rPr lang="en-US" sz="1400" i="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299" name="Text Box 20"/>
          <p:cNvSpPr txBox="1">
            <a:spLocks noChangeArrowheads="1"/>
          </p:cNvSpPr>
          <p:nvPr/>
        </p:nvSpPr>
        <p:spPr bwMode="auto">
          <a:xfrm>
            <a:off x="6172200" y="2590800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0" smtClean="0">
                <a:solidFill>
                  <a:srgbClr val="000000"/>
                </a:solidFill>
              </a:rPr>
              <a:t>NO</a:t>
            </a:r>
            <a:endParaRPr lang="en-US" sz="1400" i="0" baseline="-25000" smtClean="0">
              <a:solidFill>
                <a:srgbClr val="000000"/>
              </a:solidFill>
            </a:endParaRPr>
          </a:p>
        </p:txBody>
      </p:sp>
      <p:sp>
        <p:nvSpPr>
          <p:cNvPr id="12300" name="Line 21"/>
          <p:cNvSpPr>
            <a:spLocks noChangeShapeType="1"/>
          </p:cNvSpPr>
          <p:nvPr/>
        </p:nvSpPr>
        <p:spPr bwMode="auto">
          <a:xfrm>
            <a:off x="7239000" y="2590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01" name="Text Box 22"/>
          <p:cNvSpPr txBox="1">
            <a:spLocks noChangeArrowheads="1"/>
          </p:cNvSpPr>
          <p:nvPr/>
        </p:nvSpPr>
        <p:spPr bwMode="auto">
          <a:xfrm>
            <a:off x="6781800" y="3200400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0" smtClean="0">
                <a:solidFill>
                  <a:srgbClr val="000000"/>
                </a:solidFill>
              </a:rPr>
              <a:t>NO</a:t>
            </a:r>
            <a:endParaRPr lang="en-US" sz="1400" i="0" baseline="-25000" smtClean="0">
              <a:solidFill>
                <a:srgbClr val="000000"/>
              </a:solidFill>
            </a:endParaRPr>
          </a:p>
        </p:txBody>
      </p:sp>
      <p:sp>
        <p:nvSpPr>
          <p:cNvPr id="12302" name="Line 23"/>
          <p:cNvSpPr>
            <a:spLocks noChangeShapeType="1"/>
          </p:cNvSpPr>
          <p:nvPr/>
        </p:nvSpPr>
        <p:spPr bwMode="auto">
          <a:xfrm>
            <a:off x="7620000" y="2590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03" name="Text Box 24"/>
          <p:cNvSpPr txBox="1">
            <a:spLocks noChangeArrowheads="1"/>
          </p:cNvSpPr>
          <p:nvPr/>
        </p:nvSpPr>
        <p:spPr bwMode="auto">
          <a:xfrm>
            <a:off x="7239000" y="3200400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0" smtClean="0">
                <a:solidFill>
                  <a:srgbClr val="000000"/>
                </a:solidFill>
              </a:rPr>
              <a:t>O</a:t>
            </a:r>
            <a:r>
              <a:rPr lang="en-US" sz="1400" i="0" baseline="-25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304" name="Text Box 25"/>
          <p:cNvSpPr txBox="1">
            <a:spLocks noChangeArrowheads="1"/>
          </p:cNvSpPr>
          <p:nvPr/>
        </p:nvSpPr>
        <p:spPr bwMode="auto">
          <a:xfrm>
            <a:off x="4724400" y="1295400"/>
            <a:ext cx="385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0" smtClean="0">
                <a:solidFill>
                  <a:srgbClr val="000000"/>
                </a:solidFill>
              </a:rPr>
              <a:t>O</a:t>
            </a:r>
            <a:r>
              <a:rPr lang="en-US" sz="1400" i="0" baseline="-25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305" name="Line 26"/>
          <p:cNvSpPr>
            <a:spLocks noChangeShapeType="1"/>
          </p:cNvSpPr>
          <p:nvPr/>
        </p:nvSpPr>
        <p:spPr bwMode="auto">
          <a:xfrm flipV="1">
            <a:off x="8001000" y="2590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06" name="Text Box 27"/>
          <p:cNvSpPr txBox="1">
            <a:spLocks noChangeArrowheads="1"/>
          </p:cNvSpPr>
          <p:nvPr/>
        </p:nvSpPr>
        <p:spPr bwMode="auto">
          <a:xfrm>
            <a:off x="8001000" y="3048000"/>
            <a:ext cx="51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0" smtClean="0">
                <a:solidFill>
                  <a:srgbClr val="000000"/>
                </a:solidFill>
              </a:rPr>
              <a:t>NO</a:t>
            </a:r>
            <a:r>
              <a:rPr lang="en-US" sz="1400" i="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307" name="Text Box 28"/>
          <p:cNvSpPr txBox="1">
            <a:spLocks noChangeArrowheads="1"/>
          </p:cNvSpPr>
          <p:nvPr/>
        </p:nvSpPr>
        <p:spPr bwMode="auto">
          <a:xfrm>
            <a:off x="4800600" y="5486400"/>
            <a:ext cx="1185863" cy="3968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0" smtClean="0"/>
              <a:t>OH+NO</a:t>
            </a:r>
            <a:r>
              <a:rPr lang="en-US" sz="2000" i="0" baseline="-25000" smtClean="0"/>
              <a:t>2</a:t>
            </a:r>
          </a:p>
        </p:txBody>
      </p:sp>
      <p:sp>
        <p:nvSpPr>
          <p:cNvPr id="12308" name="Line 29"/>
          <p:cNvSpPr>
            <a:spLocks noChangeShapeType="1"/>
          </p:cNvSpPr>
          <p:nvPr/>
        </p:nvSpPr>
        <p:spPr bwMode="auto">
          <a:xfrm flipV="1">
            <a:off x="7620000" y="16002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09" name="Line 30"/>
          <p:cNvSpPr>
            <a:spLocks noChangeShapeType="1"/>
          </p:cNvSpPr>
          <p:nvPr/>
        </p:nvSpPr>
        <p:spPr bwMode="auto">
          <a:xfrm flipH="1">
            <a:off x="1143000" y="1600200"/>
            <a:ext cx="647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10" name="Line 31"/>
          <p:cNvSpPr>
            <a:spLocks noChangeShapeType="1"/>
          </p:cNvSpPr>
          <p:nvPr/>
        </p:nvSpPr>
        <p:spPr bwMode="auto">
          <a:xfrm>
            <a:off x="1143000" y="16002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11" name="Line 34"/>
          <p:cNvSpPr>
            <a:spLocks noChangeShapeType="1"/>
          </p:cNvSpPr>
          <p:nvPr/>
        </p:nvSpPr>
        <p:spPr bwMode="auto">
          <a:xfrm>
            <a:off x="5181600" y="26670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12" name="Line 35"/>
          <p:cNvSpPr>
            <a:spLocks noChangeShapeType="1"/>
          </p:cNvSpPr>
          <p:nvPr/>
        </p:nvSpPr>
        <p:spPr bwMode="auto">
          <a:xfrm>
            <a:off x="5486400" y="26670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13" name="Line 36"/>
          <p:cNvSpPr>
            <a:spLocks noChangeShapeType="1"/>
          </p:cNvSpPr>
          <p:nvPr/>
        </p:nvSpPr>
        <p:spPr bwMode="auto">
          <a:xfrm>
            <a:off x="5791200" y="48768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14" name="Line 38"/>
          <p:cNvSpPr>
            <a:spLocks noChangeShapeType="1"/>
          </p:cNvSpPr>
          <p:nvPr/>
        </p:nvSpPr>
        <p:spPr bwMode="auto">
          <a:xfrm>
            <a:off x="7620000" y="4191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15" name="Line 39"/>
          <p:cNvSpPr>
            <a:spLocks noChangeShapeType="1"/>
          </p:cNvSpPr>
          <p:nvPr/>
        </p:nvSpPr>
        <p:spPr bwMode="auto">
          <a:xfrm>
            <a:off x="5791200" y="4876800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grpSp>
        <p:nvGrpSpPr>
          <p:cNvPr id="12316" name="Group 54"/>
          <p:cNvGrpSpPr>
            <a:grpSpLocks/>
          </p:cNvGrpSpPr>
          <p:nvPr/>
        </p:nvGrpSpPr>
        <p:grpSpPr bwMode="auto">
          <a:xfrm>
            <a:off x="1143000" y="2590800"/>
            <a:ext cx="3733800" cy="2895600"/>
            <a:chOff x="720" y="1632"/>
            <a:chExt cx="2352" cy="1824"/>
          </a:xfrm>
        </p:grpSpPr>
        <p:sp>
          <p:nvSpPr>
            <p:cNvPr id="12341" name="Text Box 9"/>
            <p:cNvSpPr txBox="1">
              <a:spLocks noChangeArrowheads="1"/>
            </p:cNvSpPr>
            <p:nvPr/>
          </p:nvSpPr>
          <p:spPr bwMode="auto">
            <a:xfrm>
              <a:off x="1584" y="2400"/>
              <a:ext cx="805" cy="25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0" smtClean="0"/>
                <a:t>HO</a:t>
              </a:r>
              <a:r>
                <a:rPr lang="en-US" sz="2000" i="0" baseline="-25000" smtClean="0"/>
                <a:t>2</a:t>
              </a:r>
              <a:r>
                <a:rPr lang="en-US" sz="2000" i="0" smtClean="0"/>
                <a:t>+HO</a:t>
              </a:r>
              <a:r>
                <a:rPr lang="en-US" sz="2000" i="0" baseline="-25000" smtClean="0"/>
                <a:t>2</a:t>
              </a:r>
            </a:p>
          </p:txBody>
        </p:sp>
        <p:sp>
          <p:nvSpPr>
            <p:cNvPr id="12342" name="Line 32"/>
            <p:cNvSpPr>
              <a:spLocks noChangeShapeType="1"/>
            </p:cNvSpPr>
            <p:nvPr/>
          </p:nvSpPr>
          <p:spPr bwMode="auto">
            <a:xfrm>
              <a:off x="1968" y="1680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43" name="Text Box 33"/>
            <p:cNvSpPr txBox="1">
              <a:spLocks noChangeArrowheads="1"/>
            </p:cNvSpPr>
            <p:nvPr/>
          </p:nvSpPr>
          <p:spPr bwMode="auto">
            <a:xfrm>
              <a:off x="1632" y="1920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0" smtClean="0">
                  <a:solidFill>
                    <a:srgbClr val="000000"/>
                  </a:solidFill>
                </a:rPr>
                <a:t>HO</a:t>
              </a:r>
              <a:r>
                <a:rPr lang="en-US" sz="1400" i="0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344" name="Line 37"/>
            <p:cNvSpPr>
              <a:spLocks noChangeShapeType="1"/>
            </p:cNvSpPr>
            <p:nvPr/>
          </p:nvSpPr>
          <p:spPr bwMode="auto">
            <a:xfrm>
              <a:off x="3072" y="307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45" name="Line 40"/>
            <p:cNvSpPr>
              <a:spLocks noChangeShapeType="1"/>
            </p:cNvSpPr>
            <p:nvPr/>
          </p:nvSpPr>
          <p:spPr bwMode="auto">
            <a:xfrm>
              <a:off x="720" y="1632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46" name="Line 41"/>
            <p:cNvSpPr>
              <a:spLocks noChangeShapeType="1"/>
            </p:cNvSpPr>
            <p:nvPr/>
          </p:nvSpPr>
          <p:spPr bwMode="auto">
            <a:xfrm>
              <a:off x="720" y="3072"/>
              <a:ext cx="2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47" name="Text Box 42"/>
            <p:cNvSpPr txBox="1">
              <a:spLocks noChangeArrowheads="1"/>
            </p:cNvSpPr>
            <p:nvPr/>
          </p:nvSpPr>
          <p:spPr bwMode="auto">
            <a:xfrm>
              <a:off x="2688" y="2880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0" smtClean="0">
                  <a:solidFill>
                    <a:srgbClr val="000000"/>
                  </a:solidFill>
                </a:rPr>
                <a:t>OH</a:t>
              </a:r>
            </a:p>
          </p:txBody>
        </p:sp>
      </p:grpSp>
      <p:sp>
        <p:nvSpPr>
          <p:cNvPr id="12317" name="Text Box 43"/>
          <p:cNvSpPr txBox="1">
            <a:spLocks noChangeArrowheads="1"/>
          </p:cNvSpPr>
          <p:nvPr/>
        </p:nvSpPr>
        <p:spPr bwMode="auto">
          <a:xfrm>
            <a:off x="5943600" y="4495800"/>
            <a:ext cx="51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0" smtClean="0">
                <a:solidFill>
                  <a:srgbClr val="000000"/>
                </a:solidFill>
              </a:rPr>
              <a:t>NO</a:t>
            </a:r>
            <a:r>
              <a:rPr lang="en-US" sz="1400" i="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318" name="Text Box 44"/>
          <p:cNvSpPr txBox="1">
            <a:spLocks noChangeArrowheads="1"/>
          </p:cNvSpPr>
          <p:nvPr/>
        </p:nvSpPr>
        <p:spPr bwMode="auto">
          <a:xfrm>
            <a:off x="5486400" y="3886200"/>
            <a:ext cx="51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0" smtClean="0">
                <a:solidFill>
                  <a:srgbClr val="000000"/>
                </a:solidFill>
              </a:rPr>
              <a:t>NO</a:t>
            </a:r>
            <a:r>
              <a:rPr lang="en-US" sz="1400" i="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319" name="Text Box 45"/>
          <p:cNvSpPr txBox="1">
            <a:spLocks noChangeArrowheads="1"/>
          </p:cNvSpPr>
          <p:nvPr/>
        </p:nvSpPr>
        <p:spPr bwMode="auto">
          <a:xfrm>
            <a:off x="4724400" y="3886200"/>
            <a:ext cx="45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0" smtClean="0">
                <a:solidFill>
                  <a:srgbClr val="000000"/>
                </a:solidFill>
              </a:rPr>
              <a:t>OH</a:t>
            </a:r>
          </a:p>
        </p:txBody>
      </p:sp>
      <p:sp>
        <p:nvSpPr>
          <p:cNvPr id="12320" name="Text Box 47"/>
          <p:cNvSpPr txBox="1">
            <a:spLocks noChangeArrowheads="1"/>
          </p:cNvSpPr>
          <p:nvPr/>
        </p:nvSpPr>
        <p:spPr bwMode="auto">
          <a:xfrm>
            <a:off x="2493963" y="457200"/>
            <a:ext cx="414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0" dirty="0" smtClean="0"/>
              <a:t>Ox-</a:t>
            </a:r>
            <a:r>
              <a:rPr lang="en-US" i="0" dirty="0" err="1" smtClean="0"/>
              <a:t>HOx</a:t>
            </a:r>
            <a:r>
              <a:rPr lang="en-US" i="0" dirty="0" smtClean="0"/>
              <a:t>-</a:t>
            </a:r>
            <a:r>
              <a:rPr lang="en-US" i="0" dirty="0" err="1" smtClean="0"/>
              <a:t>NOx</a:t>
            </a:r>
            <a:r>
              <a:rPr lang="en-US" i="0" dirty="0" smtClean="0"/>
              <a:t>-CO Processing</a:t>
            </a:r>
          </a:p>
        </p:txBody>
      </p:sp>
      <p:sp>
        <p:nvSpPr>
          <p:cNvPr id="12321" name="Line 59"/>
          <p:cNvSpPr>
            <a:spLocks noChangeShapeType="1"/>
          </p:cNvSpPr>
          <p:nvPr/>
        </p:nvSpPr>
        <p:spPr bwMode="auto">
          <a:xfrm>
            <a:off x="5791200" y="4876800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sp>
        <p:nvSpPr>
          <p:cNvPr id="12322" name="Line 71"/>
          <p:cNvSpPr>
            <a:spLocks noChangeShapeType="1"/>
          </p:cNvSpPr>
          <p:nvPr/>
        </p:nvSpPr>
        <p:spPr bwMode="auto">
          <a:xfrm>
            <a:off x="7620000" y="4191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i="0" smtClean="0">
              <a:latin typeface="Arial" charset="0"/>
            </a:endParaRPr>
          </a:p>
        </p:txBody>
      </p:sp>
      <p:grpSp>
        <p:nvGrpSpPr>
          <p:cNvPr id="12323" name="Group 60"/>
          <p:cNvGrpSpPr>
            <a:grpSpLocks/>
          </p:cNvGrpSpPr>
          <p:nvPr/>
        </p:nvGrpSpPr>
        <p:grpSpPr bwMode="auto">
          <a:xfrm>
            <a:off x="1143000" y="2590800"/>
            <a:ext cx="3733800" cy="2895600"/>
            <a:chOff x="720" y="1632"/>
            <a:chExt cx="2352" cy="1824"/>
          </a:xfrm>
        </p:grpSpPr>
        <p:sp>
          <p:nvSpPr>
            <p:cNvPr id="12334" name="Text Box 61"/>
            <p:cNvSpPr txBox="1">
              <a:spLocks noChangeArrowheads="1"/>
            </p:cNvSpPr>
            <p:nvPr/>
          </p:nvSpPr>
          <p:spPr bwMode="auto">
            <a:xfrm>
              <a:off x="1584" y="2400"/>
              <a:ext cx="805" cy="25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0" smtClean="0"/>
                <a:t>HO</a:t>
              </a:r>
              <a:r>
                <a:rPr lang="en-US" sz="2000" i="0" baseline="-25000" smtClean="0"/>
                <a:t>2</a:t>
              </a:r>
              <a:r>
                <a:rPr lang="en-US" sz="2000" i="0" smtClean="0"/>
                <a:t>+HO</a:t>
              </a:r>
              <a:r>
                <a:rPr lang="en-US" sz="2000" i="0" baseline="-25000" smtClean="0"/>
                <a:t>2</a:t>
              </a:r>
            </a:p>
          </p:txBody>
        </p:sp>
        <p:sp>
          <p:nvSpPr>
            <p:cNvPr id="12335" name="Line 62"/>
            <p:cNvSpPr>
              <a:spLocks noChangeShapeType="1"/>
            </p:cNvSpPr>
            <p:nvPr/>
          </p:nvSpPr>
          <p:spPr bwMode="auto">
            <a:xfrm>
              <a:off x="1968" y="1680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36" name="Text Box 63"/>
            <p:cNvSpPr txBox="1">
              <a:spLocks noChangeArrowheads="1"/>
            </p:cNvSpPr>
            <p:nvPr/>
          </p:nvSpPr>
          <p:spPr bwMode="auto">
            <a:xfrm>
              <a:off x="1632" y="1920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0" smtClean="0">
                  <a:solidFill>
                    <a:srgbClr val="000000"/>
                  </a:solidFill>
                </a:rPr>
                <a:t>HO</a:t>
              </a:r>
              <a:r>
                <a:rPr lang="en-US" sz="1400" i="0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337" name="Line 64"/>
            <p:cNvSpPr>
              <a:spLocks noChangeShapeType="1"/>
            </p:cNvSpPr>
            <p:nvPr/>
          </p:nvSpPr>
          <p:spPr bwMode="auto">
            <a:xfrm>
              <a:off x="3072" y="307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38" name="Line 65"/>
            <p:cNvSpPr>
              <a:spLocks noChangeShapeType="1"/>
            </p:cNvSpPr>
            <p:nvPr/>
          </p:nvSpPr>
          <p:spPr bwMode="auto">
            <a:xfrm>
              <a:off x="720" y="1632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39" name="Line 66"/>
            <p:cNvSpPr>
              <a:spLocks noChangeShapeType="1"/>
            </p:cNvSpPr>
            <p:nvPr/>
          </p:nvSpPr>
          <p:spPr bwMode="auto">
            <a:xfrm>
              <a:off x="720" y="3072"/>
              <a:ext cx="23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40" name="Text Box 67"/>
            <p:cNvSpPr txBox="1">
              <a:spLocks noChangeArrowheads="1"/>
            </p:cNvSpPr>
            <p:nvPr/>
          </p:nvSpPr>
          <p:spPr bwMode="auto">
            <a:xfrm>
              <a:off x="2688" y="2880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0" smtClean="0">
                  <a:solidFill>
                    <a:srgbClr val="000000"/>
                  </a:solidFill>
                </a:rPr>
                <a:t>OH</a:t>
              </a:r>
            </a:p>
          </p:txBody>
        </p:sp>
      </p:grpSp>
      <p:grpSp>
        <p:nvGrpSpPr>
          <p:cNvPr id="12324" name="Group 74"/>
          <p:cNvGrpSpPr>
            <a:grpSpLocks/>
          </p:cNvGrpSpPr>
          <p:nvPr/>
        </p:nvGrpSpPr>
        <p:grpSpPr bwMode="auto">
          <a:xfrm>
            <a:off x="4724400" y="2667000"/>
            <a:ext cx="2895600" cy="3216275"/>
            <a:chOff x="2976" y="1680"/>
            <a:chExt cx="1824" cy="2026"/>
          </a:xfrm>
        </p:grpSpPr>
        <p:sp>
          <p:nvSpPr>
            <p:cNvPr id="12325" name="Text Box 55"/>
            <p:cNvSpPr txBox="1">
              <a:spLocks noChangeArrowheads="1"/>
            </p:cNvSpPr>
            <p:nvPr/>
          </p:nvSpPr>
          <p:spPr bwMode="auto">
            <a:xfrm>
              <a:off x="3024" y="3456"/>
              <a:ext cx="747" cy="25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i="0" smtClean="0"/>
                <a:t>OH+NO</a:t>
              </a:r>
              <a:r>
                <a:rPr lang="en-US" sz="2000" i="0" baseline="-25000" smtClean="0"/>
                <a:t>2</a:t>
              </a:r>
            </a:p>
          </p:txBody>
        </p:sp>
        <p:sp>
          <p:nvSpPr>
            <p:cNvPr id="12326" name="Line 56"/>
            <p:cNvSpPr>
              <a:spLocks noChangeShapeType="1"/>
            </p:cNvSpPr>
            <p:nvPr/>
          </p:nvSpPr>
          <p:spPr bwMode="auto">
            <a:xfrm>
              <a:off x="3264" y="1680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27" name="Line 57"/>
            <p:cNvSpPr>
              <a:spLocks noChangeShapeType="1"/>
            </p:cNvSpPr>
            <p:nvPr/>
          </p:nvSpPr>
          <p:spPr bwMode="auto">
            <a:xfrm>
              <a:off x="3456" y="1680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28" name="Line 58"/>
            <p:cNvSpPr>
              <a:spLocks noChangeShapeType="1"/>
            </p:cNvSpPr>
            <p:nvPr/>
          </p:nvSpPr>
          <p:spPr bwMode="auto">
            <a:xfrm>
              <a:off x="3648" y="3072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29" name="Text Box 68"/>
            <p:cNvSpPr txBox="1">
              <a:spLocks noChangeArrowheads="1"/>
            </p:cNvSpPr>
            <p:nvPr/>
          </p:nvSpPr>
          <p:spPr bwMode="auto">
            <a:xfrm>
              <a:off x="3744" y="2832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0" smtClean="0">
                  <a:solidFill>
                    <a:srgbClr val="000000"/>
                  </a:solidFill>
                </a:rPr>
                <a:t>NO</a:t>
              </a:r>
              <a:r>
                <a:rPr lang="en-US" sz="1400" i="0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330" name="Text Box 69"/>
            <p:cNvSpPr txBox="1">
              <a:spLocks noChangeArrowheads="1"/>
            </p:cNvSpPr>
            <p:nvPr/>
          </p:nvSpPr>
          <p:spPr bwMode="auto">
            <a:xfrm>
              <a:off x="3456" y="2448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0" smtClean="0">
                  <a:solidFill>
                    <a:srgbClr val="000000"/>
                  </a:solidFill>
                </a:rPr>
                <a:t>NO</a:t>
              </a:r>
              <a:r>
                <a:rPr lang="en-US" sz="1400" i="0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2331" name="Text Box 70"/>
            <p:cNvSpPr txBox="1">
              <a:spLocks noChangeArrowheads="1"/>
            </p:cNvSpPr>
            <p:nvPr/>
          </p:nvSpPr>
          <p:spPr bwMode="auto">
            <a:xfrm>
              <a:off x="2976" y="2448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i="0" smtClean="0">
                  <a:solidFill>
                    <a:srgbClr val="000000"/>
                  </a:solidFill>
                </a:rPr>
                <a:t>OH</a:t>
              </a:r>
            </a:p>
          </p:txBody>
        </p:sp>
        <p:sp>
          <p:nvSpPr>
            <p:cNvPr id="12332" name="Line 72"/>
            <p:cNvSpPr>
              <a:spLocks noChangeShapeType="1"/>
            </p:cNvSpPr>
            <p:nvPr/>
          </p:nvSpPr>
          <p:spPr bwMode="auto">
            <a:xfrm>
              <a:off x="3648" y="3072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  <p:sp>
          <p:nvSpPr>
            <p:cNvPr id="12333" name="Line 73"/>
            <p:cNvSpPr>
              <a:spLocks noChangeShapeType="1"/>
            </p:cNvSpPr>
            <p:nvPr/>
          </p:nvSpPr>
          <p:spPr bwMode="auto">
            <a:xfrm>
              <a:off x="4800" y="2640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i="0" smtClean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22324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O</a:t>
            </a:r>
            <a:r>
              <a:rPr lang="en-US" baseline="-25000" dirty="0" smtClean="0"/>
              <a:t>3</a:t>
            </a:r>
            <a:r>
              <a:rPr lang="en-US" dirty="0" smtClean="0"/>
              <a:t>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1C3DD-F317-465F-A0AF-F7A49E3E9D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61" y="1337481"/>
            <a:ext cx="8434314" cy="421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6336120"/>
            <a:ext cx="157607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1200" dirty="0" smtClean="0">
                <a:latin typeface="Arial" charset="0"/>
              </a:rPr>
              <a:t>Fishman et al., 2008</a:t>
            </a:r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7690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OZONE TRENDS, %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3665E-CF68-4A9B-91C8-627E3ACB8A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7106" y="6209731"/>
            <a:ext cx="5353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smtClean="0"/>
              <a:t>www.cpc.ncep.noaa.gov/products/stratosphere/winter_bulletins/sh_09</a:t>
            </a:r>
            <a:endParaRPr lang="en-US" sz="1200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62038"/>
            <a:ext cx="57150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7C8669-7639-491B-8D09-56DDAABA9E38}" type="slidenum">
              <a:rPr lang="en-US"/>
              <a:pPr/>
              <a:t>9</a:t>
            </a:fld>
            <a:endParaRPr lang="en-US"/>
          </a:p>
        </p:txBody>
      </p:sp>
      <p:sp>
        <p:nvSpPr>
          <p:cNvPr id="26627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Oxygen Species</a:t>
            </a:r>
            <a:endParaRPr lang="en-US" baseline="-25000" dirty="0" smtClean="0"/>
          </a:p>
        </p:txBody>
      </p:sp>
      <p:pic>
        <p:nvPicPr>
          <p:cNvPr id="26628" name="Picture 2" descr="Fig Q1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5682" b="25000"/>
          <a:stretch>
            <a:fillRect/>
          </a:stretch>
        </p:blipFill>
        <p:spPr>
          <a:xfrm>
            <a:off x="4038600" y="1066800"/>
            <a:ext cx="4106863" cy="5029200"/>
          </a:xfr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38200" y="1066800"/>
            <a:ext cx="1625600" cy="4776788"/>
            <a:chOff x="3984" y="672"/>
            <a:chExt cx="1024" cy="3009"/>
          </a:xfrm>
        </p:grpSpPr>
        <p:pic>
          <p:nvPicPr>
            <p:cNvPr id="26631" name="Picture 6" descr="Fig Q1-1"/>
            <p:cNvPicPr>
              <a:picLocks noChangeAspect="1" noChangeArrowheads="1"/>
            </p:cNvPicPr>
            <p:nvPr/>
          </p:nvPicPr>
          <p:blipFill>
            <a:blip r:embed="rId3" cstate="print"/>
            <a:srcRect t="11742" r="69838" b="40721"/>
            <a:stretch>
              <a:fillRect/>
            </a:stretch>
          </p:blipFill>
          <p:spPr bwMode="auto">
            <a:xfrm>
              <a:off x="3984" y="672"/>
              <a:ext cx="1024" cy="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9" descr="Fig Q1-1"/>
            <p:cNvPicPr>
              <a:picLocks noChangeAspect="1" noChangeArrowheads="1"/>
            </p:cNvPicPr>
            <p:nvPr/>
          </p:nvPicPr>
          <p:blipFill>
            <a:blip r:embed="rId3" cstate="print"/>
            <a:srcRect l="35362" t="11742" r="35515" b="38710"/>
            <a:stretch>
              <a:fillRect/>
            </a:stretch>
          </p:blipFill>
          <p:spPr bwMode="auto">
            <a:xfrm>
              <a:off x="4032" y="1728"/>
              <a:ext cx="97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12" descr="Fig Q1-1"/>
            <p:cNvPicPr>
              <a:picLocks noChangeAspect="1" noChangeArrowheads="1"/>
            </p:cNvPicPr>
            <p:nvPr/>
          </p:nvPicPr>
          <p:blipFill>
            <a:blip r:embed="rId3" cstate="print"/>
            <a:srcRect l="70726" t="11742" b="40257"/>
            <a:stretch>
              <a:fillRect/>
            </a:stretch>
          </p:blipFill>
          <p:spPr bwMode="auto">
            <a:xfrm>
              <a:off x="4032" y="2832"/>
              <a:ext cx="976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381000" y="6248400"/>
            <a:ext cx="9890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UNEP 2002</a:t>
            </a:r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5280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xp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16354</TotalTime>
  <Words>2145</Words>
  <Application>Microsoft Office PowerPoint</Application>
  <PresentationFormat>On-screen Show (4:3)</PresentationFormat>
  <Paragraphs>908</Paragraphs>
  <Slides>64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Custom Design</vt:lpstr>
      <vt:lpstr>Default Design</vt:lpstr>
      <vt:lpstr>1_Default Design</vt:lpstr>
      <vt:lpstr>2_Default Design</vt:lpstr>
      <vt:lpstr>1_Office Theme</vt:lpstr>
      <vt:lpstr>Expo</vt:lpstr>
      <vt:lpstr>3_Default Design</vt:lpstr>
      <vt:lpstr>Chart</vt:lpstr>
      <vt:lpstr>PowerPoint Presentation</vt:lpstr>
      <vt:lpstr>Atmospheric Life Cycle</vt:lpstr>
      <vt:lpstr>Energetics of Oxygen in the Atmosphere</vt:lpstr>
      <vt:lpstr>Atmospheric Oxygen Thermodynamic vs. Actual</vt:lpstr>
      <vt:lpstr>Photochemistry</vt:lpstr>
      <vt:lpstr>Stratospheric Ozone Chemistry </vt:lpstr>
      <vt:lpstr>Total O3 Column</vt:lpstr>
      <vt:lpstr>COLUMN OZONE TRENDS, %</vt:lpstr>
      <vt:lpstr>Oxygen Species</vt:lpstr>
      <vt:lpstr>Tropospheric O3</vt:lpstr>
      <vt:lpstr>Tropospheric OH Source</vt:lpstr>
      <vt:lpstr>Tropospheric Ozone Formation - How?</vt:lpstr>
      <vt:lpstr>The Nitrogen Family</vt:lpstr>
      <vt:lpstr>PowerPoint Presentation</vt:lpstr>
      <vt:lpstr>(some other nitrogen species)</vt:lpstr>
      <vt:lpstr>Tropospheric O3 Formation - 2</vt:lpstr>
      <vt:lpstr>PHOTODISSOCIATION COEFFICIENTS</vt:lpstr>
      <vt:lpstr>NO2 + h ( &lt; 420 nm)  NO + O</vt:lpstr>
      <vt:lpstr>Tropospheric O3 Formation - 3</vt:lpstr>
      <vt:lpstr>Tropospheric O3 Formation - 4</vt:lpstr>
      <vt:lpstr>Tropospheric O3 Formation - 5</vt:lpstr>
      <vt:lpstr>PowerPoint Presentation</vt:lpstr>
      <vt:lpstr>PowerPoint Presentation</vt:lpstr>
      <vt:lpstr>PowerPoint Presentation</vt:lpstr>
      <vt:lpstr>Global Hydrocarbon Emissions  Tg C yr-1</vt:lpstr>
      <vt:lpstr>Tropospheric Chemical Mechanisms</vt:lpstr>
      <vt:lpstr>Atmospheric VOC’s: Hydrocarbons - 1</vt:lpstr>
      <vt:lpstr>Atmospheric VOC’s: Hydrocarbons - 2</vt:lpstr>
      <vt:lpstr>Atmospheric VOC’s: Substituted Hydrocarbons</vt:lpstr>
      <vt:lpstr>General Hydrocarbon Reaction Patterns</vt:lpstr>
      <vt:lpstr>OH + Hydrocarbon Reactions</vt:lpstr>
      <vt:lpstr>Atmospheric Organic Radicals</vt:lpstr>
      <vt:lpstr>O3 + Hydrocarbon Reactions</vt:lpstr>
      <vt:lpstr>NO3 + VOC Reactions</vt:lpstr>
      <vt:lpstr>Peroxy Radical Reactions - 1</vt:lpstr>
      <vt:lpstr>Peroxy Radical Reactions - 2</vt:lpstr>
      <vt:lpstr>Alkoxy Radical Reactions</vt:lpstr>
      <vt:lpstr>Reactions of Partly Oxidized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of Mechanisms</vt:lpstr>
      <vt:lpstr>PowerPoint Presentation</vt:lpstr>
      <vt:lpstr>PowerPoint Presentation</vt:lpstr>
      <vt:lpstr>NOx-VOC  Regimes</vt:lpstr>
      <vt:lpstr>PowerPoint Presentation</vt:lpstr>
      <vt:lpstr>DIURNAL AND WEEKLY VARIATIONS Surface network in Mexico City</vt:lpstr>
      <vt:lpstr>PowerPoint Presentation</vt:lpstr>
      <vt:lpstr>Mexico City’s O3 Production Is  VOC-limited, NOx-inhibited</vt:lpstr>
      <vt:lpstr>Aerosol Yield is a function of VOC/NOx</vt:lpstr>
      <vt:lpstr>PowerPoint Presentation</vt:lpstr>
      <vt:lpstr>Health Impacts of Air Quality</vt:lpstr>
      <vt:lpstr>PowerPoint Presentation</vt:lpstr>
      <vt:lpstr>PowerPoint Presentation</vt:lpstr>
      <vt:lpstr>WRF-Chem Regional O3 Prediction</vt:lpstr>
      <vt:lpstr>PowerPoint Presentation</vt:lpstr>
      <vt:lpstr>FUTURE TROPOSPHERIC O3: MODELS DISAGREE</vt:lpstr>
      <vt:lpstr>Advances in modeling</vt:lpstr>
      <vt:lpstr>Global Oxidation (self-cleaning) Capacity</vt:lpstr>
      <vt:lpstr>TROPOSPHERIC OXIDIZING (SELF-CLEANING) CAPACITY Log10 [OH] - Global Box Model  Different OH regimes </vt:lpstr>
      <vt:lpstr>PowerPoint Presentation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Chemistry Division National Center for Atmospheric Research</dc:title>
  <dc:creator>luca</dc:creator>
  <cp:lastModifiedBy>sasha</cp:lastModifiedBy>
  <cp:revision>583</cp:revision>
  <dcterms:created xsi:type="dcterms:W3CDTF">2001-10-01T17:33:43Z</dcterms:created>
  <dcterms:modified xsi:type="dcterms:W3CDTF">2011-03-10T05:43:52Z</dcterms:modified>
</cp:coreProperties>
</file>